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5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charts/chart6.xml" ContentType="application/vnd.openxmlformats-officedocument.drawingml.chart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7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8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4.xml" ContentType="application/vnd.openxmlformats-officedocument.drawingml.chart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charts/chart15.xml" ContentType="application/vnd.openxmlformats-officedocument.drawingml.chart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6.xml" ContentType="application/vnd.openxmlformats-officedocument.drawingml.chart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2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13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20"/>
  </p:notesMasterIdLst>
  <p:sldIdLst>
    <p:sldId id="336" r:id="rId2"/>
    <p:sldId id="312" r:id="rId3"/>
    <p:sldId id="333" r:id="rId4"/>
    <p:sldId id="309" r:id="rId5"/>
    <p:sldId id="310" r:id="rId6"/>
    <p:sldId id="316" r:id="rId7"/>
    <p:sldId id="317" r:id="rId8"/>
    <p:sldId id="331" r:id="rId9"/>
    <p:sldId id="311" r:id="rId10"/>
    <p:sldId id="337" r:id="rId11"/>
    <p:sldId id="330" r:id="rId12"/>
    <p:sldId id="321" r:id="rId13"/>
    <p:sldId id="320" r:id="rId14"/>
    <p:sldId id="256" r:id="rId15"/>
    <p:sldId id="327" r:id="rId16"/>
    <p:sldId id="326" r:id="rId17"/>
    <p:sldId id="329" r:id="rId18"/>
    <p:sldId id="338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9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11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1"/>
    <a:srgbClr val="656665"/>
    <a:srgbClr val="716F6E"/>
    <a:srgbClr val="AFABAB"/>
    <a:srgbClr val="CC0000"/>
    <a:srgbClr val="C00000"/>
    <a:srgbClr val="DCDCDC"/>
    <a:srgbClr val="E1E1E1"/>
    <a:srgbClr val="C26600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0" autoAdjust="0"/>
    <p:restoredTop sz="95238" autoAdjust="0"/>
  </p:normalViewPr>
  <p:slideViewPr>
    <p:cSldViewPr snapToGrid="0">
      <p:cViewPr varScale="1">
        <p:scale>
          <a:sx n="83" d="100"/>
          <a:sy n="83" d="100"/>
        </p:scale>
        <p:origin x="638" y="48"/>
      </p:cViewPr>
      <p:guideLst>
        <p:guide orient="horz" pos="3339"/>
        <p:guide pos="3817"/>
        <p:guide pos="11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613519470977222"/>
          <c:y val="7.2560975609756093E-2"/>
          <c:w val="0.82476120499632621"/>
          <c:h val="0.8780487804878048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CC0001"/>
            </a:solidFill>
            <a:ln>
              <a:noFill/>
            </a:ln>
          </c:spPr>
          <c:invertIfNegative val="0"/>
          <c:dPt>
            <c:idx val="5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180F-472E-8299-45EF0A25213C}"/>
              </c:ext>
            </c:extLst>
          </c:dPt>
          <c:dPt>
            <c:idx val="6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180F-472E-8299-45EF0A25213C}"/>
              </c:ext>
            </c:extLst>
          </c:dPt>
          <c:dPt>
            <c:idx val="7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180F-472E-8299-45EF0A25213C}"/>
              </c:ext>
            </c:extLst>
          </c:dPt>
          <c:dPt>
            <c:idx val="8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180F-472E-8299-45EF0A25213C}"/>
              </c:ext>
            </c:extLst>
          </c:dPt>
          <c:dPt>
            <c:idx val="9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180F-472E-8299-45EF0A25213C}"/>
              </c:ext>
            </c:extLst>
          </c:dPt>
          <c:dLbls>
            <c:dLbl>
              <c:idx val="0"/>
              <c:layout>
                <c:manualLayout>
                  <c:x val="0"/>
                  <c:y val="-0.1384146341463414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180F-472E-8299-45EF0A25213C}"/>
                </c:ext>
              </c:extLst>
            </c:dLbl>
            <c:dLbl>
              <c:idx val="1"/>
              <c:layout>
                <c:manualLayout>
                  <c:x val="0"/>
                  <c:y val="-0.1573170731707317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180F-472E-8299-45EF0A25213C}"/>
                </c:ext>
              </c:extLst>
            </c:dLbl>
            <c:dLbl>
              <c:idx val="2"/>
              <c:layout>
                <c:manualLayout>
                  <c:x val="0"/>
                  <c:y val="-0.1804878048780487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180F-472E-8299-45EF0A25213C}"/>
                </c:ext>
              </c:extLst>
            </c:dLbl>
            <c:dLbl>
              <c:idx val="3"/>
              <c:layout>
                <c:manualLayout>
                  <c:x val="0"/>
                  <c:y val="-0.207317073170731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180F-472E-8299-45EF0A25213C}"/>
                </c:ext>
              </c:extLst>
            </c:dLbl>
            <c:dLbl>
              <c:idx val="4"/>
              <c:layout>
                <c:manualLayout>
                  <c:x val="0"/>
                  <c:y val="-0.2384146341463414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180F-472E-8299-45EF0A25213C}"/>
                </c:ext>
              </c:extLst>
            </c:dLbl>
            <c:dLbl>
              <c:idx val="5"/>
              <c:layout>
                <c:manualLayout>
                  <c:x val="0"/>
                  <c:y val="-0.2859756097560975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180F-472E-8299-45EF0A25213C}"/>
                </c:ext>
              </c:extLst>
            </c:dLbl>
            <c:dLbl>
              <c:idx val="6"/>
              <c:layout>
                <c:manualLayout>
                  <c:x val="0"/>
                  <c:y val="-0.3225609756097561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180F-472E-8299-45EF0A25213C}"/>
                </c:ext>
              </c:extLst>
            </c:dLbl>
            <c:dLbl>
              <c:idx val="7"/>
              <c:layout>
                <c:manualLayout>
                  <c:x val="0"/>
                  <c:y val="-0.3689024390243902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180F-472E-8299-45EF0A25213C}"/>
                </c:ext>
              </c:extLst>
            </c:dLbl>
            <c:dLbl>
              <c:idx val="8"/>
              <c:layout>
                <c:manualLayout>
                  <c:x val="0"/>
                  <c:y val="-0.4109756097560975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180F-472E-8299-45EF0A25213C}"/>
                </c:ext>
              </c:extLst>
            </c:dLbl>
            <c:dLbl>
              <c:idx val="9"/>
              <c:layout>
                <c:manualLayout>
                  <c:x val="0"/>
                  <c:y val="-0.4749999999999999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180F-472E-8299-45EF0A25213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Sheet1!$A$1:$J$1</c:f>
              <c:numCache>
                <c:formatCode>General</c:formatCode>
                <c:ptCount val="10"/>
                <c:pt idx="0">
                  <c:v>286</c:v>
                </c:pt>
                <c:pt idx="1">
                  <c:v>345</c:v>
                </c:pt>
                <c:pt idx="2">
                  <c:v>418.6</c:v>
                </c:pt>
                <c:pt idx="3">
                  <c:v>505.18</c:v>
                </c:pt>
                <c:pt idx="4">
                  <c:v>605.1</c:v>
                </c:pt>
                <c:pt idx="5">
                  <c:v>756</c:v>
                </c:pt>
                <c:pt idx="6">
                  <c:v>873</c:v>
                </c:pt>
                <c:pt idx="7">
                  <c:v>1021</c:v>
                </c:pt>
                <c:pt idx="8">
                  <c:v>1156</c:v>
                </c:pt>
                <c:pt idx="9">
                  <c:v>1359.4559999999999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80F-472E-8299-45EF0A2521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30385528"/>
        <c:axId val="1"/>
      </c:barChart>
      <c:catAx>
        <c:axId val="73038552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chemeClr val="tx1"/>
                </a:solidFill>
                <a:latin typeface="+mn-lt"/>
                <a:ea typeface="等线"/>
                <a:cs typeface="+mn-cs"/>
                <a:sym typeface="+mn-lt"/>
              </a:defRPr>
            </a:pPr>
            <a:endParaRPr lang="zh-CN"/>
          </a:p>
        </c:txPr>
        <c:crossAx val="730385528"/>
        <c:crosses val="min"/>
        <c:crossBetween val="between"/>
        <c:majorUnit val="2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48A-5D46-98D9-5D6C2265FA54}"/>
              </c:ext>
            </c:extLst>
          </c:dPt>
          <c:dPt>
            <c:idx val="1"/>
            <c:bubble3D val="0"/>
            <c:spPr>
              <a:solidFill>
                <a:srgbClr val="DCDCD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8A-5D46-98D9-5D6C2265FA54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48A-5D46-98D9-5D6C2265FA54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48A-5D46-98D9-5D6C2265FA5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57.9</c:v>
                </c:pt>
                <c:pt idx="1">
                  <c:v>42.1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64-C942-ACE1-F2864D135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75-9B4F-B1E1-8A9C6B74ED6A}"/>
              </c:ext>
            </c:extLst>
          </c:dPt>
          <c:dPt>
            <c:idx val="1"/>
            <c:bubble3D val="0"/>
            <c:spPr>
              <a:solidFill>
                <a:srgbClr val="DCDCD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75-9B4F-B1E1-8A9C6B74ED6A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5-9B4F-B1E1-8A9C6B74ED6A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5-9B4F-B1E1-8A9C6B74ED6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70.3</c:v>
                </c:pt>
                <c:pt idx="1">
                  <c:v>29.7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75-9B4F-B1E1-8A9C6B74ED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10-5340-B837-B1180A6879ED}"/>
              </c:ext>
            </c:extLst>
          </c:dPt>
          <c:dPt>
            <c:idx val="1"/>
            <c:bubble3D val="0"/>
            <c:spPr>
              <a:solidFill>
                <a:srgbClr val="DCDCD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10-5340-B837-B1180A6879ED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10-5340-B837-B1180A6879ED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510-5340-B837-B1180A6879ED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10-5340-B837-B1180A687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85-8145-81D0-37F6508B1421}"/>
              </c:ext>
            </c:extLst>
          </c:dPt>
          <c:dPt>
            <c:idx val="1"/>
            <c:bubble3D val="0"/>
            <c:spPr>
              <a:solidFill>
                <a:srgbClr val="DCDCD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85-8145-81D0-37F6508B1421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F85-8145-81D0-37F6508B1421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F85-8145-81D0-37F6508B142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F85-8145-81D0-37F6508B14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3019034971226208E-2"/>
          <c:y val="3.1175059952038366E-2"/>
          <c:w val="0.95396193005754759"/>
          <c:h val="0.937649880095923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CC0001"/>
            </a:solidFill>
            <a:ln>
              <a:noFill/>
            </a:ln>
          </c:spPr>
          <c:invertIfNegative val="0"/>
          <c:dLbls>
            <c:dLbl>
              <c:idx val="1"/>
              <c:layout>
                <c:manualLayout>
                  <c:x val="0.23373173970783531"/>
                  <c:y val="1.7985611510791368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87D2-41A4-9B53-E7568E004585}"/>
                </c:ext>
              </c:extLst>
            </c:dLbl>
            <c:dLbl>
              <c:idx val="2"/>
              <c:layout>
                <c:manualLayout>
                  <c:x val="0.46259406817175741"/>
                  <c:y val="1.7985611510791368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87D2-41A4-9B53-E7568E00458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Sheet1!$A$1:$C$1</c:f>
              <c:numCache>
                <c:formatCode>General</c:formatCode>
                <c:ptCount val="3"/>
                <c:pt idx="0">
                  <c:v>16.531113537117903</c:v>
                </c:pt>
                <c:pt idx="1">
                  <c:v>7.0000000000000009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D2-41A4-9B53-E7568E004585}"/>
            </c:ext>
          </c:extLst>
        </c:ser>
        <c:ser>
          <c:idx val="1"/>
          <c:order val="1"/>
          <c:spPr>
            <a:solidFill>
              <a:srgbClr val="777777"/>
            </a:solidFill>
            <a:ln>
              <a:noFill/>
            </a:ln>
          </c:spPr>
          <c:invertIfNegative val="0"/>
          <c:dLbls>
            <c:dLbl>
              <c:idx val="1"/>
              <c:layout>
                <c:manualLayout>
                  <c:x val="0.20672864099158919"/>
                  <c:y val="1.7985611510791368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87D2-41A4-9B53-E7568E004585}"/>
                </c:ext>
              </c:extLst>
            </c:dLbl>
            <c:dLbl>
              <c:idx val="2"/>
              <c:layout>
                <c:manualLayout>
                  <c:x val="9.8273572377158031E-2"/>
                  <c:y val="1.7985611510791368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87D2-41A4-9B53-E7568E00458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Sheet1!$A$2:$C$2</c:f>
              <c:numCache>
                <c:formatCode>General</c:formatCode>
                <c:ptCount val="3"/>
                <c:pt idx="0">
                  <c:v>17.64465065502182</c:v>
                </c:pt>
                <c:pt idx="1">
                  <c:v>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7D2-41A4-9B53-E7568E004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899136880"/>
        <c:axId val="1"/>
      </c:barChart>
      <c:catAx>
        <c:axId val="899136880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7.64465065502182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89913688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740331491712708"/>
          <c:y val="5.3184504267892313E-2"/>
          <c:w val="0.78232044198895034"/>
          <c:h val="0.89363099146421532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CC000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2.6263952724885093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1283-4E86-A8CA-1583C1036890}"/>
                </c:ext>
              </c:extLst>
            </c:dLbl>
            <c:dLbl>
              <c:idx val="1"/>
              <c:layout>
                <c:manualLayout>
                  <c:x val="0"/>
                  <c:y val="-1.969796454366382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1283-4E86-A8CA-1583C1036890}"/>
                </c:ext>
              </c:extLst>
            </c:dLbl>
            <c:dLbl>
              <c:idx val="2"/>
              <c:layout>
                <c:manualLayout>
                  <c:x val="0"/>
                  <c:y val="-1.969796454366382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1283-4E86-A8CA-1583C1036890}"/>
                </c:ext>
              </c:extLst>
            </c:dLbl>
            <c:dLbl>
              <c:idx val="3"/>
              <c:layout>
                <c:manualLayout>
                  <c:x val="0"/>
                  <c:y val="-1.969796454366382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1283-4E86-A8CA-1583C1036890}"/>
                </c:ext>
              </c:extLst>
            </c:dLbl>
            <c:dLbl>
              <c:idx val="4"/>
              <c:layout>
                <c:manualLayout>
                  <c:x val="0"/>
                  <c:y val="-2.6263952724885093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1283-4E86-A8CA-1583C1036890}"/>
                </c:ext>
              </c:extLst>
            </c:dLbl>
            <c:dLbl>
              <c:idx val="5"/>
              <c:layout>
                <c:manualLayout>
                  <c:x val="0"/>
                  <c:y val="-2.6263952724885093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1283-4E86-A8CA-1583C1036890}"/>
                </c:ext>
              </c:extLst>
            </c:dLbl>
            <c:dLbl>
              <c:idx val="6"/>
              <c:layout>
                <c:manualLayout>
                  <c:x val="0"/>
                  <c:y val="-1.969796454366382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1283-4E86-A8CA-1583C103689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Sheet1!$A$1:$G$1</c:f>
              <c:numCache>
                <c:formatCode>General</c:formatCode>
                <c:ptCount val="7"/>
                <c:pt idx="0">
                  <c:v>200</c:v>
                </c:pt>
                <c:pt idx="1">
                  <c:v>246</c:v>
                </c:pt>
                <c:pt idx="2">
                  <c:v>303</c:v>
                </c:pt>
                <c:pt idx="3">
                  <c:v>370</c:v>
                </c:pt>
                <c:pt idx="4">
                  <c:v>452</c:v>
                </c:pt>
                <c:pt idx="5">
                  <c:v>648</c:v>
                </c:pt>
                <c:pt idx="6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283-4E86-A8CA-1583C1036890}"/>
            </c:ext>
          </c:extLst>
        </c:ser>
        <c:ser>
          <c:idx val="1"/>
          <c:order val="1"/>
          <c:spPr>
            <a:solidFill>
              <a:srgbClr val="777777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6.69730794484569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1283-4E86-A8CA-1583C1036890}"/>
                </c:ext>
              </c:extLst>
            </c:dLbl>
            <c:dLbl>
              <c:idx val="1"/>
              <c:layout>
                <c:manualLayout>
                  <c:x val="0"/>
                  <c:y val="-7.0256073539067626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1283-4E86-A8CA-1583C1036890}"/>
                </c:ext>
              </c:extLst>
            </c:dLbl>
            <c:dLbl>
              <c:idx val="2"/>
              <c:layout>
                <c:manualLayout>
                  <c:x val="0"/>
                  <c:y val="-7.3539067629678267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1283-4E86-A8CA-1583C1036890}"/>
                </c:ext>
              </c:extLst>
            </c:dLbl>
            <c:dLbl>
              <c:idx val="3"/>
              <c:layout>
                <c:manualLayout>
                  <c:x val="0"/>
                  <c:y val="-7.8135259356533163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1283-4E86-A8CA-1583C1036890}"/>
                </c:ext>
              </c:extLst>
            </c:dLbl>
            <c:dLbl>
              <c:idx val="4"/>
              <c:layout>
                <c:manualLayout>
                  <c:x val="0"/>
                  <c:y val="-8.2074852265265924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1283-4E86-A8CA-1583C1036890}"/>
                </c:ext>
              </c:extLst>
            </c:dLbl>
            <c:dLbl>
              <c:idx val="5"/>
              <c:layout>
                <c:manualLayout>
                  <c:x val="0"/>
                  <c:y val="-9.126723571897570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1283-4E86-A8CA-1583C1036890}"/>
                </c:ext>
              </c:extLst>
            </c:dLbl>
            <c:dLbl>
              <c:idx val="6"/>
              <c:layout>
                <c:manualLayout>
                  <c:x val="0"/>
                  <c:y val="-0.1024294156270518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1283-4E86-A8CA-1583C103689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Sheet1!$A$2:$G$2</c:f>
              <c:numCache>
                <c:formatCode>General</c:formatCode>
                <c:ptCount val="7"/>
                <c:pt idx="0">
                  <c:v>40</c:v>
                </c:pt>
                <c:pt idx="1">
                  <c:v>48</c:v>
                </c:pt>
                <c:pt idx="2">
                  <c:v>57</c:v>
                </c:pt>
                <c:pt idx="3">
                  <c:v>68</c:v>
                </c:pt>
                <c:pt idx="4">
                  <c:v>80</c:v>
                </c:pt>
                <c:pt idx="5">
                  <c:v>103</c:v>
                </c:pt>
                <c:pt idx="6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1283-4E86-A8CA-1583C1036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11771120"/>
        <c:axId val="1"/>
      </c:barChart>
      <c:lineChart>
        <c:grouping val="standard"/>
        <c:varyColors val="0"/>
        <c:ser>
          <c:idx val="2"/>
          <c:order val="2"/>
          <c:spPr>
            <a:ln w="28575" algn="ctr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Sheet1!$A$3:$G$3</c:f>
              <c:numCache>
                <c:formatCode>General</c:formatCode>
                <c:ptCount val="7"/>
                <c:pt idx="0">
                  <c:v>23.400000000000002</c:v>
                </c:pt>
                <c:pt idx="1">
                  <c:v>22.500000000000007</c:v>
                </c:pt>
                <c:pt idx="2">
                  <c:v>22.448979591836739</c:v>
                </c:pt>
                <c:pt idx="3">
                  <c:v>21.666666666666657</c:v>
                </c:pt>
                <c:pt idx="4">
                  <c:v>21.461187214611876</c:v>
                </c:pt>
                <c:pt idx="5">
                  <c:v>18.813052117111528</c:v>
                </c:pt>
                <c:pt idx="6">
                  <c:v>16.769658427012281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0-1283-4E86-A8CA-1583C1036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"/>
        <c:axId val="2"/>
      </c:lineChart>
      <c:catAx>
        <c:axId val="91177112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2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chemeClr val="tx1"/>
                </a:solidFill>
                <a:latin typeface="+mn-lt"/>
                <a:ea typeface="等线"/>
                <a:cs typeface="+mn-cs"/>
                <a:sym typeface="+mn-lt"/>
              </a:defRPr>
            </a:pPr>
            <a:endParaRPr lang="zh-CN"/>
          </a:p>
        </c:txPr>
        <c:crossAx val="911771120"/>
        <c:crosses val="min"/>
        <c:crossBetween val="between"/>
        <c:majorUnit val="200"/>
      </c:valAx>
      <c:valAx>
        <c:axId val="2"/>
        <c:scaling>
          <c:orientation val="minMax"/>
          <c:max val="25"/>
          <c:min val="0"/>
        </c:scaling>
        <c:delete val="0"/>
        <c:axPos val="r"/>
        <c:majorGridlines>
          <c:spPr>
            <a:ln>
              <a:noFill/>
            </a:ln>
          </c:spPr>
        </c:majorGridlines>
        <c:numFmt formatCode="#,##0&quot;%&quot;;&quot;-&quot;#,##0&quot;%&quot;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chemeClr val="tx1"/>
                </a:solidFill>
                <a:latin typeface="+mn-lt"/>
                <a:ea typeface="等线"/>
                <a:cs typeface="+mn-cs"/>
                <a:sym typeface="+mn-lt"/>
              </a:defRPr>
            </a:pPr>
            <a:endParaRPr lang="zh-CN"/>
          </a:p>
        </c:txPr>
        <c:crossAx val="3"/>
        <c:crosses val="max"/>
        <c:crossBetween val="between"/>
        <c:majorUnit val="5"/>
      </c:valAx>
      <c:catAx>
        <c:axId val="3"/>
        <c:scaling>
          <c:orientation val="minMax"/>
        </c:scaling>
        <c:delete val="1"/>
        <c:axPos val="b"/>
        <c:majorTickMark val="out"/>
        <c:minorTickMark val="none"/>
        <c:tickLblPos val="nextTo"/>
        <c:crossAx val="2"/>
        <c:crosses val="min"/>
        <c:auto val="0"/>
        <c:lblAlgn val="ctr"/>
        <c:lblOffset val="100"/>
        <c:noMultiLvlLbl val="0"/>
      </c:catAx>
    </c:plotArea>
    <c:plotVisOnly val="0"/>
    <c:dispBlanksAs val="gap"/>
    <c:showDLblsOverMax val="1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287833827893175E-2"/>
          <c:y val="5.5674518201284801E-2"/>
          <c:w val="0.96142433234421365"/>
          <c:h val="0.88865096359743045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CC000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3.2119914346895075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BC24-4570-8ACB-05EF030A5FDB}"/>
                </c:ext>
              </c:extLst>
            </c:dLbl>
            <c:dLbl>
              <c:idx val="1"/>
              <c:layout>
                <c:manualLayout>
                  <c:x val="0"/>
                  <c:y val="3.2119914346895075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BC24-4570-8ACB-05EF030A5FD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Sheet1!$A$1:$B$1</c:f>
              <c:numCache>
                <c:formatCode>General</c:formatCode>
                <c:ptCount val="2"/>
                <c:pt idx="0">
                  <c:v>24.099999999999998</c:v>
                </c:pt>
                <c:pt idx="1">
                  <c:v>13.3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24-4570-8ACB-05EF030A5FDB}"/>
            </c:ext>
          </c:extLst>
        </c:ser>
        <c:ser>
          <c:idx val="1"/>
          <c:order val="1"/>
          <c:spPr>
            <a:solidFill>
              <a:srgbClr val="656665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3.2119914346895075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BC24-4570-8ACB-05EF030A5FDB}"/>
                </c:ext>
              </c:extLst>
            </c:dLbl>
            <c:dLbl>
              <c:idx val="1"/>
              <c:layout>
                <c:manualLayout>
                  <c:x val="0"/>
                  <c:y val="3.2119914346895075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BC24-4570-8ACB-05EF030A5FD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Sheet1!$A$2:$B$2</c:f>
              <c:numCache>
                <c:formatCode>General</c:formatCode>
                <c:ptCount val="2"/>
                <c:pt idx="0">
                  <c:v>53.2</c:v>
                </c:pt>
                <c:pt idx="1">
                  <c:v>80.800000000000011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24-4570-8ACB-05EF030A5FDB}"/>
            </c:ext>
          </c:extLst>
        </c:ser>
        <c:ser>
          <c:idx val="2"/>
          <c:order val="2"/>
          <c:spPr>
            <a:solidFill>
              <a:srgbClr val="B2B3AE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3.2119914346895075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BC24-4570-8ACB-05EF030A5FDB}"/>
                </c:ext>
              </c:extLst>
            </c:dLbl>
            <c:dLbl>
              <c:idx val="1"/>
              <c:layout>
                <c:manualLayout>
                  <c:x val="-3.70919881305638E-4"/>
                  <c:y val="3.2119914346895075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等线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BC24-4570-8ACB-05EF030A5FD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Sheet1!$A$3:$B$3</c:f>
              <c:numCache>
                <c:formatCode>General</c:formatCode>
                <c:ptCount val="2"/>
                <c:pt idx="0">
                  <c:v>22.7</c:v>
                </c:pt>
                <c:pt idx="1">
                  <c:v>5.8999999999999941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C24-4570-8ACB-05EF030A5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817695472"/>
        <c:axId val="1"/>
      </c:barChart>
      <c:catAx>
        <c:axId val="817695472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81769547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017699115044248"/>
          <c:y val="5.4692775151924382E-2"/>
          <c:w val="0.84318584070796465"/>
          <c:h val="0.78325455773126273"/>
        </c:manualLayout>
      </c:layout>
      <c:bubbleChart>
        <c:varyColors val="0"/>
        <c:ser>
          <c:idx val="0"/>
          <c:order val="0"/>
          <c:spPr>
            <a:solidFill>
              <a:srgbClr val="CC000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626-41CF-BAB9-CC425025D79C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626-41CF-BAB9-CC425025D79C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626-41CF-BAB9-CC425025D79C}"/>
              </c:ext>
            </c:extLst>
          </c:dPt>
          <c:dPt>
            <c:idx val="3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E626-41CF-BAB9-CC425025D79C}"/>
              </c:ext>
            </c:extLst>
          </c:dPt>
          <c:dPt>
            <c:idx val="4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E626-41CF-BAB9-CC425025D79C}"/>
              </c:ext>
            </c:extLst>
          </c:dPt>
          <c:xVal>
            <c:numRef>
              <c:f>Sheet1!$A$1:$A$5</c:f>
              <c:numCache>
                <c:formatCode>General</c:formatCode>
                <c:ptCount val="5"/>
                <c:pt idx="0">
                  <c:v>21.966000000000001</c:v>
                </c:pt>
                <c:pt idx="1">
                  <c:v>25.974</c:v>
                </c:pt>
                <c:pt idx="2">
                  <c:v>30.733000000000001</c:v>
                </c:pt>
                <c:pt idx="3">
                  <c:v>35.360999999999997</c:v>
                </c:pt>
                <c:pt idx="4">
                  <c:v>40.139000000000003</c:v>
                </c:pt>
              </c:numCache>
            </c:numRef>
          </c:xVal>
          <c:yVal>
            <c:numRef>
              <c:f>Sheet1!$B$1:$B$5</c:f>
              <c:numCache>
                <c:formatCode>General</c:formatCode>
                <c:ptCount val="5"/>
                <c:pt idx="0">
                  <c:v>7.3220000000000001</c:v>
                </c:pt>
                <c:pt idx="1">
                  <c:v>8.0579999999999998</c:v>
                </c:pt>
                <c:pt idx="2">
                  <c:v>10.521000000000001</c:v>
                </c:pt>
                <c:pt idx="3">
                  <c:v>11.31</c:v>
                </c:pt>
                <c:pt idx="4">
                  <c:v>12.89</c:v>
                </c:pt>
              </c:numCache>
            </c:numRef>
          </c:yVal>
          <c:bubbleSize>
            <c:numRef>
              <c:f>Sheet1!$C$1:$C$5</c:f>
              <c:numCache>
                <c:formatCode>General</c:formatCode>
                <c:ptCount val="5"/>
                <c:pt idx="0">
                  <c:v>1.4</c:v>
                </c:pt>
                <c:pt idx="1">
                  <c:v>2</c:v>
                </c:pt>
                <c:pt idx="2">
                  <c:v>2.9</c:v>
                </c:pt>
                <c:pt idx="3">
                  <c:v>3.7</c:v>
                </c:pt>
                <c:pt idx="4">
                  <c:v>5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5-E626-41CF-BAB9-CC425025D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87"/>
        <c:showNegBubbles val="0"/>
        <c:axId val="730414328"/>
        <c:axId val="1"/>
      </c:bubbleChart>
      <c:valAx>
        <c:axId val="730414328"/>
        <c:scaling>
          <c:orientation val="minMax"/>
          <c:max val="45"/>
          <c:min val="20"/>
        </c:scaling>
        <c:delete val="0"/>
        <c:axPos val="b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chemeClr val="tx1"/>
                </a:solidFill>
                <a:latin typeface="+mn-lt"/>
                <a:ea typeface="等线"/>
                <a:cs typeface="+mn-cs"/>
                <a:sym typeface="+mn-lt"/>
              </a:defRPr>
            </a:pPr>
            <a:endParaRPr lang="zh-CN"/>
          </a:p>
        </c:txPr>
        <c:crossAx val="1"/>
        <c:crosses val="min"/>
        <c:crossBetween val="midCat"/>
        <c:majorUnit val="5"/>
      </c:valAx>
      <c:valAx>
        <c:axId val="1"/>
        <c:scaling>
          <c:orientation val="minMax"/>
          <c:max val="14"/>
          <c:min val="6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chemeClr val="tx1"/>
                </a:solidFill>
                <a:latin typeface="+mn-lt"/>
                <a:ea typeface="等线"/>
                <a:cs typeface="+mn-cs"/>
                <a:sym typeface="+mn-lt"/>
              </a:defRPr>
            </a:pPr>
            <a:endParaRPr lang="zh-CN"/>
          </a:p>
        </c:txPr>
        <c:crossAx val="730414328"/>
        <c:crosses val="min"/>
        <c:crossBetween val="midCat"/>
        <c:majorUnit val="2"/>
      </c:valAx>
      <c:spPr>
        <a:noFill/>
        <a:ln w="9525" algn="ctr">
          <a:solidFill>
            <a:srgbClr val="808080"/>
          </a:solidFill>
          <a:prstDash val="solid"/>
        </a:ln>
      </c:spPr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310924369747899E-2"/>
          <c:y val="4.6889089269612258E-2"/>
          <c:w val="0.94537815126050417"/>
          <c:h val="0.90622182146077546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CC0001"/>
            </a:solidFill>
            <a:ln>
              <a:noFill/>
            </a:ln>
          </c:spPr>
          <c:invertIfNegative val="0"/>
          <c:dPt>
            <c:idx val="2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8520-480A-B632-C76538894EF9}"/>
              </c:ext>
            </c:extLst>
          </c:dPt>
          <c:dPt>
            <c:idx val="3"/>
            <c:invertIfNegative val="0"/>
            <c:bubble3D val="0"/>
            <c:spPr>
              <a:solidFill>
                <a:srgbClr val="77777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8520-480A-B632-C76538894EF9}"/>
              </c:ext>
            </c:extLst>
          </c:dPt>
          <c:val>
            <c:numRef>
              <c:f>Sheet1!$A$1:$D$1</c:f>
              <c:numCache>
                <c:formatCode>General</c:formatCode>
                <c:ptCount val="4"/>
                <c:pt idx="0">
                  <c:v>16.7</c:v>
                </c:pt>
                <c:pt idx="1">
                  <c:v>28.675417661097853</c:v>
                </c:pt>
                <c:pt idx="2">
                  <c:v>26.700000000000003</c:v>
                </c:pt>
                <c:pt idx="3">
                  <c:v>5.8999999999999995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20-480A-B632-C76538894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30404728"/>
        <c:axId val="1"/>
      </c:barChart>
      <c:catAx>
        <c:axId val="730404728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8.675417661097853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73040472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899738121960344"/>
          <c:y val="4.1990668740279936E-2"/>
          <c:w val="0.82154882154882147"/>
          <c:h val="0.91601866251944009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CC0001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150</c:v>
                </c:pt>
                <c:pt idx="1">
                  <c:v>410</c:v>
                </c:pt>
                <c:pt idx="2">
                  <c:v>500</c:v>
                </c:pt>
                <c:pt idx="3">
                  <c:v>800</c:v>
                </c:pt>
                <c:pt idx="4">
                  <c:v>1210</c:v>
                </c:pt>
                <c:pt idx="5">
                  <c:v>1710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F1-4D95-B46B-7C6F21B778EA}"/>
            </c:ext>
          </c:extLst>
        </c:ser>
        <c:ser>
          <c:idx val="1"/>
          <c:order val="1"/>
          <c:spPr>
            <a:solidFill>
              <a:srgbClr val="656665"/>
            </a:solidFill>
            <a:ln>
              <a:noFill/>
            </a:ln>
          </c:spPr>
          <c:invertIfNegative val="0"/>
          <c:val>
            <c:numRef>
              <c:f>Sheet1!$A$2:$F$2</c:f>
              <c:numCache>
                <c:formatCode>General</c:formatCode>
                <c:ptCount val="6"/>
                <c:pt idx="0">
                  <c:v>100</c:v>
                </c:pt>
                <c:pt idx="1">
                  <c:v>380</c:v>
                </c:pt>
                <c:pt idx="2">
                  <c:v>520</c:v>
                </c:pt>
                <c:pt idx="3">
                  <c:v>780</c:v>
                </c:pt>
                <c:pt idx="4">
                  <c:v>1060</c:v>
                </c:pt>
                <c:pt idx="5">
                  <c:v>1320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F1-4D95-B46B-7C6F21B778EA}"/>
            </c:ext>
          </c:extLst>
        </c:ser>
        <c:ser>
          <c:idx val="2"/>
          <c:order val="2"/>
          <c:spPr>
            <a:solidFill>
              <a:srgbClr val="B2B3AE"/>
            </a:solidFill>
            <a:ln>
              <a:noFill/>
            </a:ln>
          </c:spPr>
          <c:invertIfNegative val="0"/>
          <c:val>
            <c:numRef>
              <c:f>Sheet1!$A$3:$F$3</c:f>
              <c:numCache>
                <c:formatCode>General</c:formatCode>
                <c:ptCount val="6"/>
                <c:pt idx="0">
                  <c:v>42</c:v>
                </c:pt>
                <c:pt idx="1">
                  <c:v>60</c:v>
                </c:pt>
                <c:pt idx="2">
                  <c:v>120</c:v>
                </c:pt>
                <c:pt idx="3">
                  <c:v>260</c:v>
                </c:pt>
                <c:pt idx="4">
                  <c:v>460</c:v>
                </c:pt>
                <c:pt idx="5">
                  <c:v>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F1-4D95-B46B-7C6F21B778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899183280"/>
        <c:axId val="1"/>
      </c:barChart>
      <c:catAx>
        <c:axId val="89918328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pPr>
            <a:endParaRPr lang="zh-CN"/>
          </a:p>
        </c:txPr>
        <c:crossAx val="899183280"/>
        <c:crosses val="min"/>
        <c:crossBetween val="between"/>
        <c:majorUnit val="5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555416375856421"/>
          <c:y val="0.1594219071551099"/>
          <c:w val="0.53674489082904042"/>
          <c:h val="0.82612652723217139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Supermonkey</c:v>
                </c:pt>
              </c:strCache>
            </c:strRef>
          </c:tx>
          <c:spPr>
            <a:noFill/>
            <a:ln w="57150">
              <a:solidFill>
                <a:srgbClr val="C26600"/>
              </a:solidFill>
            </a:ln>
            <a:effectLst/>
          </c:spPr>
          <c:cat>
            <c:strRef>
              <c:f>Sheet1!$A$2:$A$6</c:f>
              <c:strCache>
                <c:ptCount val="5"/>
                <c:pt idx="0">
                  <c:v>Online Content </c:v>
                </c:pt>
                <c:pt idx="1">
                  <c:v>Group Class</c:v>
                </c:pt>
                <c:pt idx="2">
                  <c:v>Gym Environment</c:v>
                </c:pt>
                <c:pt idx="3">
                  <c:v>PT Class</c:v>
                </c:pt>
                <c:pt idx="4">
                  <c:v>Price Advantage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</c:v>
                </c:pt>
                <c:pt idx="1">
                  <c:v>0.8</c:v>
                </c:pt>
                <c:pt idx="2">
                  <c:v>0.7</c:v>
                </c:pt>
                <c:pt idx="3">
                  <c:v>0.4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C-4CE6-B09D-C3444CABD7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Sunpig</c:v>
                </c:pt>
              </c:strCache>
            </c:strRef>
          </c:tx>
          <c:spPr>
            <a:noFill/>
            <a:ln w="57150">
              <a:solidFill>
                <a:schemeClr val="bg2">
                  <a:lumMod val="75000"/>
                </a:schemeClr>
              </a:solidFill>
            </a:ln>
            <a:effectLst/>
          </c:spPr>
          <c:cat>
            <c:strRef>
              <c:f>Sheet1!$A$2:$A$6</c:f>
              <c:strCache>
                <c:ptCount val="5"/>
                <c:pt idx="0">
                  <c:v>Online Content </c:v>
                </c:pt>
                <c:pt idx="1">
                  <c:v>Group Class</c:v>
                </c:pt>
                <c:pt idx="2">
                  <c:v>Gym Environment</c:v>
                </c:pt>
                <c:pt idx="3">
                  <c:v>PT Class</c:v>
                </c:pt>
                <c:pt idx="4">
                  <c:v>Price Advantage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0.6</c:v>
                </c:pt>
                <c:pt idx="1">
                  <c:v>0.5</c:v>
                </c:pt>
                <c:pt idx="2">
                  <c:v>0.5</c:v>
                </c:pt>
                <c:pt idx="3">
                  <c:v>0.7</c:v>
                </c:pt>
                <c:pt idx="4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5C-4CE6-B09D-C3444CABD7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Keepland</c:v>
                </c:pt>
              </c:strCache>
            </c:strRef>
          </c:tx>
          <c:spPr>
            <a:noFill/>
            <a:ln w="57150">
              <a:solidFill>
                <a:schemeClr val="bg2">
                  <a:lumMod val="25000"/>
                </a:schemeClr>
              </a:solidFill>
            </a:ln>
            <a:effectLst/>
          </c:spPr>
          <c:cat>
            <c:strRef>
              <c:f>Sheet1!$A$2:$A$6</c:f>
              <c:strCache>
                <c:ptCount val="5"/>
                <c:pt idx="0">
                  <c:v>Online Content </c:v>
                </c:pt>
                <c:pt idx="1">
                  <c:v>Group Class</c:v>
                </c:pt>
                <c:pt idx="2">
                  <c:v>Gym Environment</c:v>
                </c:pt>
                <c:pt idx="3">
                  <c:v>PT Class</c:v>
                </c:pt>
                <c:pt idx="4">
                  <c:v>Price Advantage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0.9</c:v>
                </c:pt>
                <c:pt idx="1">
                  <c:v>0.5</c:v>
                </c:pt>
                <c:pt idx="2">
                  <c:v>0.7</c:v>
                </c:pt>
                <c:pt idx="3">
                  <c:v>0.5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5C-4CE6-B09D-C3444CABD7C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LEFIT</c:v>
                </c:pt>
              </c:strCache>
            </c:strRef>
          </c:tx>
          <c:spPr>
            <a:noFill/>
            <a:ln w="57150">
              <a:solidFill>
                <a:srgbClr val="CC0000"/>
              </a:solidFill>
            </a:ln>
            <a:effectLst>
              <a:outerShdw blurRad="50800" dist="50800" dir="5400000" sx="101000" sy="101000" algn="ctr" rotWithShape="0">
                <a:srgbClr val="000000">
                  <a:alpha val="0"/>
                </a:srgbClr>
              </a:outerShdw>
            </a:effectLst>
          </c:spPr>
          <c:cat>
            <c:strRef>
              <c:f>Sheet1!$A$2:$A$6</c:f>
              <c:strCache>
                <c:ptCount val="5"/>
                <c:pt idx="0">
                  <c:v>Online Content </c:v>
                </c:pt>
                <c:pt idx="1">
                  <c:v>Group Class</c:v>
                </c:pt>
                <c:pt idx="2">
                  <c:v>Gym Environment</c:v>
                </c:pt>
                <c:pt idx="3">
                  <c:v>PT Class</c:v>
                </c:pt>
                <c:pt idx="4">
                  <c:v>Price Advantage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0.7</c:v>
                </c:pt>
                <c:pt idx="1">
                  <c:v>0.6</c:v>
                </c:pt>
                <c:pt idx="2">
                  <c:v>0.3</c:v>
                </c:pt>
                <c:pt idx="3">
                  <c:v>0.6</c:v>
                </c:pt>
                <c:pt idx="4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5C-4CE6-B09D-C3444CABD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1639144"/>
        <c:axId val="471642096"/>
      </c:radarChart>
      <c:catAx>
        <c:axId val="471639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1642096"/>
        <c:crosses val="autoZero"/>
        <c:auto val="1"/>
        <c:lblAlgn val="ctr"/>
        <c:lblOffset val="100"/>
        <c:noMultiLvlLbl val="0"/>
      </c:catAx>
      <c:valAx>
        <c:axId val="4716420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71639144"/>
        <c:crosses val="autoZero"/>
        <c:crossBetween val="between"/>
      </c:valAx>
      <c:spPr>
        <a:noFill/>
        <a:ln>
          <a:noFill/>
          <a:prstDash val="dash"/>
        </a:ln>
        <a:effectLst/>
      </c:spPr>
    </c:plotArea>
    <c:legend>
      <c:legendPos val="r"/>
      <c:layout>
        <c:manualLayout>
          <c:xMode val="edge"/>
          <c:yMode val="edge"/>
          <c:x val="3.2721439566881769E-2"/>
          <c:y val="1.0740044921730521E-2"/>
          <c:w val="0.30243786846223319"/>
          <c:h val="0.320714946490943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186335403726708E-2"/>
          <c:y val="3.2766225582860742E-2"/>
          <c:w val="0.95962732919254656"/>
          <c:h val="0.9344675488342785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656665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58.471032745591941</c:v>
                </c:pt>
                <c:pt idx="1">
                  <c:v>41.471032745591941</c:v>
                </c:pt>
                <c:pt idx="2">
                  <c:v>56.471032745591941</c:v>
                </c:pt>
                <c:pt idx="3">
                  <c:v>126.47103274559194</c:v>
                </c:pt>
                <c:pt idx="4">
                  <c:v>21</c:v>
                </c:pt>
                <c:pt idx="5">
                  <c:v>76.471032745591941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3F-4AE5-B7D2-20C7ED134903}"/>
            </c:ext>
          </c:extLst>
        </c:ser>
        <c:ser>
          <c:idx val="1"/>
          <c:order val="1"/>
          <c:spPr>
            <a:solidFill>
              <a:srgbClr val="CC0001"/>
            </a:solidFill>
            <a:ln>
              <a:noFill/>
            </a:ln>
          </c:spPr>
          <c:invertIfNegative val="0"/>
          <c:val>
            <c:numRef>
              <c:f>Sheet1!$A$2:$F$2</c:f>
              <c:numCache>
                <c:formatCode>General</c:formatCode>
                <c:ptCount val="6"/>
                <c:pt idx="0">
                  <c:v>106.47103274559194</c:v>
                </c:pt>
                <c:pt idx="1">
                  <c:v>126.47103274559194</c:v>
                </c:pt>
                <c:pt idx="2">
                  <c:v>76.471032745591941</c:v>
                </c:pt>
                <c:pt idx="3">
                  <c:v>138.21410579345084</c:v>
                </c:pt>
                <c:pt idx="4">
                  <c:v>36.471032745591941</c:v>
                </c:pt>
                <c:pt idx="5">
                  <c:v>138.21410579345084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3F-4AE5-B7D2-20C7ED1349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749918984"/>
        <c:axId val="1"/>
      </c:barChart>
      <c:catAx>
        <c:axId val="74991898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8.2141057934508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749918984"/>
        <c:crosses val="min"/>
        <c:crossBetween val="between"/>
        <c:majorUnit val="20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10360029390154E-2"/>
          <c:y val="2.7310924369747899E-2"/>
          <c:w val="0.96179279941219686"/>
          <c:h val="0.9453781512605041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2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648C-4BD7-AF1D-D674DD06891E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648C-4BD7-AF1D-D674DD06891E}"/>
              </c:ext>
            </c:extLst>
          </c:dPt>
          <c:dLbls>
            <c:dLbl>
              <c:idx val="0"/>
              <c:layout>
                <c:manualLayout>
                  <c:x val="0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648C-4BD7-AF1D-D674DD06891E}"/>
                </c:ext>
              </c:extLst>
            </c:dLbl>
            <c:dLbl>
              <c:idx val="1"/>
              <c:layout>
                <c:manualLayout>
                  <c:x val="0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48C-4BD7-AF1D-D674DD06891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27</c:v>
                </c:pt>
                <c:pt idx="1">
                  <c:v>11.700000000000001</c:v>
                </c:pt>
                <c:pt idx="2">
                  <c:v>2.9000000000000004</c:v>
                </c:pt>
                <c:pt idx="3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8C-4BD7-AF1D-D674DD06891E}"/>
            </c:ext>
          </c:extLst>
        </c:ser>
        <c:ser>
          <c:idx val="1"/>
          <c:order val="1"/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65666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648C-4BD7-AF1D-D674DD06891E}"/>
              </c:ext>
            </c:extLst>
          </c:dPt>
          <c:dPt>
            <c:idx val="1"/>
            <c:invertIfNegative val="0"/>
            <c:bubble3D val="0"/>
            <c:spPr>
              <a:solidFill>
                <a:srgbClr val="CC000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648C-4BD7-AF1D-D674DD06891E}"/>
              </c:ext>
            </c:extLst>
          </c:dPt>
          <c:dLbls>
            <c:dLbl>
              <c:idx val="0"/>
              <c:layout>
                <c:manualLayout>
                  <c:x val="-3.673769287288758E-4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48C-4BD7-AF1D-D674DD06891E}"/>
                </c:ext>
              </c:extLst>
            </c:dLbl>
            <c:dLbl>
              <c:idx val="1"/>
              <c:layout>
                <c:manualLayout>
                  <c:x val="-3.673769287288758E-4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648C-4BD7-AF1D-D674DD06891E}"/>
                </c:ext>
              </c:extLst>
            </c:dLbl>
            <c:dLbl>
              <c:idx val="2"/>
              <c:layout>
                <c:manualLayout>
                  <c:x val="-3.673769287288758E-4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648C-4BD7-AF1D-D674DD06891E}"/>
                </c:ext>
              </c:extLst>
            </c:dLbl>
            <c:dLbl>
              <c:idx val="3"/>
              <c:layout>
                <c:manualLayout>
                  <c:x val="0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648C-4BD7-AF1D-D674DD06891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17.599999999999998</c:v>
                </c:pt>
                <c:pt idx="1">
                  <c:v>51.2</c:v>
                </c:pt>
                <c:pt idx="2">
                  <c:v>15.4</c:v>
                </c:pt>
                <c:pt idx="3">
                  <c:v>13.8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8C-4BD7-AF1D-D674DD06891E}"/>
            </c:ext>
          </c:extLst>
        </c:ser>
        <c:ser>
          <c:idx val="2"/>
          <c:order val="2"/>
          <c:spPr>
            <a:solidFill>
              <a:srgbClr val="CC0001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65666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A-648C-4BD7-AF1D-D674DD06891E}"/>
              </c:ext>
            </c:extLst>
          </c:dPt>
          <c:dLbls>
            <c:dLbl>
              <c:idx val="0"/>
              <c:layout>
                <c:manualLayout>
                  <c:x val="0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648C-4BD7-AF1D-D674DD06891E}"/>
                </c:ext>
              </c:extLst>
            </c:dLbl>
            <c:dLbl>
              <c:idx val="1"/>
              <c:layout>
                <c:manualLayout>
                  <c:x val="0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648C-4BD7-AF1D-D674DD06891E}"/>
                </c:ext>
              </c:extLst>
            </c:dLbl>
            <c:dLbl>
              <c:idx val="2"/>
              <c:layout>
                <c:manualLayout>
                  <c:x val="0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648C-4BD7-AF1D-D674DD06891E}"/>
                </c:ext>
              </c:extLst>
            </c:dLbl>
            <c:dLbl>
              <c:idx val="3"/>
              <c:layout>
                <c:manualLayout>
                  <c:x val="0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648C-4BD7-AF1D-D674DD06891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55.500000000000014</c:v>
                </c:pt>
                <c:pt idx="1">
                  <c:v>30.600000000000005</c:v>
                </c:pt>
                <c:pt idx="2">
                  <c:v>56.000000000000007</c:v>
                </c:pt>
                <c:pt idx="3">
                  <c:v>46.800000000000004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48C-4BD7-AF1D-D674DD06891E}"/>
            </c:ext>
          </c:extLst>
        </c:ser>
        <c:ser>
          <c:idx val="3"/>
          <c:order val="3"/>
          <c:spPr>
            <a:solidFill>
              <a:srgbClr val="656665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F-648C-4BD7-AF1D-D674DD06891E}"/>
              </c:ext>
            </c:extLst>
          </c:dPt>
          <c:dLbls>
            <c:dLbl>
              <c:idx val="1"/>
              <c:layout>
                <c:manualLayout>
                  <c:x val="0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648C-4BD7-AF1D-D674DD06891E}"/>
                </c:ext>
              </c:extLst>
            </c:dLbl>
            <c:dLbl>
              <c:idx val="2"/>
              <c:layout>
                <c:manualLayout>
                  <c:x val="0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648C-4BD7-AF1D-D674DD06891E}"/>
                </c:ext>
              </c:extLst>
            </c:dLbl>
            <c:dLbl>
              <c:idx val="3"/>
              <c:layout>
                <c:manualLayout>
                  <c:x val="0"/>
                  <c:y val="1.575630252100840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1-648C-4BD7-AF1D-D674DD06891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Sheet1!$A$4:$D$4</c:f>
              <c:numCache>
                <c:formatCode>General</c:formatCode>
                <c:ptCount val="4"/>
                <c:pt idx="1">
                  <c:v>6.4999999999999947</c:v>
                </c:pt>
                <c:pt idx="2">
                  <c:v>24.099999999999998</c:v>
                </c:pt>
                <c:pt idx="3">
                  <c:v>30.100000000000005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48C-4BD7-AF1D-D674DD06891E}"/>
            </c:ext>
          </c:extLst>
        </c:ser>
        <c:ser>
          <c:idx val="4"/>
          <c:order val="4"/>
          <c:spPr>
            <a:solidFill>
              <a:schemeClr val="tx1"/>
            </a:solidFill>
            <a:ln>
              <a:noFill/>
            </a:ln>
          </c:spPr>
          <c:invertIfNegative val="0"/>
          <c:val>
            <c:numRef>
              <c:f>Sheet1!$A$5:$D$5</c:f>
              <c:numCache>
                <c:formatCode>General</c:formatCode>
                <c:ptCount val="4"/>
                <c:pt idx="2">
                  <c:v>1.5999999999999903</c:v>
                </c:pt>
                <c:pt idx="3">
                  <c:v>4.4999999999999929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648C-4BD7-AF1D-D674DD0689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817456112"/>
        <c:axId val="1"/>
      </c:barChart>
      <c:catAx>
        <c:axId val="817456112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.10000000000001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81745611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042884990253411E-2"/>
          <c:y val="3.568977350720659E-2"/>
          <c:w val="0.87914230019493167"/>
          <c:h val="0.92862045298558682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rgbClr val="CC000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7370-46B9-8ED4-D7EF0C087C76}"/>
              </c:ext>
            </c:extLst>
          </c:dPt>
          <c:dPt>
            <c:idx val="1"/>
            <c:bubble3D val="0"/>
            <c:spPr>
              <a:solidFill>
                <a:srgbClr val="65666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7370-46B9-8ED4-D7EF0C087C7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7370-46B9-8ED4-D7EF0C087C76}"/>
              </c:ext>
            </c:extLst>
          </c:dPt>
          <c:dPt>
            <c:idx val="3"/>
            <c:bubble3D val="0"/>
            <c:spPr>
              <a:solidFill>
                <a:srgbClr val="B2B3A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7370-46B9-8ED4-D7EF0C087C76}"/>
              </c:ext>
            </c:extLst>
          </c:dPt>
          <c:dPt>
            <c:idx val="4"/>
            <c:bubble3D val="0"/>
            <c:spPr>
              <a:solidFill>
                <a:srgbClr val="D6D7D9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7370-46B9-8ED4-D7EF0C087C76}"/>
              </c:ext>
            </c:extLst>
          </c:dPt>
          <c:dLbls>
            <c:dLbl>
              <c:idx val="0"/>
              <c:layout>
                <c:manualLayout>
                  <c:x val="1.9493177387914229E-2"/>
                  <c:y val="-3.8435140700068635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7370-46B9-8ED4-D7EF0C087C76}"/>
                </c:ext>
              </c:extLst>
            </c:dLbl>
            <c:dLbl>
              <c:idx val="1"/>
              <c:layout>
                <c:manualLayout>
                  <c:x val="2.7290448343079921E-2"/>
                  <c:y val="1.3040494166094716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7370-46B9-8ED4-D7EF0C087C76}"/>
                </c:ext>
              </c:extLst>
            </c:dLbl>
            <c:dLbl>
              <c:idx val="2"/>
              <c:layout>
                <c:manualLayout>
                  <c:x val="-2.664067576348278E-2"/>
                  <c:y val="1.5099519560741249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7370-46B9-8ED4-D7EF0C087C76}"/>
                </c:ext>
              </c:extLst>
            </c:dLbl>
            <c:dLbl>
              <c:idx val="3"/>
              <c:layout>
                <c:manualLayout>
                  <c:x val="-2.2092267706302793E-2"/>
                  <c:y val="-2.8826355525051476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7370-46B9-8ED4-D7EF0C087C76}"/>
                </c:ext>
              </c:extLst>
            </c:dLbl>
            <c:dLbl>
              <c:idx val="4"/>
              <c:layout>
                <c:manualLayout>
                  <c:x val="-1.1046133853151396E-2"/>
                  <c:y val="-6.1084420041180511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7370-46B9-8ED4-D7EF0C087C7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Sheet1!$A$1:$A$5</c:f>
              <c:numCache>
                <c:formatCode>General</c:formatCode>
                <c:ptCount val="5"/>
                <c:pt idx="0">
                  <c:v>16</c:v>
                </c:pt>
                <c:pt idx="1">
                  <c:v>33.6</c:v>
                </c:pt>
                <c:pt idx="2">
                  <c:v>33.300000000000004</c:v>
                </c:pt>
                <c:pt idx="3">
                  <c:v>11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370-46B9-8ED4-D7EF0C087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326530612244899E-2"/>
          <c:y val="3.4210526315789476E-2"/>
          <c:w val="0.96734693877551026"/>
          <c:h val="0.9315789473684210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969696"/>
            </a:solidFill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9143-4082-991C-71FDE557F1B9}"/>
              </c:ext>
            </c:extLst>
          </c:dPt>
          <c:dPt>
            <c:idx val="4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9143-4082-991C-71FDE557F1B9}"/>
              </c:ext>
            </c:extLst>
          </c:dPt>
          <c:val>
            <c:numRef>
              <c:f>Sheet1!$A$1:$G$1</c:f>
              <c:numCache>
                <c:formatCode>General</c:formatCode>
                <c:ptCount val="7"/>
                <c:pt idx="0">
                  <c:v>19.044303797468348</c:v>
                </c:pt>
                <c:pt idx="1">
                  <c:v>16.044303797468345</c:v>
                </c:pt>
                <c:pt idx="2">
                  <c:v>14.044303797468343</c:v>
                </c:pt>
                <c:pt idx="3">
                  <c:v>11.044303797468352</c:v>
                </c:pt>
                <c:pt idx="4">
                  <c:v>4.0443037974683458</c:v>
                </c:pt>
                <c:pt idx="5">
                  <c:v>3.0443037974683507</c:v>
                </c:pt>
                <c:pt idx="6">
                  <c:v>2.0443037974683498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43-4082-991C-71FDE557F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899209200"/>
        <c:axId val="1"/>
      </c:barChart>
      <c:catAx>
        <c:axId val="89920920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9.044303797468348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89920920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BD27408-62B5-BA4C-A94B-C338C0AA9B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0297D4-DA7C-1E43-87C4-69DE397BC7B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463E81B-67F4-A04A-9DD2-BCD0D315500F}" type="datetimeFigureOut">
              <a:rPr lang="zh-CN" altLang="en-US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86C110E7-CCAA-B44A-AF89-F35503F56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1D08233F-081E-CD4A-95DD-675CD4C89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0479A-5C98-6B45-ACCE-E9869436D5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52B991-0636-EC41-8E06-FCB4047E2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DE72277-28F3-A944-8F5B-9F0019FB2F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DDF0E-FEF3-409E-944B-711F9409F7D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91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>
            <a:extLst>
              <a:ext uri="{FF2B5EF4-FFF2-40B4-BE49-F238E27FC236}">
                <a16:creationId xmlns:a16="http://schemas.microsoft.com/office/drawing/2014/main" id="{4DCFCAE2-DD80-3A47-B47E-16C8804BC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备注占位符 2">
            <a:extLst>
              <a:ext uri="{FF2B5EF4-FFF2-40B4-BE49-F238E27FC236}">
                <a16:creationId xmlns:a16="http://schemas.microsoft.com/office/drawing/2014/main" id="{344A2926-86F8-394E-8644-B04BCF0AF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3B7A69-F0B8-0E44-AB34-FD5E6D760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B88FF8-61CA-C84E-982A-9B7D3B474C10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82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B013F-01F9-4F67-878C-B62CBD0747F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913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>
            <a:extLst>
              <a:ext uri="{FF2B5EF4-FFF2-40B4-BE49-F238E27FC236}">
                <a16:creationId xmlns:a16="http://schemas.microsoft.com/office/drawing/2014/main" id="{4DCFCAE2-DD80-3A47-B47E-16C8804BC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备注占位符 2">
            <a:extLst>
              <a:ext uri="{FF2B5EF4-FFF2-40B4-BE49-F238E27FC236}">
                <a16:creationId xmlns:a16="http://schemas.microsoft.com/office/drawing/2014/main" id="{344A2926-86F8-394E-8644-B04BCF0AF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3B7A69-F0B8-0E44-AB34-FD5E6D760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B88FF8-61CA-C84E-982A-9B7D3B474C10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945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>
            <a:extLst>
              <a:ext uri="{FF2B5EF4-FFF2-40B4-BE49-F238E27FC236}">
                <a16:creationId xmlns:a16="http://schemas.microsoft.com/office/drawing/2014/main" id="{4DCFCAE2-DD80-3A47-B47E-16C8804BC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备注占位符 2">
            <a:extLst>
              <a:ext uri="{FF2B5EF4-FFF2-40B4-BE49-F238E27FC236}">
                <a16:creationId xmlns:a16="http://schemas.microsoft.com/office/drawing/2014/main" id="{344A2926-86F8-394E-8644-B04BCF0AF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3B7A69-F0B8-0E44-AB34-FD5E6D760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B88FF8-61CA-C84E-982A-9B7D3B474C10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29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>
            <a:extLst>
              <a:ext uri="{FF2B5EF4-FFF2-40B4-BE49-F238E27FC236}">
                <a16:creationId xmlns:a16="http://schemas.microsoft.com/office/drawing/2014/main" id="{4DCFCAE2-DD80-3A47-B47E-16C8804BC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备注占位符 2">
            <a:extLst>
              <a:ext uri="{FF2B5EF4-FFF2-40B4-BE49-F238E27FC236}">
                <a16:creationId xmlns:a16="http://schemas.microsoft.com/office/drawing/2014/main" id="{344A2926-86F8-394E-8644-B04BCF0AF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3B7A69-F0B8-0E44-AB34-FD5E6D760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B88FF8-61CA-C84E-982A-9B7D3B474C10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95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>
            <a:extLst>
              <a:ext uri="{FF2B5EF4-FFF2-40B4-BE49-F238E27FC236}">
                <a16:creationId xmlns:a16="http://schemas.microsoft.com/office/drawing/2014/main" id="{4DCFCAE2-DD80-3A47-B47E-16C8804BC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备注占位符 2">
            <a:extLst>
              <a:ext uri="{FF2B5EF4-FFF2-40B4-BE49-F238E27FC236}">
                <a16:creationId xmlns:a16="http://schemas.microsoft.com/office/drawing/2014/main" id="{344A2926-86F8-394E-8644-B04BCF0AF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3B7A69-F0B8-0E44-AB34-FD5E6D760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B88FF8-61CA-C84E-982A-9B7D3B474C10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51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B013F-01F9-4F67-878C-B62CBD0747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08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>
            <a:extLst>
              <a:ext uri="{FF2B5EF4-FFF2-40B4-BE49-F238E27FC236}">
                <a16:creationId xmlns:a16="http://schemas.microsoft.com/office/drawing/2014/main" id="{4DCFCAE2-DD80-3A47-B47E-16C8804BC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备注占位符 2">
            <a:extLst>
              <a:ext uri="{FF2B5EF4-FFF2-40B4-BE49-F238E27FC236}">
                <a16:creationId xmlns:a16="http://schemas.microsoft.com/office/drawing/2014/main" id="{344A2926-86F8-394E-8644-B04BCF0AF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3B7A69-F0B8-0E44-AB34-FD5E6D760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B88FF8-61CA-C84E-982A-9B7D3B474C10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1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>
            <a:extLst>
              <a:ext uri="{FF2B5EF4-FFF2-40B4-BE49-F238E27FC236}">
                <a16:creationId xmlns:a16="http://schemas.microsoft.com/office/drawing/2014/main" id="{4DCFCAE2-DD80-3A47-B47E-16C8804BC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备注占位符 2">
            <a:extLst>
              <a:ext uri="{FF2B5EF4-FFF2-40B4-BE49-F238E27FC236}">
                <a16:creationId xmlns:a16="http://schemas.microsoft.com/office/drawing/2014/main" id="{344A2926-86F8-394E-8644-B04BCF0AF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3B7A69-F0B8-0E44-AB34-FD5E6D760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B88FF8-61CA-C84E-982A-9B7D3B474C10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4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>
            <a:extLst>
              <a:ext uri="{FF2B5EF4-FFF2-40B4-BE49-F238E27FC236}">
                <a16:creationId xmlns:a16="http://schemas.microsoft.com/office/drawing/2014/main" id="{4DCFCAE2-DD80-3A47-B47E-16C8804BC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备注占位符 2">
            <a:extLst>
              <a:ext uri="{FF2B5EF4-FFF2-40B4-BE49-F238E27FC236}">
                <a16:creationId xmlns:a16="http://schemas.microsoft.com/office/drawing/2014/main" id="{344A2926-86F8-394E-8644-B04BCF0AF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3B7A69-F0B8-0E44-AB34-FD5E6D760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B88FF8-61CA-C84E-982A-9B7D3B474C10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180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>
            <a:extLst>
              <a:ext uri="{FF2B5EF4-FFF2-40B4-BE49-F238E27FC236}">
                <a16:creationId xmlns:a16="http://schemas.microsoft.com/office/drawing/2014/main" id="{4DCFCAE2-DD80-3A47-B47E-16C8804BC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备注占位符 2">
            <a:extLst>
              <a:ext uri="{FF2B5EF4-FFF2-40B4-BE49-F238E27FC236}">
                <a16:creationId xmlns:a16="http://schemas.microsoft.com/office/drawing/2014/main" id="{344A2926-86F8-394E-8644-B04BCF0AF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3B7A69-F0B8-0E44-AB34-FD5E6D760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B88FF8-61CA-C84E-982A-9B7D3B474C10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29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>
            <a:extLst>
              <a:ext uri="{FF2B5EF4-FFF2-40B4-BE49-F238E27FC236}">
                <a16:creationId xmlns:a16="http://schemas.microsoft.com/office/drawing/2014/main" id="{4DCFCAE2-DD80-3A47-B47E-16C8804BC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备注占位符 2">
            <a:extLst>
              <a:ext uri="{FF2B5EF4-FFF2-40B4-BE49-F238E27FC236}">
                <a16:creationId xmlns:a16="http://schemas.microsoft.com/office/drawing/2014/main" id="{344A2926-86F8-394E-8644-B04BCF0AF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3B7A69-F0B8-0E44-AB34-FD5E6D760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B88FF8-61CA-C84E-982A-9B7D3B474C10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20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940BE7-F19A-A34B-AD5E-E9E90C8DB853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EBB974-5A29-8949-B980-C039056E654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811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396791-AC16-984D-ABF3-6B9FF88B11EF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5D2239-8538-D04E-86D3-7B446B0D339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79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396791-AC16-984D-ABF3-6B9FF88B11EF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5D2239-8538-D04E-86D3-7B446B0D339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2090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55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976383-E7FD-3A46-A189-1FC3513D838C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2EE1CD-DD06-3940-BBD0-66BAB1C1486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96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0DB73A-79FC-FD4A-B452-68F88CDC98BB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77CC41-4AE9-704F-98E6-6BDE8C46A13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1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396791-AC16-984D-ABF3-6B9FF88B11EF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5D2239-8538-D04E-86D3-7B446B0D339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7721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225253-2458-0F48-9AC3-849D97024E48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ECA53E-7336-3348-904F-CA83DC435B1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1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5D5664-09BB-7E4E-A044-9015931BA13F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C12D96-670E-264E-93F5-9DB5124F2299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3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58CB42-29CC-B84E-9ED3-BD6EDC141398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88AE11-5C13-104D-A2CA-EBB40ADE527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356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733262-8DBE-6D4A-8CCC-81E12EF6A94C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91AF47-BE84-174E-A721-594C0D7B223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02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BD0AD4-C922-8A4D-ACBB-BC5AE8125744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D194C3-C3AA-C34B-BB7A-C900F15E3929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0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E396791-AC16-984D-ABF3-6B9FF88B11EF}" type="datetime1">
              <a:rPr lang="zh-CN" altLang="en-US" smtClean="0"/>
              <a:pPr>
                <a:defRPr/>
              </a:pPr>
              <a:t>2020/5/8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95D2239-8538-D04E-86D3-7B446B0D339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graphicFrame>
        <p:nvGraphicFramePr>
          <p:cNvPr id="7" name="对象 6" hidden="1">
            <a:extLst>
              <a:ext uri="{FF2B5EF4-FFF2-40B4-BE49-F238E27FC236}">
                <a16:creationId xmlns:a16="http://schemas.microsoft.com/office/drawing/2014/main" id="{AAE74AC1-9B22-42C1-B38E-990BE55212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2773979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7" name="think-cell 幻灯片" r:id="rId16" imgW="425" imgH="424" progId="TCLayout.ActiveDocument.1">
                  <p:embed/>
                </p:oleObj>
              </mc:Choice>
              <mc:Fallback>
                <p:oleObj name="think-cell 幻灯片" r:id="rId16" imgW="425" imgH="424" progId="TCLayout.ActiveDocument.1">
                  <p:embed/>
                  <p:pic>
                    <p:nvPicPr>
                      <p:cNvPr id="7" name="对象 6" hidden="1">
                        <a:extLst>
                          <a:ext uri="{FF2B5EF4-FFF2-40B4-BE49-F238E27FC236}">
                            <a16:creationId xmlns:a16="http://schemas.microsoft.com/office/drawing/2014/main" id="{44003A18-5421-4881-A094-FFA0A5E54F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93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58.xml"/><Relationship Id="rId7" Type="http://schemas.openxmlformats.org/officeDocument/2006/relationships/image" Target="../media/image5.emf"/><Relationship Id="rId2" Type="http://schemas.openxmlformats.org/officeDocument/2006/relationships/tags" Target="../tags/tag15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tags" Target="../tags/tag160.xml"/><Relationship Id="rId7" Type="http://schemas.openxmlformats.org/officeDocument/2006/relationships/image" Target="../media/image5.emf"/><Relationship Id="rId12" Type="http://schemas.openxmlformats.org/officeDocument/2006/relationships/image" Target="../media/image39.jpeg"/><Relationship Id="rId2" Type="http://schemas.openxmlformats.org/officeDocument/2006/relationships/tags" Target="../tags/tag15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6.emf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8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72.xml"/><Relationship Id="rId18" Type="http://schemas.openxmlformats.org/officeDocument/2006/relationships/tags" Target="../tags/tag177.xml"/><Relationship Id="rId26" Type="http://schemas.openxmlformats.org/officeDocument/2006/relationships/tags" Target="../tags/tag185.xml"/><Relationship Id="rId39" Type="http://schemas.openxmlformats.org/officeDocument/2006/relationships/tags" Target="../tags/tag198.xml"/><Relationship Id="rId3" Type="http://schemas.openxmlformats.org/officeDocument/2006/relationships/tags" Target="../tags/tag162.xml"/><Relationship Id="rId21" Type="http://schemas.openxmlformats.org/officeDocument/2006/relationships/tags" Target="../tags/tag180.xml"/><Relationship Id="rId34" Type="http://schemas.openxmlformats.org/officeDocument/2006/relationships/tags" Target="../tags/tag193.xml"/><Relationship Id="rId42" Type="http://schemas.openxmlformats.org/officeDocument/2006/relationships/tags" Target="../tags/tag201.xml"/><Relationship Id="rId47" Type="http://schemas.openxmlformats.org/officeDocument/2006/relationships/notesSlide" Target="../notesSlides/notesSlide9.xml"/><Relationship Id="rId50" Type="http://schemas.openxmlformats.org/officeDocument/2006/relationships/image" Target="../media/image3.PNG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tags" Target="../tags/tag184.xml"/><Relationship Id="rId33" Type="http://schemas.openxmlformats.org/officeDocument/2006/relationships/tags" Target="../tags/tag192.xml"/><Relationship Id="rId38" Type="http://schemas.openxmlformats.org/officeDocument/2006/relationships/tags" Target="../tags/tag197.xml"/><Relationship Id="rId46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0" Type="http://schemas.openxmlformats.org/officeDocument/2006/relationships/tags" Target="../tags/tag179.xml"/><Relationship Id="rId29" Type="http://schemas.openxmlformats.org/officeDocument/2006/relationships/tags" Target="../tags/tag188.xml"/><Relationship Id="rId41" Type="http://schemas.openxmlformats.org/officeDocument/2006/relationships/tags" Target="../tags/tag200.xml"/><Relationship Id="rId1" Type="http://schemas.openxmlformats.org/officeDocument/2006/relationships/vmlDrawing" Target="../drawings/vmlDrawing11.v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tags" Target="../tags/tag183.xml"/><Relationship Id="rId32" Type="http://schemas.openxmlformats.org/officeDocument/2006/relationships/tags" Target="../tags/tag191.xml"/><Relationship Id="rId37" Type="http://schemas.openxmlformats.org/officeDocument/2006/relationships/tags" Target="../tags/tag196.xml"/><Relationship Id="rId40" Type="http://schemas.openxmlformats.org/officeDocument/2006/relationships/tags" Target="../tags/tag199.xml"/><Relationship Id="rId45" Type="http://schemas.openxmlformats.org/officeDocument/2006/relationships/tags" Target="../tags/tag204.xml"/><Relationship Id="rId53" Type="http://schemas.openxmlformats.org/officeDocument/2006/relationships/chart" Target="../charts/chart9.xml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tags" Target="../tags/tag182.xml"/><Relationship Id="rId28" Type="http://schemas.openxmlformats.org/officeDocument/2006/relationships/tags" Target="../tags/tag187.xml"/><Relationship Id="rId36" Type="http://schemas.openxmlformats.org/officeDocument/2006/relationships/tags" Target="../tags/tag195.xml"/><Relationship Id="rId49" Type="http://schemas.openxmlformats.org/officeDocument/2006/relationships/image" Target="../media/image5.emf"/><Relationship Id="rId10" Type="http://schemas.openxmlformats.org/officeDocument/2006/relationships/tags" Target="../tags/tag169.xml"/><Relationship Id="rId19" Type="http://schemas.openxmlformats.org/officeDocument/2006/relationships/tags" Target="../tags/tag178.xml"/><Relationship Id="rId31" Type="http://schemas.openxmlformats.org/officeDocument/2006/relationships/tags" Target="../tags/tag190.xml"/><Relationship Id="rId44" Type="http://schemas.openxmlformats.org/officeDocument/2006/relationships/tags" Target="../tags/tag203.xml"/><Relationship Id="rId52" Type="http://schemas.openxmlformats.org/officeDocument/2006/relationships/image" Target="../media/image6.emf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tags" Target="../tags/tag181.xml"/><Relationship Id="rId27" Type="http://schemas.openxmlformats.org/officeDocument/2006/relationships/tags" Target="../tags/tag186.xml"/><Relationship Id="rId30" Type="http://schemas.openxmlformats.org/officeDocument/2006/relationships/tags" Target="../tags/tag189.xml"/><Relationship Id="rId35" Type="http://schemas.openxmlformats.org/officeDocument/2006/relationships/tags" Target="../tags/tag194.xml"/><Relationship Id="rId43" Type="http://schemas.openxmlformats.org/officeDocument/2006/relationships/tags" Target="../tags/tag202.xml"/><Relationship Id="rId48" Type="http://schemas.openxmlformats.org/officeDocument/2006/relationships/oleObject" Target="../embeddings/oleObject11.bin"/><Relationship Id="rId8" Type="http://schemas.openxmlformats.org/officeDocument/2006/relationships/tags" Target="../tags/tag167.xml"/><Relationship Id="rId51" Type="http://schemas.openxmlformats.org/officeDocument/2006/relationships/chart" Target="../charts/char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26" Type="http://schemas.openxmlformats.org/officeDocument/2006/relationships/image" Target="../media/image17.jpg"/><Relationship Id="rId3" Type="http://schemas.openxmlformats.org/officeDocument/2006/relationships/tags" Target="../tags/tag206.xml"/><Relationship Id="rId21" Type="http://schemas.openxmlformats.org/officeDocument/2006/relationships/notesSlide" Target="../notesSlides/notesSlide10.xml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image" Target="../media/image38.jpg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20" Type="http://schemas.openxmlformats.org/officeDocument/2006/relationships/slideLayout" Target="../slideLayouts/slideLayout2.xml"/><Relationship Id="rId29" Type="http://schemas.openxmlformats.org/officeDocument/2006/relationships/chart" Target="../charts/chart12.xml"/><Relationship Id="rId1" Type="http://schemas.openxmlformats.org/officeDocument/2006/relationships/vmlDrawing" Target="../drawings/vmlDrawing12.v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24" Type="http://schemas.openxmlformats.org/officeDocument/2006/relationships/image" Target="../media/image3.PNG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23" Type="http://schemas.openxmlformats.org/officeDocument/2006/relationships/image" Target="../media/image5.emf"/><Relationship Id="rId28" Type="http://schemas.openxmlformats.org/officeDocument/2006/relationships/chart" Target="../charts/chart11.xml"/><Relationship Id="rId10" Type="http://schemas.openxmlformats.org/officeDocument/2006/relationships/tags" Target="../tags/tag213.xml"/><Relationship Id="rId19" Type="http://schemas.openxmlformats.org/officeDocument/2006/relationships/tags" Target="../tags/tag222.xml"/><Relationship Id="rId31" Type="http://schemas.openxmlformats.org/officeDocument/2006/relationships/chart" Target="../charts/chart14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Relationship Id="rId22" Type="http://schemas.openxmlformats.org/officeDocument/2006/relationships/oleObject" Target="../embeddings/oleObject12.bin"/><Relationship Id="rId27" Type="http://schemas.openxmlformats.org/officeDocument/2006/relationships/chart" Target="../charts/chart10.xml"/><Relationship Id="rId30" Type="http://schemas.openxmlformats.org/officeDocument/2006/relationships/chart" Target="../charts/char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13" Type="http://schemas.openxmlformats.org/officeDocument/2006/relationships/tags" Target="../tags/tag234.xml"/><Relationship Id="rId18" Type="http://schemas.openxmlformats.org/officeDocument/2006/relationships/tags" Target="../tags/tag239.xml"/><Relationship Id="rId26" Type="http://schemas.openxmlformats.org/officeDocument/2006/relationships/oleObject" Target="../embeddings/oleObject13.bin"/><Relationship Id="rId3" Type="http://schemas.openxmlformats.org/officeDocument/2006/relationships/tags" Target="../tags/tag224.xml"/><Relationship Id="rId21" Type="http://schemas.openxmlformats.org/officeDocument/2006/relationships/tags" Target="../tags/tag242.xml"/><Relationship Id="rId7" Type="http://schemas.openxmlformats.org/officeDocument/2006/relationships/tags" Target="../tags/tag228.xml"/><Relationship Id="rId12" Type="http://schemas.openxmlformats.org/officeDocument/2006/relationships/tags" Target="../tags/tag233.xml"/><Relationship Id="rId17" Type="http://schemas.openxmlformats.org/officeDocument/2006/relationships/tags" Target="../tags/tag238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223.xml"/><Relationship Id="rId16" Type="http://schemas.openxmlformats.org/officeDocument/2006/relationships/tags" Target="../tags/tag237.xml"/><Relationship Id="rId20" Type="http://schemas.openxmlformats.org/officeDocument/2006/relationships/tags" Target="../tags/tag241.xml"/><Relationship Id="rId1" Type="http://schemas.openxmlformats.org/officeDocument/2006/relationships/vmlDrawing" Target="../drawings/vmlDrawing13.vml"/><Relationship Id="rId6" Type="http://schemas.openxmlformats.org/officeDocument/2006/relationships/tags" Target="../tags/tag227.xml"/><Relationship Id="rId11" Type="http://schemas.openxmlformats.org/officeDocument/2006/relationships/tags" Target="../tags/tag232.xml"/><Relationship Id="rId24" Type="http://schemas.openxmlformats.org/officeDocument/2006/relationships/tags" Target="../tags/tag245.xml"/><Relationship Id="rId5" Type="http://schemas.openxmlformats.org/officeDocument/2006/relationships/tags" Target="../tags/tag226.xml"/><Relationship Id="rId15" Type="http://schemas.openxmlformats.org/officeDocument/2006/relationships/tags" Target="../tags/tag236.xml"/><Relationship Id="rId23" Type="http://schemas.openxmlformats.org/officeDocument/2006/relationships/tags" Target="../tags/tag244.xml"/><Relationship Id="rId28" Type="http://schemas.openxmlformats.org/officeDocument/2006/relationships/chart" Target="../charts/chart15.xml"/><Relationship Id="rId10" Type="http://schemas.openxmlformats.org/officeDocument/2006/relationships/tags" Target="../tags/tag231.xml"/><Relationship Id="rId19" Type="http://schemas.openxmlformats.org/officeDocument/2006/relationships/tags" Target="../tags/tag240.xml"/><Relationship Id="rId4" Type="http://schemas.openxmlformats.org/officeDocument/2006/relationships/tags" Target="../tags/tag225.xml"/><Relationship Id="rId9" Type="http://schemas.openxmlformats.org/officeDocument/2006/relationships/tags" Target="../tags/tag230.xml"/><Relationship Id="rId14" Type="http://schemas.openxmlformats.org/officeDocument/2006/relationships/tags" Target="../tags/tag235.xml"/><Relationship Id="rId22" Type="http://schemas.openxmlformats.org/officeDocument/2006/relationships/tags" Target="../tags/tag243.xml"/><Relationship Id="rId27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13" Type="http://schemas.openxmlformats.org/officeDocument/2006/relationships/tags" Target="../tags/tag257.xml"/><Relationship Id="rId18" Type="http://schemas.openxmlformats.org/officeDocument/2006/relationships/oleObject" Target="../embeddings/oleObject14.bin"/><Relationship Id="rId26" Type="http://schemas.openxmlformats.org/officeDocument/2006/relationships/chart" Target="../charts/chart16.xml"/><Relationship Id="rId3" Type="http://schemas.openxmlformats.org/officeDocument/2006/relationships/tags" Target="../tags/tag247.xml"/><Relationship Id="rId21" Type="http://schemas.openxmlformats.org/officeDocument/2006/relationships/image" Target="../media/image42.png"/><Relationship Id="rId7" Type="http://schemas.openxmlformats.org/officeDocument/2006/relationships/tags" Target="../tags/tag251.xml"/><Relationship Id="rId12" Type="http://schemas.openxmlformats.org/officeDocument/2006/relationships/tags" Target="../tags/tag256.xml"/><Relationship Id="rId17" Type="http://schemas.openxmlformats.org/officeDocument/2006/relationships/notesSlide" Target="../notesSlides/notesSlide11.xml"/><Relationship Id="rId25" Type="http://schemas.openxmlformats.org/officeDocument/2006/relationships/image" Target="../media/image46.png"/><Relationship Id="rId2" Type="http://schemas.openxmlformats.org/officeDocument/2006/relationships/tags" Target="../tags/tag246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.PNG"/><Relationship Id="rId29" Type="http://schemas.openxmlformats.org/officeDocument/2006/relationships/image" Target="../media/image6.emf"/><Relationship Id="rId1" Type="http://schemas.openxmlformats.org/officeDocument/2006/relationships/vmlDrawing" Target="../drawings/vmlDrawing14.vml"/><Relationship Id="rId6" Type="http://schemas.openxmlformats.org/officeDocument/2006/relationships/tags" Target="../tags/tag250.xml"/><Relationship Id="rId11" Type="http://schemas.openxmlformats.org/officeDocument/2006/relationships/tags" Target="../tags/tag255.xml"/><Relationship Id="rId24" Type="http://schemas.openxmlformats.org/officeDocument/2006/relationships/image" Target="../media/image45.png"/><Relationship Id="rId5" Type="http://schemas.openxmlformats.org/officeDocument/2006/relationships/tags" Target="../tags/tag249.xml"/><Relationship Id="rId15" Type="http://schemas.openxmlformats.org/officeDocument/2006/relationships/tags" Target="../tags/tag259.xml"/><Relationship Id="rId23" Type="http://schemas.openxmlformats.org/officeDocument/2006/relationships/image" Target="../media/image44.png"/><Relationship Id="rId28" Type="http://schemas.openxmlformats.org/officeDocument/2006/relationships/image" Target="../media/image48.png"/><Relationship Id="rId10" Type="http://schemas.openxmlformats.org/officeDocument/2006/relationships/tags" Target="../tags/tag254.xml"/><Relationship Id="rId19" Type="http://schemas.openxmlformats.org/officeDocument/2006/relationships/image" Target="../media/image11.emf"/><Relationship Id="rId4" Type="http://schemas.openxmlformats.org/officeDocument/2006/relationships/tags" Target="../tags/tag248.xml"/><Relationship Id="rId9" Type="http://schemas.openxmlformats.org/officeDocument/2006/relationships/tags" Target="../tags/tag253.xml"/><Relationship Id="rId14" Type="http://schemas.openxmlformats.org/officeDocument/2006/relationships/tags" Target="../tags/tag258.xml"/><Relationship Id="rId22" Type="http://schemas.openxmlformats.org/officeDocument/2006/relationships/image" Target="../media/image43.png"/><Relationship Id="rId27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2.tiff"/><Relationship Id="rId3" Type="http://schemas.openxmlformats.org/officeDocument/2006/relationships/tags" Target="../tags/tag261.xml"/><Relationship Id="rId7" Type="http://schemas.openxmlformats.org/officeDocument/2006/relationships/image" Target="../media/image5.emf"/><Relationship Id="rId12" Type="http://schemas.openxmlformats.org/officeDocument/2006/relationships/image" Target="../media/image51.tiff"/><Relationship Id="rId2" Type="http://schemas.openxmlformats.org/officeDocument/2006/relationships/tags" Target="../tags/tag260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50.tiff"/><Relationship Id="rId5" Type="http://schemas.openxmlformats.org/officeDocument/2006/relationships/notesSlide" Target="../notesSlides/notesSlide12.xml"/><Relationship Id="rId15" Type="http://schemas.openxmlformats.org/officeDocument/2006/relationships/image" Target="../media/image6.emf"/><Relationship Id="rId10" Type="http://schemas.openxmlformats.org/officeDocument/2006/relationships/image" Target="../media/image38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9.tiff"/><Relationship Id="rId14" Type="http://schemas.openxmlformats.org/officeDocument/2006/relationships/image" Target="../media/image53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8.png"/><Relationship Id="rId18" Type="http://schemas.openxmlformats.org/officeDocument/2006/relationships/image" Target="../media/image17.jpg"/><Relationship Id="rId3" Type="http://schemas.openxmlformats.org/officeDocument/2006/relationships/tags" Target="../tags/tag263.xml"/><Relationship Id="rId21" Type="http://schemas.openxmlformats.org/officeDocument/2006/relationships/image" Target="../media/image62.jpeg"/><Relationship Id="rId7" Type="http://schemas.openxmlformats.org/officeDocument/2006/relationships/image" Target="../media/image5.emf"/><Relationship Id="rId12" Type="http://schemas.openxmlformats.org/officeDocument/2006/relationships/image" Target="../media/image57.jpeg"/><Relationship Id="rId17" Type="http://schemas.openxmlformats.org/officeDocument/2006/relationships/image" Target="../media/image38.jpg"/><Relationship Id="rId2" Type="http://schemas.openxmlformats.org/officeDocument/2006/relationships/tags" Target="../tags/tag262.xml"/><Relationship Id="rId16" Type="http://schemas.openxmlformats.org/officeDocument/2006/relationships/image" Target="../media/image61.jpg"/><Relationship Id="rId20" Type="http://schemas.openxmlformats.org/officeDocument/2006/relationships/image" Target="../media/image37.jpeg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6.jpeg"/><Relationship Id="rId5" Type="http://schemas.openxmlformats.org/officeDocument/2006/relationships/notesSlide" Target="../notesSlides/notesSlide13.xml"/><Relationship Id="rId15" Type="http://schemas.openxmlformats.org/officeDocument/2006/relationships/image" Target="../media/image60.jpg"/><Relationship Id="rId10" Type="http://schemas.openxmlformats.org/officeDocument/2006/relationships/image" Target="../media/image55.jpeg"/><Relationship Id="rId19" Type="http://schemas.openxmlformats.org/officeDocument/2006/relationships/image" Target="../media/image18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4.jp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65.xml"/><Relationship Id="rId7" Type="http://schemas.openxmlformats.org/officeDocument/2006/relationships/tags" Target="../tags/tag269.xml"/><Relationship Id="rId2" Type="http://schemas.openxmlformats.org/officeDocument/2006/relationships/tags" Target="../tags/tag264.xml"/><Relationship Id="rId1" Type="http://schemas.openxmlformats.org/officeDocument/2006/relationships/vmlDrawing" Target="../drawings/vmlDrawing17.vml"/><Relationship Id="rId6" Type="http://schemas.openxmlformats.org/officeDocument/2006/relationships/tags" Target="../tags/tag268.xml"/><Relationship Id="rId11" Type="http://schemas.openxmlformats.org/officeDocument/2006/relationships/image" Target="../media/image3.PNG"/><Relationship Id="rId5" Type="http://schemas.openxmlformats.org/officeDocument/2006/relationships/tags" Target="../tags/tag267.xml"/><Relationship Id="rId10" Type="http://schemas.openxmlformats.org/officeDocument/2006/relationships/image" Target="../media/image1.emf"/><Relationship Id="rId4" Type="http://schemas.openxmlformats.org/officeDocument/2006/relationships/tags" Target="../tags/tag266.xml"/><Relationship Id="rId9" Type="http://schemas.openxmlformats.org/officeDocument/2006/relationships/oleObject" Target="../embeddings/oleObject1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4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oleObject" Target="../embeddings/oleObject3.bin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notesSlide" Target="../notesSlides/notesSlide2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chart" Target="../charts/chart1.xml"/><Relationship Id="rId1" Type="http://schemas.openxmlformats.org/officeDocument/2006/relationships/vmlDrawing" Target="../drawings/vmlDrawing3.v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image" Target="../media/image3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chart" Target="../charts/chart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image" Target="../media/image5.emf"/><Relationship Id="rId30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oleObject" Target="../embeddings/oleObject4.bin"/><Relationship Id="rId26" Type="http://schemas.openxmlformats.org/officeDocument/2006/relationships/image" Target="../media/image10.png"/><Relationship Id="rId3" Type="http://schemas.openxmlformats.org/officeDocument/2006/relationships/tags" Target="../tags/tag28.xml"/><Relationship Id="rId21" Type="http://schemas.openxmlformats.org/officeDocument/2006/relationships/chart" Target="../charts/chart3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notesSlide" Target="../notesSlides/notesSlide3.xml"/><Relationship Id="rId25" Type="http://schemas.openxmlformats.org/officeDocument/2006/relationships/image" Target="../media/image9.png"/><Relationship Id="rId2" Type="http://schemas.openxmlformats.org/officeDocument/2006/relationships/tags" Target="../tags/tag2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.PNG"/><Relationship Id="rId1" Type="http://schemas.openxmlformats.org/officeDocument/2006/relationships/vmlDrawing" Target="../drawings/vmlDrawing4.v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8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7.png"/><Relationship Id="rId10" Type="http://schemas.openxmlformats.org/officeDocument/2006/relationships/tags" Target="../tags/tag35.xml"/><Relationship Id="rId19" Type="http://schemas.openxmlformats.org/officeDocument/2006/relationships/image" Target="../media/image5.emf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image" Target="../media/image3.PNG"/><Relationship Id="rId3" Type="http://schemas.openxmlformats.org/officeDocument/2006/relationships/tags" Target="../tags/tag42.xml"/><Relationship Id="rId21" Type="http://schemas.openxmlformats.org/officeDocument/2006/relationships/tags" Target="../tags/tag60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image" Target="../media/image11.emf"/><Relationship Id="rId33" Type="http://schemas.openxmlformats.org/officeDocument/2006/relationships/chart" Target="../charts/chart5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tags" Target="../tags/tag59.xml"/><Relationship Id="rId29" Type="http://schemas.openxmlformats.org/officeDocument/2006/relationships/image" Target="../media/image13.png"/><Relationship Id="rId1" Type="http://schemas.openxmlformats.org/officeDocument/2006/relationships/vmlDrawing" Target="../drawings/vmlDrawing5.v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oleObject" Target="../embeddings/oleObject5.bin"/><Relationship Id="rId32" Type="http://schemas.openxmlformats.org/officeDocument/2006/relationships/image" Target="../media/image16.png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notesSlide" Target="../notesSlides/notesSlide4.xml"/><Relationship Id="rId28" Type="http://schemas.openxmlformats.org/officeDocument/2006/relationships/image" Target="../media/image12.png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31" Type="http://schemas.openxmlformats.org/officeDocument/2006/relationships/image" Target="../media/image15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slideLayout" Target="../slideLayouts/slideLayout2.xml"/><Relationship Id="rId27" Type="http://schemas.openxmlformats.org/officeDocument/2006/relationships/chart" Target="../charts/chart4.xml"/><Relationship Id="rId30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2.xml"/><Relationship Id="rId7" Type="http://schemas.openxmlformats.org/officeDocument/2006/relationships/image" Target="../media/image5.emf"/><Relationship Id="rId2" Type="http://schemas.openxmlformats.org/officeDocument/2006/relationships/tags" Target="../tags/tag6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26" Type="http://schemas.openxmlformats.org/officeDocument/2006/relationships/tags" Target="../tags/tag87.xml"/><Relationship Id="rId39" Type="http://schemas.openxmlformats.org/officeDocument/2006/relationships/tags" Target="../tags/tag100.xml"/><Relationship Id="rId21" Type="http://schemas.openxmlformats.org/officeDocument/2006/relationships/tags" Target="../tags/tag82.xml"/><Relationship Id="rId34" Type="http://schemas.openxmlformats.org/officeDocument/2006/relationships/tags" Target="../tags/tag95.xml"/><Relationship Id="rId42" Type="http://schemas.openxmlformats.org/officeDocument/2006/relationships/tags" Target="../tags/tag103.xml"/><Relationship Id="rId47" Type="http://schemas.openxmlformats.org/officeDocument/2006/relationships/tags" Target="../tags/tag108.xml"/><Relationship Id="rId50" Type="http://schemas.openxmlformats.org/officeDocument/2006/relationships/tags" Target="../tags/tag111.xml"/><Relationship Id="rId55" Type="http://schemas.openxmlformats.org/officeDocument/2006/relationships/tags" Target="../tags/tag116.xml"/><Relationship Id="rId63" Type="http://schemas.openxmlformats.org/officeDocument/2006/relationships/tags" Target="../tags/tag124.xml"/><Relationship Id="rId68" Type="http://schemas.openxmlformats.org/officeDocument/2006/relationships/tags" Target="../tags/tag129.xml"/><Relationship Id="rId76" Type="http://schemas.openxmlformats.org/officeDocument/2006/relationships/image" Target="../media/image3.PNG"/><Relationship Id="rId84" Type="http://schemas.openxmlformats.org/officeDocument/2006/relationships/image" Target="../media/image23.tiff"/><Relationship Id="rId7" Type="http://schemas.openxmlformats.org/officeDocument/2006/relationships/tags" Target="../tags/tag68.xml"/><Relationship Id="rId71" Type="http://schemas.openxmlformats.org/officeDocument/2006/relationships/tags" Target="../tags/tag132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9" Type="http://schemas.openxmlformats.org/officeDocument/2006/relationships/tags" Target="../tags/tag90.xml"/><Relationship Id="rId11" Type="http://schemas.openxmlformats.org/officeDocument/2006/relationships/tags" Target="../tags/tag72.xml"/><Relationship Id="rId24" Type="http://schemas.openxmlformats.org/officeDocument/2006/relationships/tags" Target="../tags/tag85.xml"/><Relationship Id="rId32" Type="http://schemas.openxmlformats.org/officeDocument/2006/relationships/tags" Target="../tags/tag93.xml"/><Relationship Id="rId37" Type="http://schemas.openxmlformats.org/officeDocument/2006/relationships/tags" Target="../tags/tag98.xml"/><Relationship Id="rId40" Type="http://schemas.openxmlformats.org/officeDocument/2006/relationships/tags" Target="../tags/tag101.xml"/><Relationship Id="rId45" Type="http://schemas.openxmlformats.org/officeDocument/2006/relationships/tags" Target="../tags/tag106.xml"/><Relationship Id="rId53" Type="http://schemas.openxmlformats.org/officeDocument/2006/relationships/tags" Target="../tags/tag114.xml"/><Relationship Id="rId58" Type="http://schemas.openxmlformats.org/officeDocument/2006/relationships/tags" Target="../tags/tag119.xml"/><Relationship Id="rId66" Type="http://schemas.openxmlformats.org/officeDocument/2006/relationships/tags" Target="../tags/tag127.xml"/><Relationship Id="rId74" Type="http://schemas.openxmlformats.org/officeDocument/2006/relationships/oleObject" Target="../embeddings/oleObject7.bin"/><Relationship Id="rId79" Type="http://schemas.openxmlformats.org/officeDocument/2006/relationships/image" Target="../media/image18.jpg"/><Relationship Id="rId5" Type="http://schemas.openxmlformats.org/officeDocument/2006/relationships/tags" Target="../tags/tag66.xml"/><Relationship Id="rId61" Type="http://schemas.openxmlformats.org/officeDocument/2006/relationships/tags" Target="../tags/tag122.xml"/><Relationship Id="rId82" Type="http://schemas.openxmlformats.org/officeDocument/2006/relationships/image" Target="../media/image21.tiff"/><Relationship Id="rId19" Type="http://schemas.openxmlformats.org/officeDocument/2006/relationships/tags" Target="../tags/tag80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tags" Target="../tags/tag83.xml"/><Relationship Id="rId27" Type="http://schemas.openxmlformats.org/officeDocument/2006/relationships/tags" Target="../tags/tag88.xml"/><Relationship Id="rId30" Type="http://schemas.openxmlformats.org/officeDocument/2006/relationships/tags" Target="../tags/tag91.xml"/><Relationship Id="rId35" Type="http://schemas.openxmlformats.org/officeDocument/2006/relationships/tags" Target="../tags/tag96.xml"/><Relationship Id="rId43" Type="http://schemas.openxmlformats.org/officeDocument/2006/relationships/tags" Target="../tags/tag104.xml"/><Relationship Id="rId48" Type="http://schemas.openxmlformats.org/officeDocument/2006/relationships/tags" Target="../tags/tag109.xml"/><Relationship Id="rId56" Type="http://schemas.openxmlformats.org/officeDocument/2006/relationships/tags" Target="../tags/tag117.xml"/><Relationship Id="rId64" Type="http://schemas.openxmlformats.org/officeDocument/2006/relationships/tags" Target="../tags/tag125.xml"/><Relationship Id="rId69" Type="http://schemas.openxmlformats.org/officeDocument/2006/relationships/tags" Target="../tags/tag130.xml"/><Relationship Id="rId77" Type="http://schemas.openxmlformats.org/officeDocument/2006/relationships/chart" Target="../charts/chart6.xml"/><Relationship Id="rId8" Type="http://schemas.openxmlformats.org/officeDocument/2006/relationships/tags" Target="../tags/tag69.xml"/><Relationship Id="rId51" Type="http://schemas.openxmlformats.org/officeDocument/2006/relationships/tags" Target="../tags/tag112.xml"/><Relationship Id="rId72" Type="http://schemas.openxmlformats.org/officeDocument/2006/relationships/tags" Target="../tags/tag133.xml"/><Relationship Id="rId80" Type="http://schemas.openxmlformats.org/officeDocument/2006/relationships/image" Target="../media/image19.tiff"/><Relationship Id="rId85" Type="http://schemas.openxmlformats.org/officeDocument/2006/relationships/image" Target="../media/image24.tiff"/><Relationship Id="rId3" Type="http://schemas.openxmlformats.org/officeDocument/2006/relationships/tags" Target="../tags/tag64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5" Type="http://schemas.openxmlformats.org/officeDocument/2006/relationships/tags" Target="../tags/tag86.xml"/><Relationship Id="rId33" Type="http://schemas.openxmlformats.org/officeDocument/2006/relationships/tags" Target="../tags/tag94.xml"/><Relationship Id="rId38" Type="http://schemas.openxmlformats.org/officeDocument/2006/relationships/tags" Target="../tags/tag99.xml"/><Relationship Id="rId46" Type="http://schemas.openxmlformats.org/officeDocument/2006/relationships/tags" Target="../tags/tag107.xml"/><Relationship Id="rId59" Type="http://schemas.openxmlformats.org/officeDocument/2006/relationships/tags" Target="../tags/tag120.xml"/><Relationship Id="rId67" Type="http://schemas.openxmlformats.org/officeDocument/2006/relationships/tags" Target="../tags/tag128.xml"/><Relationship Id="rId20" Type="http://schemas.openxmlformats.org/officeDocument/2006/relationships/tags" Target="../tags/tag81.xml"/><Relationship Id="rId41" Type="http://schemas.openxmlformats.org/officeDocument/2006/relationships/tags" Target="../tags/tag102.xml"/><Relationship Id="rId54" Type="http://schemas.openxmlformats.org/officeDocument/2006/relationships/tags" Target="../tags/tag115.xml"/><Relationship Id="rId62" Type="http://schemas.openxmlformats.org/officeDocument/2006/relationships/tags" Target="../tags/tag123.xml"/><Relationship Id="rId70" Type="http://schemas.openxmlformats.org/officeDocument/2006/relationships/tags" Target="../tags/tag131.xml"/><Relationship Id="rId75" Type="http://schemas.openxmlformats.org/officeDocument/2006/relationships/image" Target="../media/image1.emf"/><Relationship Id="rId83" Type="http://schemas.openxmlformats.org/officeDocument/2006/relationships/image" Target="../media/image22.tiff"/><Relationship Id="rId1" Type="http://schemas.openxmlformats.org/officeDocument/2006/relationships/vmlDrawing" Target="../drawings/vmlDrawing7.vml"/><Relationship Id="rId6" Type="http://schemas.openxmlformats.org/officeDocument/2006/relationships/tags" Target="../tags/tag67.xml"/><Relationship Id="rId15" Type="http://schemas.openxmlformats.org/officeDocument/2006/relationships/tags" Target="../tags/tag76.xml"/><Relationship Id="rId23" Type="http://schemas.openxmlformats.org/officeDocument/2006/relationships/tags" Target="../tags/tag84.xml"/><Relationship Id="rId28" Type="http://schemas.openxmlformats.org/officeDocument/2006/relationships/tags" Target="../tags/tag89.xml"/><Relationship Id="rId36" Type="http://schemas.openxmlformats.org/officeDocument/2006/relationships/tags" Target="../tags/tag97.xml"/><Relationship Id="rId49" Type="http://schemas.openxmlformats.org/officeDocument/2006/relationships/tags" Target="../tags/tag110.xml"/><Relationship Id="rId57" Type="http://schemas.openxmlformats.org/officeDocument/2006/relationships/tags" Target="../tags/tag118.xml"/><Relationship Id="rId10" Type="http://schemas.openxmlformats.org/officeDocument/2006/relationships/tags" Target="../tags/tag71.xml"/><Relationship Id="rId31" Type="http://schemas.openxmlformats.org/officeDocument/2006/relationships/tags" Target="../tags/tag92.xml"/><Relationship Id="rId44" Type="http://schemas.openxmlformats.org/officeDocument/2006/relationships/tags" Target="../tags/tag105.xml"/><Relationship Id="rId52" Type="http://schemas.openxmlformats.org/officeDocument/2006/relationships/tags" Target="../tags/tag113.xml"/><Relationship Id="rId60" Type="http://schemas.openxmlformats.org/officeDocument/2006/relationships/tags" Target="../tags/tag121.xml"/><Relationship Id="rId65" Type="http://schemas.openxmlformats.org/officeDocument/2006/relationships/tags" Target="../tags/tag126.xml"/><Relationship Id="rId73" Type="http://schemas.openxmlformats.org/officeDocument/2006/relationships/slideLayout" Target="../slideLayouts/slideLayout2.xml"/><Relationship Id="rId78" Type="http://schemas.openxmlformats.org/officeDocument/2006/relationships/image" Target="../media/image17.jpg"/><Relationship Id="rId81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26" Type="http://schemas.openxmlformats.org/officeDocument/2006/relationships/notesSlide" Target="../notesSlides/notesSlide6.xml"/><Relationship Id="rId39" Type="http://schemas.openxmlformats.org/officeDocument/2006/relationships/image" Target="../media/image32.png"/><Relationship Id="rId3" Type="http://schemas.openxmlformats.org/officeDocument/2006/relationships/tags" Target="../tags/tag135.xml"/><Relationship Id="rId21" Type="http://schemas.openxmlformats.org/officeDocument/2006/relationships/tags" Target="../tags/tag153.xml"/><Relationship Id="rId34" Type="http://schemas.openxmlformats.org/officeDocument/2006/relationships/image" Target="../media/image28.png"/><Relationship Id="rId42" Type="http://schemas.openxmlformats.org/officeDocument/2006/relationships/image" Target="../media/image35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27.png"/><Relationship Id="rId38" Type="http://schemas.openxmlformats.org/officeDocument/2006/relationships/image" Target="../media/image31.png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tags" Target="../tags/tag152.xml"/><Relationship Id="rId29" Type="http://schemas.openxmlformats.org/officeDocument/2006/relationships/image" Target="../media/image3.PNG"/><Relationship Id="rId41" Type="http://schemas.openxmlformats.org/officeDocument/2006/relationships/image" Target="../media/image34.png"/><Relationship Id="rId1" Type="http://schemas.openxmlformats.org/officeDocument/2006/relationships/vmlDrawing" Target="../drawings/vmlDrawing8.v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tags" Target="../tags/tag156.xml"/><Relationship Id="rId32" Type="http://schemas.openxmlformats.org/officeDocument/2006/relationships/image" Target="../media/image26.png"/><Relationship Id="rId37" Type="http://schemas.openxmlformats.org/officeDocument/2006/relationships/image" Target="../media/image30.png"/><Relationship Id="rId40" Type="http://schemas.openxmlformats.org/officeDocument/2006/relationships/image" Target="../media/image33.png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tags" Target="../tags/tag155.xml"/><Relationship Id="rId28" Type="http://schemas.openxmlformats.org/officeDocument/2006/relationships/image" Target="../media/image5.emf"/><Relationship Id="rId36" Type="http://schemas.openxmlformats.org/officeDocument/2006/relationships/image" Target="../media/image13.png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31" Type="http://schemas.openxmlformats.org/officeDocument/2006/relationships/image" Target="../media/image25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tags" Target="../tags/tag154.xml"/><Relationship Id="rId27" Type="http://schemas.openxmlformats.org/officeDocument/2006/relationships/oleObject" Target="../embeddings/oleObject8.bin"/><Relationship Id="rId30" Type="http://schemas.openxmlformats.org/officeDocument/2006/relationships/chart" Target="../charts/chart7.xml"/><Relationship Id="rId35" Type="http://schemas.openxmlformats.org/officeDocument/2006/relationships/image" Target="../media/image29.png"/><Relationship Id="rId4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5AF8127-C040-0048-AEA2-2819F96CE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7" y="620"/>
            <a:ext cx="12203087" cy="6861998"/>
          </a:xfrm>
          <a:prstGeom prst="rect">
            <a:avLst/>
          </a:prstGeom>
          <a:noFill/>
        </p:spPr>
      </p:pic>
      <p:sp>
        <p:nvSpPr>
          <p:cNvPr id="6" name="任意多边形 9">
            <a:extLst>
              <a:ext uri="{FF2B5EF4-FFF2-40B4-BE49-F238E27FC236}">
                <a16:creationId xmlns:a16="http://schemas.microsoft.com/office/drawing/2014/main" id="{A816FE02-5EFB-EF49-BA2F-46D74B313F8B}"/>
              </a:ext>
            </a:extLst>
          </p:cNvPr>
          <p:cNvSpPr/>
          <p:nvPr/>
        </p:nvSpPr>
        <p:spPr>
          <a:xfrm>
            <a:off x="746381" y="2354724"/>
            <a:ext cx="5883564" cy="2587228"/>
          </a:xfrm>
          <a:custGeom>
            <a:avLst/>
            <a:gdLst>
              <a:gd name="connsiteX0" fmla="*/ 0 w 5743497"/>
              <a:gd name="connsiteY0" fmla="*/ 0 h 1843087"/>
              <a:gd name="connsiteX1" fmla="*/ 5743497 w 5743497"/>
              <a:gd name="connsiteY1" fmla="*/ 0 h 1843087"/>
              <a:gd name="connsiteX2" fmla="*/ 5190333 w 5743497"/>
              <a:gd name="connsiteY2" fmla="*/ 1843087 h 1843087"/>
              <a:gd name="connsiteX3" fmla="*/ 0 w 5743497"/>
              <a:gd name="connsiteY3" fmla="*/ 1843087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3497" h="1843087">
                <a:moveTo>
                  <a:pt x="0" y="0"/>
                </a:moveTo>
                <a:lnTo>
                  <a:pt x="5743497" y="0"/>
                </a:lnTo>
                <a:lnTo>
                  <a:pt x="5190333" y="1843087"/>
                </a:lnTo>
                <a:lnTo>
                  <a:pt x="0" y="1843087"/>
                </a:lnTo>
                <a:close/>
              </a:path>
            </a:pathLst>
          </a:custGeom>
          <a:solidFill>
            <a:srgbClr val="DA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8" name="直接连接符 10">
            <a:extLst>
              <a:ext uri="{FF2B5EF4-FFF2-40B4-BE49-F238E27FC236}">
                <a16:creationId xmlns:a16="http://schemas.microsoft.com/office/drawing/2014/main" id="{770C1590-8BE5-CB45-862F-4B1784BA9714}"/>
              </a:ext>
            </a:extLst>
          </p:cNvPr>
          <p:cNvCxnSpPr>
            <a:cxnSpLocks/>
          </p:cNvCxnSpPr>
          <p:nvPr/>
        </p:nvCxnSpPr>
        <p:spPr>
          <a:xfrm>
            <a:off x="752601" y="3429000"/>
            <a:ext cx="564819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32">
            <a:extLst>
              <a:ext uri="{FF2B5EF4-FFF2-40B4-BE49-F238E27FC236}">
                <a16:creationId xmlns:a16="http://schemas.microsoft.com/office/drawing/2014/main" id="{76A30BD8-8B92-3142-9495-A5F13233B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421" y="3461389"/>
            <a:ext cx="372134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</a:rPr>
              <a:t>We are the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300" b="1" dirty="0">
                <a:solidFill>
                  <a:schemeClr val="bg1"/>
                </a:solidFill>
              </a:rPr>
              <a:t>      </a:t>
            </a:r>
            <a:r>
              <a:rPr lang="en-US" altLang="zh-CN" sz="4000" b="1" dirty="0" err="1">
                <a:solidFill>
                  <a:schemeClr val="bg1"/>
                </a:solidFill>
                <a:latin typeface="+mn-lt"/>
              </a:rPr>
              <a:t>INSIGHTers</a:t>
            </a:r>
            <a:endParaRPr lang="zh-CN" altLang="en-US" sz="21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CDD3372F-686F-C541-A44B-4D1EDB679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4377" y="4461632"/>
            <a:ext cx="22409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icrosoft YaHei UI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Read our report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1" name="组合 850">
            <a:extLst>
              <a:ext uri="{FF2B5EF4-FFF2-40B4-BE49-F238E27FC236}">
                <a16:creationId xmlns:a16="http://schemas.microsoft.com/office/drawing/2014/main" id="{774202EC-43C3-BA4C-8CC4-8B5BD16A52A5}"/>
              </a:ext>
            </a:extLst>
          </p:cNvPr>
          <p:cNvGrpSpPr>
            <a:grpSpLocks/>
          </p:cNvGrpSpPr>
          <p:nvPr/>
        </p:nvGrpSpPr>
        <p:grpSpPr bwMode="auto">
          <a:xfrm>
            <a:off x="5651094" y="4551371"/>
            <a:ext cx="270272" cy="217884"/>
            <a:chOff x="9087729" y="1631852"/>
            <a:chExt cx="361495" cy="291473"/>
          </a:xfrm>
        </p:grpSpPr>
        <p:sp>
          <p:nvSpPr>
            <p:cNvPr id="12" name="任意多边形 851">
              <a:extLst>
                <a:ext uri="{FF2B5EF4-FFF2-40B4-BE49-F238E27FC236}">
                  <a16:creationId xmlns:a16="http://schemas.microsoft.com/office/drawing/2014/main" id="{A85334E9-7A1D-EB43-AF1B-034AD2751D5E}"/>
                </a:ext>
              </a:extLst>
            </p:cNvPr>
            <p:cNvSpPr/>
            <p:nvPr/>
          </p:nvSpPr>
          <p:spPr>
            <a:xfrm>
              <a:off x="9087729" y="1631852"/>
              <a:ext cx="361495" cy="291473"/>
            </a:xfrm>
            <a:custGeom>
              <a:avLst/>
              <a:gdLst>
                <a:gd name="connsiteX0" fmla="*/ 0 w 5743497"/>
                <a:gd name="connsiteY0" fmla="*/ 0 h 1843087"/>
                <a:gd name="connsiteX1" fmla="*/ 5743497 w 5743497"/>
                <a:gd name="connsiteY1" fmla="*/ 0 h 1843087"/>
                <a:gd name="connsiteX2" fmla="*/ 5190333 w 5743497"/>
                <a:gd name="connsiteY2" fmla="*/ 1843087 h 1843087"/>
                <a:gd name="connsiteX3" fmla="*/ 0 w 5743497"/>
                <a:gd name="connsiteY3" fmla="*/ 1843087 h 184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3497" h="1843087">
                  <a:moveTo>
                    <a:pt x="0" y="0"/>
                  </a:moveTo>
                  <a:lnTo>
                    <a:pt x="5743497" y="0"/>
                  </a:lnTo>
                  <a:lnTo>
                    <a:pt x="5190333" y="1843087"/>
                  </a:lnTo>
                  <a:lnTo>
                    <a:pt x="0" y="1843087"/>
                  </a:lnTo>
                  <a:close/>
                </a:path>
              </a:pathLst>
            </a:custGeom>
            <a:solidFill>
              <a:srgbClr val="DA0000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" name="等腰三角形 852">
              <a:extLst>
                <a:ext uri="{FF2B5EF4-FFF2-40B4-BE49-F238E27FC236}">
                  <a16:creationId xmlns:a16="http://schemas.microsoft.com/office/drawing/2014/main" id="{18AD1274-2F14-734C-9196-17695EFFD3B3}"/>
                </a:ext>
              </a:extLst>
            </p:cNvPr>
            <p:cNvSpPr/>
            <p:nvPr/>
          </p:nvSpPr>
          <p:spPr>
            <a:xfrm rot="5400000">
              <a:off x="9197596" y="1695576"/>
              <a:ext cx="183166" cy="16402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CE2D198-3867-BD4E-B1CF-A35459EDA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280" y="28641"/>
            <a:ext cx="3525142" cy="84085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7">
            <a:extLst>
              <a:ext uri="{FF2B5EF4-FFF2-40B4-BE49-F238E27FC236}">
                <a16:creationId xmlns:a16="http://schemas.microsoft.com/office/drawing/2014/main" id="{82411330-5223-4EB9-BE3C-07DC40F3AF4D}"/>
              </a:ext>
            </a:extLst>
          </p:cNvPr>
          <p:cNvSpPr/>
          <p:nvPr/>
        </p:nvSpPr>
        <p:spPr>
          <a:xfrm>
            <a:off x="805537" y="2321980"/>
            <a:ext cx="5883564" cy="1164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      </a:t>
            </a:r>
          </a:p>
          <a:p>
            <a:r>
              <a:rPr lang="en-US" altLang="zh-CN" sz="2800" b="1" dirty="0">
                <a:solidFill>
                  <a:schemeClr val="bg1"/>
                </a:solidFill>
                <a:cs typeface="Arial" panose="020B0604020202020204" pitchFamily="34" charset="0"/>
              </a:rPr>
              <a:t>2020 Bain Cup Case Competition</a:t>
            </a:r>
          </a:p>
          <a:p>
            <a:r>
              <a:rPr lang="en-US" altLang="zh-CN" sz="2800" dirty="0">
                <a:solidFill>
                  <a:schemeClr val="bg1"/>
                </a:solidFill>
                <a:cs typeface="Arial" panose="020B0604020202020204" pitchFamily="34" charset="0"/>
              </a:rPr>
              <a:t>The Transformation Strategy of LEFIT</a:t>
            </a:r>
            <a:r>
              <a:rPr lang="en-US" altLang="zh-CN" sz="2800" b="1" dirty="0">
                <a:solidFill>
                  <a:schemeClr val="bg1"/>
                </a:solidFill>
                <a:cs typeface="Arial" panose="020B0604020202020204" pitchFamily="34" charset="0"/>
              </a:rPr>
              <a:t>                                   	</a:t>
            </a:r>
            <a:endParaRPr lang="zh-CN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0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对象 9" hidden="1">
            <a:extLst>
              <a:ext uri="{FF2B5EF4-FFF2-40B4-BE49-F238E27FC236}">
                <a16:creationId xmlns:a16="http://schemas.microsoft.com/office/drawing/2014/main" id="{E99C189C-94C3-7248-8F78-298715E703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407444" y="857251"/>
          <a:ext cx="128588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8" name="think-cell 幻灯片" r:id="rId6" imgW="19050" imgH="19050" progId="TCLayout.ActiveDocument.1">
                  <p:embed/>
                </p:oleObj>
              </mc:Choice>
              <mc:Fallback>
                <p:oleObj name="think-cell 幻灯片" r:id="rId6" imgW="19050" imgH="19050" progId="TCLayout.ActiveDocument.1">
                  <p:embed/>
                  <p:pic>
                    <p:nvPicPr>
                      <p:cNvPr id="22529" name="对象 9" hidden="1">
                        <a:extLst>
                          <a:ext uri="{FF2B5EF4-FFF2-40B4-BE49-F238E27FC236}">
                            <a16:creationId xmlns:a16="http://schemas.microsoft.com/office/drawing/2014/main" id="{E99C189C-94C3-7248-8F78-298715E703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444" y="857251"/>
                        <a:ext cx="128588" cy="11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5446A840-89DD-5947-AB8A-321A4A00CEF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407444" y="857251"/>
            <a:ext cx="128588" cy="1190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anchor="ctr" anchorCtr="0">
            <a:noAutofit/>
          </a:bodyPr>
          <a:lstStyle/>
          <a:p>
            <a:pPr algn="ctr">
              <a:defRPr/>
            </a:pPr>
            <a:endParaRPr lang="en-US" altLang="zh-CN" sz="1400" dirty="0">
              <a:latin typeface="Calibri" panose="020F0502020204030204" pitchFamily="34" charset="0"/>
              <a:ea typeface="等线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D15C37C-9736-0C49-97BD-A2FCED808E11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   Strategy Overview</a:t>
            </a:r>
            <a:endParaRPr lang="zh-CN" altLang="en-US" sz="2600" b="1" dirty="0">
              <a:solidFill>
                <a:schemeClr val="bg1"/>
              </a:solidFill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E4ABFC7-DDA6-5240-AA43-6936B53834AC}"/>
              </a:ext>
            </a:extLst>
          </p:cNvPr>
          <p:cNvSpPr txBox="1"/>
          <p:nvPr/>
        </p:nvSpPr>
        <p:spPr>
          <a:xfrm>
            <a:off x="11785764" y="6551773"/>
            <a:ext cx="40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10</a:t>
            </a:r>
            <a:endParaRPr kumimoji="1" lang="zh-CN" altLang="en-US" sz="16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0BDD3BF-527C-1344-9766-99E69C233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cxnSp>
        <p:nvCxnSpPr>
          <p:cNvPr id="95" name="直接连接符 111">
            <a:extLst>
              <a:ext uri="{FF2B5EF4-FFF2-40B4-BE49-F238E27FC236}">
                <a16:creationId xmlns:a16="http://schemas.microsoft.com/office/drawing/2014/main" id="{B986EC24-FDBE-4FB7-B006-D01CE7DCD7A7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50">
            <a:extLst>
              <a:ext uri="{FF2B5EF4-FFF2-40B4-BE49-F238E27FC236}">
                <a16:creationId xmlns:a16="http://schemas.microsoft.com/office/drawing/2014/main" id="{BFBF3DBC-8268-45D9-B913-6EE3761DA63B}"/>
              </a:ext>
            </a:extLst>
          </p:cNvPr>
          <p:cNvSpPr txBox="1"/>
          <p:nvPr/>
        </p:nvSpPr>
        <p:spPr>
          <a:xfrm>
            <a:off x="-944" y="36001"/>
            <a:ext cx="527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ea typeface="Verdana" pitchFamily="34" charset="0"/>
                <a:cs typeface="Arial" pitchFamily="34" charset="0"/>
              </a:rPr>
              <a:t>Analysis 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&gt;&gt;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Strategy: Strategy Overview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458DA7E-FD95-B84E-980E-A99799117973}"/>
              </a:ext>
            </a:extLst>
          </p:cNvPr>
          <p:cNvSpPr/>
          <p:nvPr/>
        </p:nvSpPr>
        <p:spPr>
          <a:xfrm>
            <a:off x="439363" y="3031574"/>
            <a:ext cx="1358995" cy="416501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CRM</a:t>
            </a:r>
            <a:endParaRPr lang="zh-CN" altLang="en-US" sz="1600" b="1" i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1E30984-0905-A44C-8765-E71E1D51602B}"/>
              </a:ext>
            </a:extLst>
          </p:cNvPr>
          <p:cNvSpPr/>
          <p:nvPr/>
        </p:nvSpPr>
        <p:spPr>
          <a:xfrm>
            <a:off x="7579729" y="1549259"/>
            <a:ext cx="3675021" cy="360363"/>
          </a:xfrm>
          <a:prstGeom prst="rect">
            <a:avLst/>
          </a:prstGeom>
          <a:solidFill>
            <a:srgbClr val="C0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Key Strategy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F1DCF6A-D0F9-874A-AB20-AE516D69ACD2}"/>
              </a:ext>
            </a:extLst>
          </p:cNvPr>
          <p:cNvSpPr/>
          <p:nvPr/>
        </p:nvSpPr>
        <p:spPr>
          <a:xfrm>
            <a:off x="1893960" y="1564110"/>
            <a:ext cx="2197747" cy="354051"/>
          </a:xfrm>
          <a:prstGeom prst="rect">
            <a:avLst/>
          </a:prstGeom>
          <a:solidFill>
            <a:srgbClr val="C0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Current Situation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5BBEFF6F-3F52-EA49-96B3-B3177430AB11}"/>
              </a:ext>
            </a:extLst>
          </p:cNvPr>
          <p:cNvSpPr txBox="1">
            <a:spLocks/>
          </p:cNvSpPr>
          <p:nvPr/>
        </p:nvSpPr>
        <p:spPr>
          <a:xfrm>
            <a:off x="7629235" y="2026709"/>
            <a:ext cx="3675021" cy="136762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Construct </a:t>
            </a:r>
            <a:r>
              <a:rPr lang="en-US" altLang="zh-CN" b="1" i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a new O2O model 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dirty="0"/>
              <a:t>Introduce </a:t>
            </a:r>
            <a:r>
              <a:rPr lang="en-US" altLang="zh-CN" b="1" i="1" dirty="0"/>
              <a:t>social, competitive and novel </a:t>
            </a:r>
            <a:r>
              <a:rPr lang="en-US" altLang="zh-CN" dirty="0"/>
              <a:t>elements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dirty="0"/>
              <a:t>Create</a:t>
            </a:r>
            <a:r>
              <a:rPr lang="en-US" altLang="zh-CN" b="1" i="1" dirty="0"/>
              <a:t> boutique courses </a:t>
            </a:r>
            <a:r>
              <a:rPr lang="en-US" altLang="zh-CN" dirty="0"/>
              <a:t>and strengthen </a:t>
            </a:r>
            <a:r>
              <a:rPr lang="en-US" altLang="zh-CN" b="1" i="1" dirty="0"/>
              <a:t>direct supervision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endParaRPr lang="en-US" altLang="zh-CN" dirty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Hans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boutique courses</a:t>
            </a:r>
            <a:endParaRPr lang="en-US" altLang="zh-CN" dirty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endParaRPr lang="en-US" altLang="zh-CN" dirty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endParaRPr lang="en-US" altLang="zh-CN" dirty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endParaRPr lang="en-US" altLang="zh-CN" dirty="0"/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65F1C18D-1A19-1647-9D1C-0AF243FCEC2F}"/>
              </a:ext>
            </a:extLst>
          </p:cNvPr>
          <p:cNvSpPr txBox="1">
            <a:spLocks/>
          </p:cNvSpPr>
          <p:nvPr/>
        </p:nvSpPr>
        <p:spPr>
          <a:xfrm>
            <a:off x="7629235" y="3616715"/>
            <a:ext cx="3675010" cy="111057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Adopt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d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ifferentiated layout strategy,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evelop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from TGI &gt; 100 to TGI &lt; 100</a:t>
            </a:r>
            <a:endParaRPr lang="en-US" b="1" i="1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Seeking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corporate partnerships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with Internet enterprises, achieve B2B cooperation</a:t>
            </a:r>
          </a:p>
        </p:txBody>
      </p:sp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00FBDBCA-9FDC-8D47-9993-959DFF2A6627}"/>
              </a:ext>
            </a:extLst>
          </p:cNvPr>
          <p:cNvSpPr txBox="1">
            <a:spLocks/>
          </p:cNvSpPr>
          <p:nvPr/>
        </p:nvSpPr>
        <p:spPr>
          <a:xfrm>
            <a:off x="7629235" y="4978303"/>
            <a:ext cx="3823469" cy="111057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Cooperate with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upstream corporates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Cooperate with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downstream corporates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Cooperate with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competitors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b="1" i="1" dirty="0">
                <a:solidFill>
                  <a:srgbClr val="C00000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Even</a:t>
            </a:r>
            <a:r>
              <a:rPr lang="en-US" altLang="zh-CN" dirty="0">
                <a:solidFill>
                  <a:srgbClr val="C00000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b="1" i="1" dirty="0">
                <a:solidFill>
                  <a:srgbClr val="C00000"/>
                </a:solidFill>
              </a:rPr>
              <a:t>do mergers and acquisitions of KEEP!</a:t>
            </a:r>
            <a:endParaRPr lang="en-US" altLang="zh-CN" dirty="0">
              <a:solidFill>
                <a:srgbClr val="C00000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FF017071-6656-1C4F-A01D-54AC71A5B662}"/>
              </a:ext>
            </a:extLst>
          </p:cNvPr>
          <p:cNvSpPr/>
          <p:nvPr/>
        </p:nvSpPr>
        <p:spPr>
          <a:xfrm rot="5400000">
            <a:off x="6151166" y="2596323"/>
            <a:ext cx="1160046" cy="210543"/>
          </a:xfrm>
          <a:prstGeom prst="triangle">
            <a:avLst/>
          </a:prstGeom>
          <a:solidFill>
            <a:srgbClr val="6566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5" name="三角形 24">
            <a:extLst>
              <a:ext uri="{FF2B5EF4-FFF2-40B4-BE49-F238E27FC236}">
                <a16:creationId xmlns:a16="http://schemas.microsoft.com/office/drawing/2014/main" id="{9266D63B-51F2-EA4E-B553-41EE5D412266}"/>
              </a:ext>
            </a:extLst>
          </p:cNvPr>
          <p:cNvSpPr/>
          <p:nvPr/>
        </p:nvSpPr>
        <p:spPr>
          <a:xfrm rot="5400000">
            <a:off x="6151166" y="4080311"/>
            <a:ext cx="1160046" cy="210543"/>
          </a:xfrm>
          <a:prstGeom prst="triangle">
            <a:avLst/>
          </a:prstGeom>
          <a:solidFill>
            <a:srgbClr val="6566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三角形 25">
            <a:extLst>
              <a:ext uri="{FF2B5EF4-FFF2-40B4-BE49-F238E27FC236}">
                <a16:creationId xmlns:a16="http://schemas.microsoft.com/office/drawing/2014/main" id="{D48D232B-87E0-D046-8FDC-9A07FB91BED5}"/>
              </a:ext>
            </a:extLst>
          </p:cNvPr>
          <p:cNvSpPr/>
          <p:nvPr/>
        </p:nvSpPr>
        <p:spPr>
          <a:xfrm rot="5400000">
            <a:off x="6151719" y="5497735"/>
            <a:ext cx="1160046" cy="210543"/>
          </a:xfrm>
          <a:prstGeom prst="triangle">
            <a:avLst/>
          </a:prstGeom>
          <a:solidFill>
            <a:srgbClr val="6566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grpSp>
        <p:nvGrpSpPr>
          <p:cNvPr id="28" name="组 111">
            <a:extLst>
              <a:ext uri="{FF2B5EF4-FFF2-40B4-BE49-F238E27FC236}">
                <a16:creationId xmlns:a16="http://schemas.microsoft.com/office/drawing/2014/main" id="{35C7BECE-C3C6-9E49-9340-773A21C7704D}"/>
              </a:ext>
            </a:extLst>
          </p:cNvPr>
          <p:cNvGrpSpPr/>
          <p:nvPr/>
        </p:nvGrpSpPr>
        <p:grpSpPr>
          <a:xfrm>
            <a:off x="7072482" y="2029172"/>
            <a:ext cx="347009" cy="344661"/>
            <a:chOff x="6418729" y="2027124"/>
            <a:chExt cx="347009" cy="1041222"/>
          </a:xfrm>
          <a:noFill/>
        </p:grpSpPr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40510AC4-DCF5-3944-BD01-9C27775349D5}"/>
                </a:ext>
              </a:extLst>
            </p:cNvPr>
            <p:cNvCxnSpPr/>
            <p:nvPr/>
          </p:nvCxnSpPr>
          <p:spPr>
            <a:xfrm flipH="1" flipV="1">
              <a:off x="6585729" y="2045380"/>
              <a:ext cx="1" cy="339337"/>
            </a:xfrm>
            <a:prstGeom prst="straightConnector1">
              <a:avLst/>
            </a:prstGeom>
            <a:grpFill/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AE8BAC84-6CA6-6B42-9F13-DB770CD8743C}"/>
                </a:ext>
              </a:extLst>
            </p:cNvPr>
            <p:cNvCxnSpPr/>
            <p:nvPr/>
          </p:nvCxnSpPr>
          <p:spPr>
            <a:xfrm rot="10800000" flipH="1" flipV="1">
              <a:off x="6595409" y="2709979"/>
              <a:ext cx="1" cy="339337"/>
            </a:xfrm>
            <a:prstGeom prst="straightConnector1">
              <a:avLst/>
            </a:prstGeom>
            <a:grpFill/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F0AF3BEE-C3FF-4549-B433-06E8E8224ED4}"/>
                </a:ext>
              </a:extLst>
            </p:cNvPr>
            <p:cNvCxnSpPr/>
            <p:nvPr/>
          </p:nvCxnSpPr>
          <p:spPr>
            <a:xfrm>
              <a:off x="6418729" y="2027124"/>
              <a:ext cx="340659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DEBB911D-7553-974C-9377-6828D673950B}"/>
                </a:ext>
              </a:extLst>
            </p:cNvPr>
            <p:cNvCxnSpPr/>
            <p:nvPr/>
          </p:nvCxnSpPr>
          <p:spPr>
            <a:xfrm>
              <a:off x="6425079" y="3068346"/>
              <a:ext cx="340659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2882FC1-6F74-EF4D-8B6A-C34F1AE67EE2}"/>
              </a:ext>
            </a:extLst>
          </p:cNvPr>
          <p:cNvCxnSpPr>
            <a:cxnSpLocks/>
          </p:cNvCxnSpPr>
          <p:nvPr/>
        </p:nvCxnSpPr>
        <p:spPr>
          <a:xfrm flipH="1" flipV="1">
            <a:off x="7244027" y="3495712"/>
            <a:ext cx="1" cy="530300"/>
          </a:xfrm>
          <a:prstGeom prst="straightConnector1">
            <a:avLst/>
          </a:prstGeom>
          <a:noFill/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C69CCA11-BD17-FE47-8A90-1BE403D1D038}"/>
              </a:ext>
            </a:extLst>
          </p:cNvPr>
          <p:cNvCxnSpPr>
            <a:cxnSpLocks/>
          </p:cNvCxnSpPr>
          <p:nvPr/>
        </p:nvCxnSpPr>
        <p:spPr>
          <a:xfrm>
            <a:off x="7536873" y="6233349"/>
            <a:ext cx="376738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20F9587-3DA6-0340-93E0-DD94408507EE}"/>
              </a:ext>
            </a:extLst>
          </p:cNvPr>
          <p:cNvCxnSpPr/>
          <p:nvPr/>
        </p:nvCxnSpPr>
        <p:spPr>
          <a:xfrm flipH="1" flipV="1">
            <a:off x="7244026" y="4968018"/>
            <a:ext cx="1" cy="426766"/>
          </a:xfrm>
          <a:prstGeom prst="straightConnector1">
            <a:avLst/>
          </a:prstGeom>
          <a:noFill/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4" name="Oval 5">
            <a:extLst>
              <a:ext uri="{FF2B5EF4-FFF2-40B4-BE49-F238E27FC236}">
                <a16:creationId xmlns:a16="http://schemas.microsoft.com/office/drawing/2014/main" id="{B9349CEB-DBA1-E94B-96A6-E9E903FDD639}"/>
              </a:ext>
            </a:extLst>
          </p:cNvPr>
          <p:cNvSpPr/>
          <p:nvPr/>
        </p:nvSpPr>
        <p:spPr>
          <a:xfrm>
            <a:off x="1529979" y="2090439"/>
            <a:ext cx="261257" cy="261257"/>
          </a:xfrm>
          <a:prstGeom prst="ellipse">
            <a:avLst/>
          </a:prstGeom>
          <a:solidFill>
            <a:srgbClr val="6566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FB8472C0-115E-E34A-AA25-06D775FEBE44}"/>
              </a:ext>
            </a:extLst>
          </p:cNvPr>
          <p:cNvSpPr/>
          <p:nvPr/>
        </p:nvSpPr>
        <p:spPr>
          <a:xfrm>
            <a:off x="1529979" y="3538056"/>
            <a:ext cx="261257" cy="261257"/>
          </a:xfrm>
          <a:prstGeom prst="ellipse">
            <a:avLst/>
          </a:prstGeom>
          <a:solidFill>
            <a:srgbClr val="6566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6" name="Oval 5">
            <a:extLst>
              <a:ext uri="{FF2B5EF4-FFF2-40B4-BE49-F238E27FC236}">
                <a16:creationId xmlns:a16="http://schemas.microsoft.com/office/drawing/2014/main" id="{F33582C8-6272-D84E-9007-0A4545E1B411}"/>
              </a:ext>
            </a:extLst>
          </p:cNvPr>
          <p:cNvSpPr/>
          <p:nvPr/>
        </p:nvSpPr>
        <p:spPr>
          <a:xfrm>
            <a:off x="1529979" y="4968018"/>
            <a:ext cx="261257" cy="261257"/>
          </a:xfrm>
          <a:prstGeom prst="ellipse">
            <a:avLst/>
          </a:prstGeom>
          <a:solidFill>
            <a:srgbClr val="6566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id="{81D9020D-C1F3-5941-8D67-AADDC1B54A08}"/>
              </a:ext>
            </a:extLst>
          </p:cNvPr>
          <p:cNvSpPr/>
          <p:nvPr/>
        </p:nvSpPr>
        <p:spPr>
          <a:xfrm>
            <a:off x="429723" y="4486375"/>
            <a:ext cx="1358995" cy="416501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</a:t>
            </a:r>
            <a:r>
              <a:rPr lang="zh-CN" altLang="en-US" sz="16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Expansion</a:t>
            </a:r>
            <a:endParaRPr lang="zh-CN" altLang="en-US" sz="1600" b="1" i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C3A83C7D-4224-564D-9629-A012BD430639}"/>
              </a:ext>
            </a:extLst>
          </p:cNvPr>
          <p:cNvSpPr/>
          <p:nvPr/>
        </p:nvSpPr>
        <p:spPr>
          <a:xfrm>
            <a:off x="106306" y="5938961"/>
            <a:ext cx="2106843" cy="416501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5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Industry</a:t>
            </a:r>
            <a:r>
              <a:rPr lang="zh-CN" altLang="en-US" sz="15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Cooperation</a:t>
            </a:r>
          </a:p>
        </p:txBody>
      </p:sp>
      <p:sp>
        <p:nvSpPr>
          <p:cNvPr id="65" name="Content Placeholder 11">
            <a:extLst>
              <a:ext uri="{FF2B5EF4-FFF2-40B4-BE49-F238E27FC236}">
                <a16:creationId xmlns:a16="http://schemas.microsoft.com/office/drawing/2014/main" id="{FB1A72EA-CE5D-8D4F-BF32-EEE737301CF7}"/>
              </a:ext>
            </a:extLst>
          </p:cNvPr>
          <p:cNvSpPr txBox="1">
            <a:spLocks/>
          </p:cNvSpPr>
          <p:nvPr/>
        </p:nvSpPr>
        <p:spPr>
          <a:xfrm>
            <a:off x="4402657" y="2153902"/>
            <a:ext cx="1961192" cy="88049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Specialty fitness competitors are focusing more on CRM</a:t>
            </a:r>
            <a:endParaRPr lang="en-US" altLang="zh-CN" sz="1600" b="1" i="1" dirty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endParaRPr lang="en-US" altLang="zh-CN" dirty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Hans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boutique courses</a:t>
            </a:r>
            <a:endParaRPr lang="en-US" altLang="zh-CN" dirty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endParaRPr lang="en-US" altLang="zh-CN" dirty="0"/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lang="en-US" altLang="zh-CN" dirty="0"/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6" name="Content Placeholder 11">
            <a:extLst>
              <a:ext uri="{FF2B5EF4-FFF2-40B4-BE49-F238E27FC236}">
                <a16:creationId xmlns:a16="http://schemas.microsoft.com/office/drawing/2014/main" id="{806090AF-DC61-A142-A11A-FD83484BA480}"/>
              </a:ext>
            </a:extLst>
          </p:cNvPr>
          <p:cNvSpPr txBox="1">
            <a:spLocks/>
          </p:cNvSpPr>
          <p:nvPr/>
        </p:nvSpPr>
        <p:spPr>
          <a:xfrm>
            <a:off x="1880486" y="3753495"/>
            <a:ext cx="2519610" cy="111057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8" name="Content Placeholder 11">
            <a:extLst>
              <a:ext uri="{FF2B5EF4-FFF2-40B4-BE49-F238E27FC236}">
                <a16:creationId xmlns:a16="http://schemas.microsoft.com/office/drawing/2014/main" id="{C73B8F1C-3D8E-2745-8563-848194F5628F}"/>
              </a:ext>
            </a:extLst>
          </p:cNvPr>
          <p:cNvSpPr txBox="1">
            <a:spLocks/>
          </p:cNvSpPr>
          <p:nvPr/>
        </p:nvSpPr>
        <p:spPr>
          <a:xfrm>
            <a:off x="1880487" y="3479152"/>
            <a:ext cx="2211222" cy="88049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dirty="0"/>
              <a:t>LEFIT has </a:t>
            </a:r>
            <a:r>
              <a:rPr lang="en-US" altLang="zh-CN" b="1" i="1" dirty="0"/>
              <a:t>opened &gt; 500 stores up to 2018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dirty="0"/>
              <a:t>LEFIT has </a:t>
            </a:r>
            <a:r>
              <a:rPr lang="en-US" altLang="zh-CN" b="1" i="1" dirty="0"/>
              <a:t>high potential to expand store number </a:t>
            </a:r>
            <a:r>
              <a:rPr lang="en-US" altLang="zh-CN" dirty="0"/>
              <a:t>in China’s fitness market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Hans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boutique courses</a:t>
            </a:r>
            <a:endParaRPr lang="en-US" altLang="zh-CN" dirty="0"/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endParaRPr lang="en-US" altLang="zh-CN" dirty="0"/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lang="en-US" altLang="zh-CN" dirty="0"/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9" name="Content Placeholder 11">
            <a:extLst>
              <a:ext uri="{FF2B5EF4-FFF2-40B4-BE49-F238E27FC236}">
                <a16:creationId xmlns:a16="http://schemas.microsoft.com/office/drawing/2014/main" id="{20C447C7-0806-1E4A-A4C8-35A327A73EDF}"/>
              </a:ext>
            </a:extLst>
          </p:cNvPr>
          <p:cNvSpPr txBox="1">
            <a:spLocks/>
          </p:cNvSpPr>
          <p:nvPr/>
        </p:nvSpPr>
        <p:spPr>
          <a:xfrm>
            <a:off x="1893961" y="4950416"/>
            <a:ext cx="2470586" cy="88049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dirty="0"/>
              <a:t>LEFIT has tried to </a:t>
            </a:r>
            <a:r>
              <a:rPr lang="en-US" altLang="zh-CN" b="1" i="1" dirty="0"/>
              <a:t>cooperate with corporates in other industries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dirty="0"/>
              <a:t>LEFIT has high potential to carry out </a:t>
            </a:r>
            <a:r>
              <a:rPr lang="en-US" altLang="zh-CN" b="1" i="1" dirty="0"/>
              <a:t>industry cooperation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29E8B3-A02C-834B-B8EA-F0F03CF0879F}"/>
              </a:ext>
            </a:extLst>
          </p:cNvPr>
          <p:cNvSpPr txBox="1"/>
          <p:nvPr/>
        </p:nvSpPr>
        <p:spPr>
          <a:xfrm>
            <a:off x="6829256" y="2029112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/>
              <a:t>Channel</a:t>
            </a:r>
            <a:endParaRPr kumimoji="1" lang="zh-CN" altLang="en-US" sz="1400" b="1" i="1" dirty="0"/>
          </a:p>
        </p:txBody>
      </p:sp>
      <p:grpSp>
        <p:nvGrpSpPr>
          <p:cNvPr id="71" name="组 111">
            <a:extLst>
              <a:ext uri="{FF2B5EF4-FFF2-40B4-BE49-F238E27FC236}">
                <a16:creationId xmlns:a16="http://schemas.microsoft.com/office/drawing/2014/main" id="{0F0B5DFB-9847-C94F-82E6-17A3E30DEB41}"/>
              </a:ext>
            </a:extLst>
          </p:cNvPr>
          <p:cNvGrpSpPr/>
          <p:nvPr/>
        </p:nvGrpSpPr>
        <p:grpSpPr>
          <a:xfrm>
            <a:off x="7078832" y="2410775"/>
            <a:ext cx="347009" cy="3901436"/>
            <a:chOff x="6418729" y="2027124"/>
            <a:chExt cx="347009" cy="4342376"/>
          </a:xfrm>
          <a:noFill/>
        </p:grpSpPr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9293DCA6-68B5-E74E-86BD-CCE8EE9D2D46}"/>
                </a:ext>
              </a:extLst>
            </p:cNvPr>
            <p:cNvCxnSpPr/>
            <p:nvPr/>
          </p:nvCxnSpPr>
          <p:spPr>
            <a:xfrm flipH="1" flipV="1">
              <a:off x="6585729" y="2045380"/>
              <a:ext cx="1" cy="339337"/>
            </a:xfrm>
            <a:prstGeom prst="straightConnector1">
              <a:avLst/>
            </a:prstGeom>
            <a:grpFill/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3" name="直线箭头连接符 72">
              <a:extLst>
                <a:ext uri="{FF2B5EF4-FFF2-40B4-BE49-F238E27FC236}">
                  <a16:creationId xmlns:a16="http://schemas.microsoft.com/office/drawing/2014/main" id="{5493EC1F-6C35-1E4D-AC2C-30605DAE18FB}"/>
                </a:ext>
              </a:extLst>
            </p:cNvPr>
            <p:cNvCxnSpPr>
              <a:cxnSpLocks/>
            </p:cNvCxnSpPr>
            <p:nvPr/>
          </p:nvCxnSpPr>
          <p:spPr>
            <a:xfrm>
              <a:off x="6583642" y="5681760"/>
              <a:ext cx="9236" cy="687740"/>
            </a:xfrm>
            <a:prstGeom prst="straightConnector1">
              <a:avLst/>
            </a:prstGeom>
            <a:grpFill/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A836F1B5-3B7D-664A-BB80-7204EE5F3730}"/>
                </a:ext>
              </a:extLst>
            </p:cNvPr>
            <p:cNvCxnSpPr/>
            <p:nvPr/>
          </p:nvCxnSpPr>
          <p:spPr>
            <a:xfrm>
              <a:off x="6418729" y="2027124"/>
              <a:ext cx="340659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D2E7BF71-B416-3944-B534-E1B7D990F660}"/>
                </a:ext>
              </a:extLst>
            </p:cNvPr>
            <p:cNvCxnSpPr/>
            <p:nvPr/>
          </p:nvCxnSpPr>
          <p:spPr>
            <a:xfrm>
              <a:off x="6425079" y="3068346"/>
              <a:ext cx="340659" cy="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6BCCD917-0D2C-734B-ADA9-35B6344C2916}"/>
              </a:ext>
            </a:extLst>
          </p:cNvPr>
          <p:cNvSpPr txBox="1"/>
          <p:nvPr/>
        </p:nvSpPr>
        <p:spPr>
          <a:xfrm>
            <a:off x="6898525" y="2689513"/>
            <a:ext cx="70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/>
              <a:t>Service</a:t>
            </a:r>
            <a:endParaRPr kumimoji="1" lang="zh-CN" altLang="en-US" sz="1400" b="1" i="1" dirty="0"/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61976CB2-C052-4455-B67B-2F224D56096D}"/>
              </a:ext>
            </a:extLst>
          </p:cNvPr>
          <p:cNvSpPr/>
          <p:nvPr/>
        </p:nvSpPr>
        <p:spPr>
          <a:xfrm>
            <a:off x="4368989" y="1564109"/>
            <a:ext cx="2018980" cy="354051"/>
          </a:xfrm>
          <a:prstGeom prst="rect">
            <a:avLst/>
          </a:prstGeom>
          <a:solidFill>
            <a:srgbClr val="C0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Key Trends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Content Placeholder 11">
            <a:extLst>
              <a:ext uri="{FF2B5EF4-FFF2-40B4-BE49-F238E27FC236}">
                <a16:creationId xmlns:a16="http://schemas.microsoft.com/office/drawing/2014/main" id="{CB702B6A-8582-481D-826F-1B89EEB42798}"/>
              </a:ext>
            </a:extLst>
          </p:cNvPr>
          <p:cNvSpPr txBox="1">
            <a:spLocks/>
          </p:cNvSpPr>
          <p:nvPr/>
        </p:nvSpPr>
        <p:spPr>
          <a:xfrm>
            <a:off x="1880485" y="2033834"/>
            <a:ext cx="2211223" cy="661686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kern="100" dirty="0">
                <a:solidFill>
                  <a:prstClr val="black"/>
                </a:solidFill>
                <a:ea typeface="宋体" panose="02010600030101010101" pitchFamily="2" charset="-122"/>
              </a:rPr>
              <a:t>LEFIT’s </a:t>
            </a:r>
            <a:r>
              <a:rPr lang="en-US" altLang="zh-CN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customer stickiness </a:t>
            </a:r>
            <a:r>
              <a:rPr lang="en-US" altLang="zh-CN" kern="100" dirty="0">
                <a:solidFill>
                  <a:prstClr val="black"/>
                </a:solidFill>
                <a:ea typeface="宋体" panose="02010600030101010101" pitchFamily="2" charset="-122"/>
              </a:rPr>
              <a:t>is </a:t>
            </a:r>
            <a:r>
              <a:rPr lang="en-US" altLang="zh-CN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comparatively lower</a:t>
            </a:r>
            <a:r>
              <a:rPr lang="en-US" altLang="zh-CN" kern="100" dirty="0">
                <a:solidFill>
                  <a:prstClr val="black"/>
                </a:solidFill>
                <a:ea typeface="宋体" panose="02010600030101010101" pitchFamily="2" charset="-122"/>
              </a:rPr>
              <a:t> than its main competitors</a:t>
            </a:r>
            <a:r>
              <a:rPr lang="en-US" altLang="zh-CN" dirty="0"/>
              <a:t> 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dirty="0"/>
              <a:t>LEFIT has </a:t>
            </a:r>
            <a:r>
              <a:rPr lang="en-US" altLang="zh-CN" b="1" i="1" dirty="0"/>
              <a:t>relatively poor CRM</a:t>
            </a:r>
            <a:endParaRPr lang="en-US" altLang="zh-CN" dirty="0"/>
          </a:p>
        </p:txBody>
      </p:sp>
      <p:sp>
        <p:nvSpPr>
          <p:cNvPr id="64" name="Content Placeholder 11">
            <a:extLst>
              <a:ext uri="{FF2B5EF4-FFF2-40B4-BE49-F238E27FC236}">
                <a16:creationId xmlns:a16="http://schemas.microsoft.com/office/drawing/2014/main" id="{D0450845-C40D-4404-B26B-FBD632919984}"/>
              </a:ext>
            </a:extLst>
          </p:cNvPr>
          <p:cNvSpPr txBox="1">
            <a:spLocks/>
          </p:cNvSpPr>
          <p:nvPr/>
        </p:nvSpPr>
        <p:spPr>
          <a:xfrm>
            <a:off x="4368989" y="5002292"/>
            <a:ext cx="2018980" cy="88049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Industry chain cooperation has become a major trend of specialty fitness</a:t>
            </a:r>
            <a:endParaRPr lang="en-US" altLang="zh-CN" dirty="0"/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lang="en-US" altLang="zh-CN" dirty="0"/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None/>
              <a:defRPr/>
            </a:pPr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0" name="Content Placeholder 11">
            <a:extLst>
              <a:ext uri="{FF2B5EF4-FFF2-40B4-BE49-F238E27FC236}">
                <a16:creationId xmlns:a16="http://schemas.microsoft.com/office/drawing/2014/main" id="{9F624A7E-DB64-4840-A49C-09E7FD6E0E98}"/>
              </a:ext>
            </a:extLst>
          </p:cNvPr>
          <p:cNvSpPr txBox="1">
            <a:spLocks/>
          </p:cNvSpPr>
          <p:nvPr/>
        </p:nvSpPr>
        <p:spPr>
          <a:xfrm>
            <a:off x="4368989" y="3616843"/>
            <a:ext cx="2018980" cy="88049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400"/>
              </a:spcAft>
              <a:buFontTx/>
              <a:buChar char="-"/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The scale of specialty fitness grows at a significantly higher rate</a:t>
            </a:r>
            <a:endParaRPr lang="en-US" altLang="zh-CN" dirty="0"/>
          </a:p>
        </p:txBody>
      </p:sp>
      <p:sp>
        <p:nvSpPr>
          <p:cNvPr id="77" name="矩形 17">
            <a:extLst>
              <a:ext uri="{FF2B5EF4-FFF2-40B4-BE49-F238E27FC236}">
                <a16:creationId xmlns:a16="http://schemas.microsoft.com/office/drawing/2014/main" id="{AAAC0115-4857-4AEE-B1C2-C4EC686C2B64}"/>
              </a:ext>
            </a:extLst>
          </p:cNvPr>
          <p:cNvSpPr/>
          <p:nvPr/>
        </p:nvSpPr>
        <p:spPr>
          <a:xfrm>
            <a:off x="299297" y="1963573"/>
            <a:ext cx="11153385" cy="1453740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78" name="矩形 17">
            <a:extLst>
              <a:ext uri="{FF2B5EF4-FFF2-40B4-BE49-F238E27FC236}">
                <a16:creationId xmlns:a16="http://schemas.microsoft.com/office/drawing/2014/main" id="{C2EF8F4F-1265-4A75-BC80-471140C4F454}"/>
              </a:ext>
            </a:extLst>
          </p:cNvPr>
          <p:cNvSpPr/>
          <p:nvPr/>
        </p:nvSpPr>
        <p:spPr>
          <a:xfrm>
            <a:off x="299296" y="3482126"/>
            <a:ext cx="11153385" cy="1385078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79" name="矩形 17">
            <a:extLst>
              <a:ext uri="{FF2B5EF4-FFF2-40B4-BE49-F238E27FC236}">
                <a16:creationId xmlns:a16="http://schemas.microsoft.com/office/drawing/2014/main" id="{49C752F7-00CF-491A-9ADC-285D57E04664}"/>
              </a:ext>
            </a:extLst>
          </p:cNvPr>
          <p:cNvSpPr/>
          <p:nvPr/>
        </p:nvSpPr>
        <p:spPr>
          <a:xfrm>
            <a:off x="299295" y="4945604"/>
            <a:ext cx="11153385" cy="1385078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4F864A6-224B-4AB5-A556-E8155502281F}"/>
              </a:ext>
            </a:extLst>
          </p:cNvPr>
          <p:cNvSpPr txBox="1"/>
          <p:nvPr/>
        </p:nvSpPr>
        <p:spPr>
          <a:xfrm>
            <a:off x="6959851" y="3989349"/>
            <a:ext cx="573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/>
              <a:t>Store</a:t>
            </a:r>
            <a:endParaRPr kumimoji="1" lang="zh-CN" altLang="en-US" sz="1400" b="1" i="1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9CAF750-FFBD-45A6-AB0E-702F43788F64}"/>
              </a:ext>
            </a:extLst>
          </p:cNvPr>
          <p:cNvSpPr txBox="1"/>
          <p:nvPr/>
        </p:nvSpPr>
        <p:spPr>
          <a:xfrm>
            <a:off x="6841456" y="5387085"/>
            <a:ext cx="796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/>
              <a:t>Industry</a:t>
            </a:r>
            <a:endParaRPr kumimoji="1" lang="zh-CN" altLang="en-US" sz="1400" b="1" i="1" dirty="0"/>
          </a:p>
        </p:txBody>
      </p:sp>
      <p:cxnSp>
        <p:nvCxnSpPr>
          <p:cNvPr id="82" name="直线箭头连接符 72">
            <a:extLst>
              <a:ext uri="{FF2B5EF4-FFF2-40B4-BE49-F238E27FC236}">
                <a16:creationId xmlns:a16="http://schemas.microsoft.com/office/drawing/2014/main" id="{08498017-4AF9-46E8-8D8F-7C3C660E9A95}"/>
              </a:ext>
            </a:extLst>
          </p:cNvPr>
          <p:cNvCxnSpPr>
            <a:cxnSpLocks/>
          </p:cNvCxnSpPr>
          <p:nvPr/>
        </p:nvCxnSpPr>
        <p:spPr>
          <a:xfrm>
            <a:off x="7252981" y="2997290"/>
            <a:ext cx="2532" cy="331884"/>
          </a:xfrm>
          <a:prstGeom prst="straightConnector1">
            <a:avLst/>
          </a:prstGeom>
          <a:noFill/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直线箭头连接符 72">
            <a:extLst>
              <a:ext uri="{FF2B5EF4-FFF2-40B4-BE49-F238E27FC236}">
                <a16:creationId xmlns:a16="http://schemas.microsoft.com/office/drawing/2014/main" id="{6A5FD192-4884-4074-BBD3-EE37137C79D7}"/>
              </a:ext>
            </a:extLst>
          </p:cNvPr>
          <p:cNvCxnSpPr>
            <a:cxnSpLocks/>
          </p:cNvCxnSpPr>
          <p:nvPr/>
        </p:nvCxnSpPr>
        <p:spPr>
          <a:xfrm>
            <a:off x="7252981" y="4308857"/>
            <a:ext cx="0" cy="527502"/>
          </a:xfrm>
          <a:prstGeom prst="straightConnector1">
            <a:avLst/>
          </a:prstGeom>
          <a:noFill/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6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对象 9" hidden="1">
            <a:extLst>
              <a:ext uri="{FF2B5EF4-FFF2-40B4-BE49-F238E27FC236}">
                <a16:creationId xmlns:a16="http://schemas.microsoft.com/office/drawing/2014/main" id="{E99C189C-94C3-7248-8F78-298715E703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407444" y="857251"/>
          <a:ext cx="128588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5" name="think-cell 幻灯片" r:id="rId6" imgW="19050" imgH="19050" progId="TCLayout.ActiveDocument.1">
                  <p:embed/>
                </p:oleObj>
              </mc:Choice>
              <mc:Fallback>
                <p:oleObj name="think-cell 幻灯片" r:id="rId6" imgW="19050" imgH="19050" progId="TCLayout.ActiveDocument.1">
                  <p:embed/>
                  <p:pic>
                    <p:nvPicPr>
                      <p:cNvPr id="22529" name="对象 9" hidden="1">
                        <a:extLst>
                          <a:ext uri="{FF2B5EF4-FFF2-40B4-BE49-F238E27FC236}">
                            <a16:creationId xmlns:a16="http://schemas.microsoft.com/office/drawing/2014/main" id="{E99C189C-94C3-7248-8F78-298715E703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444" y="857251"/>
                        <a:ext cx="128588" cy="11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5446A840-89DD-5947-AB8A-321A4A00CEF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407444" y="857251"/>
            <a:ext cx="128588" cy="1190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anchor="ctr" anchorCtr="0">
            <a:noAutofit/>
          </a:bodyPr>
          <a:lstStyle/>
          <a:p>
            <a:pPr algn="ctr">
              <a:defRPr/>
            </a:pPr>
            <a:endParaRPr lang="en-US" altLang="zh-CN" sz="1400" dirty="0">
              <a:latin typeface="Calibri" panose="020F0502020204030204" pitchFamily="34" charset="0"/>
              <a:ea typeface="等线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D15C37C-9736-0C49-97BD-A2FCED808E11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CRM Improvement: A new O2O model concentrating more on online platform can be an excellent channel for LEFIT to acquire customers</a:t>
            </a:r>
            <a:endParaRPr lang="zh-CN" altLang="en-US" sz="2600" b="1" dirty="0">
              <a:solidFill>
                <a:schemeClr val="bg1"/>
              </a:solidFill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E4ABFC7-DDA6-5240-AA43-6936B53834AC}"/>
              </a:ext>
            </a:extLst>
          </p:cNvPr>
          <p:cNvSpPr txBox="1"/>
          <p:nvPr/>
        </p:nvSpPr>
        <p:spPr>
          <a:xfrm>
            <a:off x="11785764" y="6551773"/>
            <a:ext cx="40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11</a:t>
            </a:r>
            <a:endParaRPr kumimoji="1" lang="zh-CN" altLang="en-US" sz="16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0BDD3BF-527C-1344-9766-99E69C233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sp>
        <p:nvSpPr>
          <p:cNvPr id="150" name="矩形 149">
            <a:extLst>
              <a:ext uri="{FF2B5EF4-FFF2-40B4-BE49-F238E27FC236}">
                <a16:creationId xmlns:a16="http://schemas.microsoft.com/office/drawing/2014/main" id="{EDDCD88F-B7D7-4D41-9108-674E7238BC72}"/>
              </a:ext>
            </a:extLst>
          </p:cNvPr>
          <p:cNvSpPr/>
          <p:nvPr/>
        </p:nvSpPr>
        <p:spPr>
          <a:xfrm>
            <a:off x="678253" y="2373273"/>
            <a:ext cx="1618794" cy="6697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600" dirty="0"/>
              <a:t>Online-to-offline drainage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D37471F-5B50-5B41-BEFA-4CE9FE8FB856}"/>
              </a:ext>
            </a:extLst>
          </p:cNvPr>
          <p:cNvSpPr/>
          <p:nvPr/>
        </p:nvSpPr>
        <p:spPr>
          <a:xfrm>
            <a:off x="677597" y="3128991"/>
            <a:ext cx="1618794" cy="669745"/>
          </a:xfrm>
          <a:prstGeom prst="rect">
            <a:avLst/>
          </a:prstGeom>
          <a:solidFill>
            <a:srgbClr val="71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600" dirty="0"/>
              <a:t>Traditional marketing</a:t>
            </a:r>
            <a:endParaRPr kumimoji="1" lang="zh-CN" altLang="en-US" sz="1600" dirty="0"/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0B80E80D-1FF4-406E-8577-C35636BC69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3" b="36953"/>
          <a:stretch/>
        </p:blipFill>
        <p:spPr>
          <a:xfrm>
            <a:off x="796653" y="4900630"/>
            <a:ext cx="955810" cy="25382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83FD4A82-30B4-40A8-8559-3D000734F2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5" b="32093"/>
          <a:stretch/>
        </p:blipFill>
        <p:spPr>
          <a:xfrm>
            <a:off x="761910" y="5298398"/>
            <a:ext cx="1051905" cy="23486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F3F18C20-D495-4B1B-97D1-6535B4CFFB8B}"/>
              </a:ext>
            </a:extLst>
          </p:cNvPr>
          <p:cNvSpPr txBox="1"/>
          <p:nvPr/>
        </p:nvSpPr>
        <p:spPr>
          <a:xfrm>
            <a:off x="1946805" y="4237929"/>
            <a:ext cx="2038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/>
              <a:t>Huawei mobile phone market downloads</a:t>
            </a:r>
            <a:endParaRPr kumimoji="1" lang="zh-CN" altLang="en-US" sz="1600" b="1" i="1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AE3A2F8-4571-4E8A-B4F2-E5684609C435}"/>
              </a:ext>
            </a:extLst>
          </p:cNvPr>
          <p:cNvSpPr txBox="1"/>
          <p:nvPr/>
        </p:nvSpPr>
        <p:spPr>
          <a:xfrm>
            <a:off x="2478144" y="5240830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3.1 million</a:t>
            </a:r>
            <a:endParaRPr kumimoji="1" lang="zh-CN" altLang="en-US" sz="16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0C0BF647-0B0E-4C63-9DBD-D6CF3324DCD8}"/>
              </a:ext>
            </a:extLst>
          </p:cNvPr>
          <p:cNvSpPr txBox="1"/>
          <p:nvPr/>
        </p:nvSpPr>
        <p:spPr>
          <a:xfrm>
            <a:off x="2455839" y="4860966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500 million</a:t>
            </a:r>
            <a:endParaRPr kumimoji="1" lang="zh-CN" altLang="en-US" sz="16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0C33E002-46C7-47A7-88AA-FFF7580E9D97}"/>
              </a:ext>
            </a:extLst>
          </p:cNvPr>
          <p:cNvSpPr txBox="1"/>
          <p:nvPr/>
        </p:nvSpPr>
        <p:spPr>
          <a:xfrm>
            <a:off x="3942799" y="4249465"/>
            <a:ext cx="2058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/>
              <a:t>Highest online sales of a single product</a:t>
            </a:r>
            <a:endParaRPr kumimoji="1" lang="zh-CN" altLang="en-US" sz="1600" b="1" i="1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CFB6BA1-540E-4E65-9992-309E4A8BB209}"/>
              </a:ext>
            </a:extLst>
          </p:cNvPr>
          <p:cNvSpPr txBox="1"/>
          <p:nvPr/>
        </p:nvSpPr>
        <p:spPr>
          <a:xfrm>
            <a:off x="4099860" y="4866197"/>
            <a:ext cx="1742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Ten thousand level</a:t>
            </a:r>
            <a:endParaRPr kumimoji="1" lang="zh-CN" altLang="en-US" sz="1600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3C2016D-3106-4FB9-BE6A-3CCA2AAD14F3}"/>
              </a:ext>
            </a:extLst>
          </p:cNvPr>
          <p:cNvSpPr txBox="1"/>
          <p:nvPr/>
        </p:nvSpPr>
        <p:spPr>
          <a:xfrm>
            <a:off x="4061863" y="5249665"/>
            <a:ext cx="1797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One thousand level</a:t>
            </a:r>
            <a:endParaRPr kumimoji="1" lang="zh-CN" altLang="en-US" sz="1600" dirty="0"/>
          </a:p>
        </p:txBody>
      </p:sp>
      <p:cxnSp>
        <p:nvCxnSpPr>
          <p:cNvPr id="95" name="直接连接符 111">
            <a:extLst>
              <a:ext uri="{FF2B5EF4-FFF2-40B4-BE49-F238E27FC236}">
                <a16:creationId xmlns:a16="http://schemas.microsoft.com/office/drawing/2014/main" id="{B986EC24-FDBE-4FB7-B006-D01CE7DCD7A7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D29D03E7-77B0-4A37-A1D2-3F055C34747E}"/>
              </a:ext>
            </a:extLst>
          </p:cNvPr>
          <p:cNvSpPr/>
          <p:nvPr/>
        </p:nvSpPr>
        <p:spPr>
          <a:xfrm>
            <a:off x="584957" y="1389580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Old customer acquiring model has its problems 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8A7E3F54-ABF4-4BAC-90AC-04C3D857F40B}"/>
              </a:ext>
            </a:extLst>
          </p:cNvPr>
          <p:cNvGrpSpPr/>
          <p:nvPr/>
        </p:nvGrpSpPr>
        <p:grpSpPr>
          <a:xfrm>
            <a:off x="254772" y="1468777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6439E2B2-5F83-4313-9279-43A0698D99A5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116" name="直接连接符 254">
              <a:extLst>
                <a:ext uri="{FF2B5EF4-FFF2-40B4-BE49-F238E27FC236}">
                  <a16:creationId xmlns:a16="http://schemas.microsoft.com/office/drawing/2014/main" id="{F890254D-8866-4CE3-8523-C67EAB3A7A86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AEA6682B-A67B-42F6-B03F-85E2FE0B536D}"/>
              </a:ext>
            </a:extLst>
          </p:cNvPr>
          <p:cNvGrpSpPr/>
          <p:nvPr/>
        </p:nvGrpSpPr>
        <p:grpSpPr>
          <a:xfrm>
            <a:off x="6117516" y="1456305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A80BA7B2-AFFE-4CAD-83FB-75797F50DF9C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3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119" name="直接连接符 254">
              <a:extLst>
                <a:ext uri="{FF2B5EF4-FFF2-40B4-BE49-F238E27FC236}">
                  <a16:creationId xmlns:a16="http://schemas.microsoft.com/office/drawing/2014/main" id="{F6735751-3DF2-4AA7-A922-EF63665C1120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矩形 119">
            <a:extLst>
              <a:ext uri="{FF2B5EF4-FFF2-40B4-BE49-F238E27FC236}">
                <a16:creationId xmlns:a16="http://schemas.microsoft.com/office/drawing/2014/main" id="{FAD79039-CE6A-4B0D-BF33-72E35AEA1374}"/>
              </a:ext>
            </a:extLst>
          </p:cNvPr>
          <p:cNvSpPr/>
          <p:nvPr/>
        </p:nvSpPr>
        <p:spPr>
          <a:xfrm>
            <a:off x="6447699" y="1377108"/>
            <a:ext cx="602079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LEFIT has great potential in O2O as an Internet company</a:t>
            </a:r>
            <a:endParaRPr lang="zh-CN" altLang="zh-CN" sz="1700" b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A5C9223-83A3-4993-A614-062D19D2B67E}"/>
              </a:ext>
            </a:extLst>
          </p:cNvPr>
          <p:cNvSpPr/>
          <p:nvPr/>
        </p:nvSpPr>
        <p:spPr>
          <a:xfrm>
            <a:off x="583051" y="3897170"/>
            <a:ext cx="578339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LEFIT is currently behind its competitors in online construction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630B0004-9147-4E23-8D25-1A602662B46E}"/>
              </a:ext>
            </a:extLst>
          </p:cNvPr>
          <p:cNvGrpSpPr/>
          <p:nvPr/>
        </p:nvGrpSpPr>
        <p:grpSpPr>
          <a:xfrm>
            <a:off x="252867" y="3976545"/>
            <a:ext cx="5660307" cy="274638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9FA97550-D3F5-49BF-8884-7840AF400AC5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124" name="直接连接符 254">
              <a:extLst>
                <a:ext uri="{FF2B5EF4-FFF2-40B4-BE49-F238E27FC236}">
                  <a16:creationId xmlns:a16="http://schemas.microsoft.com/office/drawing/2014/main" id="{C535F640-4975-4ED4-9C76-C67E217A733E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Straight Connector 100">
            <a:extLst>
              <a:ext uri="{FF2B5EF4-FFF2-40B4-BE49-F238E27FC236}">
                <a16:creationId xmlns:a16="http://schemas.microsoft.com/office/drawing/2014/main" id="{FE5A3C11-8FEA-4E1A-8079-441BC7264064}"/>
              </a:ext>
            </a:extLst>
          </p:cNvPr>
          <p:cNvCxnSpPr>
            <a:cxnSpLocks/>
          </p:cNvCxnSpPr>
          <p:nvPr/>
        </p:nvCxnSpPr>
        <p:spPr>
          <a:xfrm>
            <a:off x="575401" y="5230298"/>
            <a:ext cx="5272861" cy="8069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B2883F0F-6D25-4D87-9EAB-BBA02BA20C30}"/>
              </a:ext>
            </a:extLst>
          </p:cNvPr>
          <p:cNvSpPr/>
          <p:nvPr/>
        </p:nvSpPr>
        <p:spPr>
          <a:xfrm>
            <a:off x="670066" y="4493124"/>
            <a:ext cx="1208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endParaRPr kumimoji="1"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62899B6-48D2-466E-A57D-250A1537DD55}"/>
              </a:ext>
            </a:extLst>
          </p:cNvPr>
          <p:cNvSpPr/>
          <p:nvPr/>
        </p:nvSpPr>
        <p:spPr>
          <a:xfrm>
            <a:off x="2781317" y="32545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81334">
              <a:defRPr/>
            </a:pPr>
            <a:r>
              <a:rPr lang="zh-CN" altLang="en-US" dirty="0"/>
              <a:t>✘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D7C63BD8-220B-4A90-8B54-CCD2AB3C000E}"/>
              </a:ext>
            </a:extLst>
          </p:cNvPr>
          <p:cNvSpPr/>
          <p:nvPr/>
        </p:nvSpPr>
        <p:spPr>
          <a:xfrm>
            <a:off x="3883946" y="32682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81334">
              <a:defRPr/>
            </a:pPr>
            <a:r>
              <a:rPr lang="zh-CN" altLang="en-US" dirty="0"/>
              <a:t>✘</a:t>
            </a: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233FA5E0-F73B-47A0-A825-CD7D20FBAC7A}"/>
              </a:ext>
            </a:extLst>
          </p:cNvPr>
          <p:cNvSpPr/>
          <p:nvPr/>
        </p:nvSpPr>
        <p:spPr>
          <a:xfrm>
            <a:off x="5060819" y="32682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81334">
              <a:defRPr/>
            </a:pPr>
            <a:r>
              <a:rPr lang="zh-CN" altLang="en-US" dirty="0"/>
              <a:t>✘</a:t>
            </a:r>
          </a:p>
        </p:txBody>
      </p:sp>
      <p:cxnSp>
        <p:nvCxnSpPr>
          <p:cNvPr id="166" name="Straight Connector 100">
            <a:extLst>
              <a:ext uri="{FF2B5EF4-FFF2-40B4-BE49-F238E27FC236}">
                <a16:creationId xmlns:a16="http://schemas.microsoft.com/office/drawing/2014/main" id="{1DB79436-490E-462D-BE90-438B3F65E447}"/>
              </a:ext>
            </a:extLst>
          </p:cNvPr>
          <p:cNvCxnSpPr>
            <a:cxnSpLocks/>
          </p:cNvCxnSpPr>
          <p:nvPr/>
        </p:nvCxnSpPr>
        <p:spPr>
          <a:xfrm>
            <a:off x="575401" y="4842365"/>
            <a:ext cx="5272861" cy="8069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矩形 172">
            <a:extLst>
              <a:ext uri="{FF2B5EF4-FFF2-40B4-BE49-F238E27FC236}">
                <a16:creationId xmlns:a16="http://schemas.microsoft.com/office/drawing/2014/main" id="{5A7F9432-98F1-4BF0-A4D6-993EF7607981}"/>
              </a:ext>
            </a:extLst>
          </p:cNvPr>
          <p:cNvSpPr/>
          <p:nvPr/>
        </p:nvSpPr>
        <p:spPr>
          <a:xfrm>
            <a:off x="3476940" y="1984395"/>
            <a:ext cx="1226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Low Cost</a:t>
            </a:r>
            <a:endParaRPr kumimoji="1"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70F970A1-1A46-4FE3-A9F8-F8D5A5131D9F}"/>
              </a:ext>
            </a:extLst>
          </p:cNvPr>
          <p:cNvSpPr/>
          <p:nvPr/>
        </p:nvSpPr>
        <p:spPr>
          <a:xfrm>
            <a:off x="2513900" y="1744848"/>
            <a:ext cx="993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High </a:t>
            </a:r>
          </a:p>
          <a:p>
            <a:pPr algn="ctr" fontAlgn="ctr"/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Efficiency</a:t>
            </a:r>
            <a:endParaRPr kumimoji="1"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FB8BA224-057A-42DF-87DF-F5CD0190C8DB}"/>
              </a:ext>
            </a:extLst>
          </p:cNvPr>
          <p:cNvSpPr/>
          <p:nvPr/>
        </p:nvSpPr>
        <p:spPr>
          <a:xfrm>
            <a:off x="4570085" y="1741169"/>
            <a:ext cx="13930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High Coach</a:t>
            </a:r>
          </a:p>
          <a:p>
            <a:pPr algn="ctr" fontAlgn="ctr"/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Concentration</a:t>
            </a:r>
            <a:endParaRPr kumimoji="1"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F678CCC7-DCC5-4C69-8FD5-AA07B12FB9B2}"/>
              </a:ext>
            </a:extLst>
          </p:cNvPr>
          <p:cNvSpPr/>
          <p:nvPr/>
        </p:nvSpPr>
        <p:spPr>
          <a:xfrm>
            <a:off x="2738036" y="2534099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✔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E6B9D3F9-5EAE-461B-A897-4E905771B7FF}"/>
              </a:ext>
            </a:extLst>
          </p:cNvPr>
          <p:cNvSpPr/>
          <p:nvPr/>
        </p:nvSpPr>
        <p:spPr>
          <a:xfrm>
            <a:off x="3840665" y="2547815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</a:rPr>
              <a:t>✔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27D06729-0FC3-43EB-A85B-72D42297E18C}"/>
              </a:ext>
            </a:extLst>
          </p:cNvPr>
          <p:cNvSpPr/>
          <p:nvPr/>
        </p:nvSpPr>
        <p:spPr>
          <a:xfrm>
            <a:off x="5017538" y="2547815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</a:rPr>
              <a:t>✔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1" name="BainCircle1">
            <a:extLst>
              <a:ext uri="{FF2B5EF4-FFF2-40B4-BE49-F238E27FC236}">
                <a16:creationId xmlns:a16="http://schemas.microsoft.com/office/drawing/2014/main" id="{DF55AB7B-40F9-4853-9FDA-329C0FE84A5C}"/>
              </a:ext>
            </a:extLst>
          </p:cNvPr>
          <p:cNvSpPr txBox="1">
            <a:spLocks noChangeAspect="1"/>
          </p:cNvSpPr>
          <p:nvPr/>
        </p:nvSpPr>
        <p:spPr>
          <a:xfrm>
            <a:off x="3645337" y="2391690"/>
            <a:ext cx="928858" cy="5627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7ACDC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82" name="BainCircle1">
            <a:extLst>
              <a:ext uri="{FF2B5EF4-FFF2-40B4-BE49-F238E27FC236}">
                <a16:creationId xmlns:a16="http://schemas.microsoft.com/office/drawing/2014/main" id="{28BC2563-1747-4CFB-BE62-B8C568FFC8A1}"/>
              </a:ext>
            </a:extLst>
          </p:cNvPr>
          <p:cNvSpPr txBox="1">
            <a:spLocks noChangeAspect="1"/>
          </p:cNvSpPr>
          <p:nvPr/>
        </p:nvSpPr>
        <p:spPr>
          <a:xfrm>
            <a:off x="4836827" y="2391690"/>
            <a:ext cx="928858" cy="5627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7ACDC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83" name="BainCircle1">
            <a:extLst>
              <a:ext uri="{FF2B5EF4-FFF2-40B4-BE49-F238E27FC236}">
                <a16:creationId xmlns:a16="http://schemas.microsoft.com/office/drawing/2014/main" id="{D3EA5E09-E469-4D2B-8261-70490DAA9D4B}"/>
              </a:ext>
            </a:extLst>
          </p:cNvPr>
          <p:cNvSpPr txBox="1">
            <a:spLocks noChangeAspect="1"/>
          </p:cNvSpPr>
          <p:nvPr/>
        </p:nvSpPr>
        <p:spPr>
          <a:xfrm>
            <a:off x="2546210" y="2391690"/>
            <a:ext cx="928858" cy="5627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7ACDC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cxnSp>
        <p:nvCxnSpPr>
          <p:cNvPr id="184" name="Straight Connector 100">
            <a:extLst>
              <a:ext uri="{FF2B5EF4-FFF2-40B4-BE49-F238E27FC236}">
                <a16:creationId xmlns:a16="http://schemas.microsoft.com/office/drawing/2014/main" id="{8422A169-43F7-457E-88E2-454BEA0DAA1A}"/>
              </a:ext>
            </a:extLst>
          </p:cNvPr>
          <p:cNvCxnSpPr>
            <a:cxnSpLocks/>
          </p:cNvCxnSpPr>
          <p:nvPr/>
        </p:nvCxnSpPr>
        <p:spPr>
          <a:xfrm>
            <a:off x="575401" y="3087453"/>
            <a:ext cx="5272861" cy="8069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矩形 184">
            <a:extLst>
              <a:ext uri="{FF2B5EF4-FFF2-40B4-BE49-F238E27FC236}">
                <a16:creationId xmlns:a16="http://schemas.microsoft.com/office/drawing/2014/main" id="{A28D7B48-E47E-4CCB-B773-C92FE3AC1F56}"/>
              </a:ext>
            </a:extLst>
          </p:cNvPr>
          <p:cNvSpPr/>
          <p:nvPr/>
        </p:nvSpPr>
        <p:spPr>
          <a:xfrm>
            <a:off x="882501" y="1990066"/>
            <a:ext cx="1208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kumimoji="1"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endParaRPr kumimoji="1"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6" name="Straight Connector 100">
            <a:extLst>
              <a:ext uri="{FF2B5EF4-FFF2-40B4-BE49-F238E27FC236}">
                <a16:creationId xmlns:a16="http://schemas.microsoft.com/office/drawing/2014/main" id="{51F50A4F-4DE9-4B11-9E82-4BCE76CE5F9D}"/>
              </a:ext>
            </a:extLst>
          </p:cNvPr>
          <p:cNvCxnSpPr>
            <a:cxnSpLocks/>
          </p:cNvCxnSpPr>
          <p:nvPr/>
        </p:nvCxnSpPr>
        <p:spPr>
          <a:xfrm>
            <a:off x="575401" y="2339307"/>
            <a:ext cx="5272861" cy="8069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Content Placeholder 11">
            <a:extLst>
              <a:ext uri="{FF2B5EF4-FFF2-40B4-BE49-F238E27FC236}">
                <a16:creationId xmlns:a16="http://schemas.microsoft.com/office/drawing/2014/main" id="{954C7596-39F0-4452-8C20-B4CE7DC33753}"/>
              </a:ext>
            </a:extLst>
          </p:cNvPr>
          <p:cNvSpPr txBox="1">
            <a:spLocks/>
          </p:cNvSpPr>
          <p:nvPr/>
        </p:nvSpPr>
        <p:spPr>
          <a:xfrm>
            <a:off x="514467" y="5525145"/>
            <a:ext cx="5486754" cy="545741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LEFIT can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learn from its major competitors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(e.g.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Keepland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) in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online building</a:t>
            </a:r>
          </a:p>
          <a:p>
            <a:pPr>
              <a:spcBef>
                <a:spcPts val="0"/>
              </a:spcBef>
              <a:buFont typeface="Arial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Also, LEFIT can cooperate with Keep to b</a:t>
            </a:r>
            <a:r>
              <a:rPr lang="en-US" altLang="zh-CN" dirty="0"/>
              <a:t>uild complementary strengths and long-term cooperation relationship, </a:t>
            </a:r>
            <a:r>
              <a:rPr lang="en-US" altLang="zh-CN" b="1" i="1" dirty="0"/>
              <a:t>even do mergers and acquisitions!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Font typeface="Arial"/>
              <a:buChar char="•"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3E35EA52-A625-4577-9121-E41DF11F2701}"/>
              </a:ext>
            </a:extLst>
          </p:cNvPr>
          <p:cNvSpPr txBox="1"/>
          <p:nvPr/>
        </p:nvSpPr>
        <p:spPr>
          <a:xfrm>
            <a:off x="6120248" y="1913411"/>
            <a:ext cx="1860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Technical Capability</a:t>
            </a:r>
            <a:endParaRPr kumimoji="1" lang="zh-CN" altLang="en-US" sz="1600" b="1" dirty="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88205A05-E93A-464D-A79F-C27BDD8C4C84}"/>
              </a:ext>
            </a:extLst>
          </p:cNvPr>
          <p:cNvSpPr txBox="1"/>
          <p:nvPr/>
        </p:nvSpPr>
        <p:spPr>
          <a:xfrm>
            <a:off x="6261799" y="2484024"/>
            <a:ext cx="1534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Team Capability</a:t>
            </a:r>
            <a:endParaRPr kumimoji="1" lang="zh-CN" altLang="en-US" sz="1600" b="1" dirty="0"/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2A23BC5B-CFFD-4D31-80BF-22F8E7247CF6}"/>
              </a:ext>
            </a:extLst>
          </p:cNvPr>
          <p:cNvSpPr txBox="1"/>
          <p:nvPr/>
        </p:nvSpPr>
        <p:spPr>
          <a:xfrm>
            <a:off x="6145225" y="3117398"/>
            <a:ext cx="1934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Corporate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Capability</a:t>
            </a:r>
            <a:endParaRPr kumimoji="1" lang="zh-CN" altLang="en-US" sz="1600" b="1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9AC335BA-2593-4F3F-8181-6322ACDB7C05}"/>
              </a:ext>
            </a:extLst>
          </p:cNvPr>
          <p:cNvSpPr txBox="1"/>
          <p:nvPr/>
        </p:nvSpPr>
        <p:spPr>
          <a:xfrm>
            <a:off x="8346908" y="1913411"/>
            <a:ext cx="119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Big Data</a:t>
            </a:r>
            <a:endParaRPr kumimoji="1" lang="zh-CN" altLang="en-US" sz="1600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1DFBB57B-FBBD-41EC-BA31-1FD2E5CD650D}"/>
              </a:ext>
            </a:extLst>
          </p:cNvPr>
          <p:cNvSpPr txBox="1"/>
          <p:nvPr/>
        </p:nvSpPr>
        <p:spPr>
          <a:xfrm>
            <a:off x="7975101" y="2360762"/>
            <a:ext cx="2098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Alibaba Marketing Director</a:t>
            </a:r>
            <a:endParaRPr kumimoji="1" lang="zh-CN" altLang="en-US" sz="1600" dirty="0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493ED32E-BD00-467A-BBD2-E67553D767EA}"/>
              </a:ext>
            </a:extLst>
          </p:cNvPr>
          <p:cNvSpPr txBox="1"/>
          <p:nvPr/>
        </p:nvSpPr>
        <p:spPr>
          <a:xfrm>
            <a:off x="8367242" y="3111271"/>
            <a:ext cx="245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Internet Genes</a:t>
            </a:r>
            <a:endParaRPr kumimoji="1" lang="zh-CN" altLang="en-US" sz="1600" dirty="0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D3357BD5-A82C-412A-907C-79482C92CF9F}"/>
              </a:ext>
            </a:extLst>
          </p:cNvPr>
          <p:cNvSpPr txBox="1"/>
          <p:nvPr/>
        </p:nvSpPr>
        <p:spPr>
          <a:xfrm>
            <a:off x="9423162" y="1910751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IoT</a:t>
            </a:r>
            <a:endParaRPr kumimoji="1" lang="zh-CN" altLang="en-US" sz="1600" dirty="0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CB051481-2793-4163-A2E7-BF914556A0AB}"/>
              </a:ext>
            </a:extLst>
          </p:cNvPr>
          <p:cNvSpPr/>
          <p:nvPr/>
        </p:nvSpPr>
        <p:spPr>
          <a:xfrm>
            <a:off x="10066639" y="1906131"/>
            <a:ext cx="1812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Information System</a:t>
            </a:r>
            <a:endParaRPr lang="zh-CN" altLang="en-US" sz="1600" dirty="0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42925D35-B14C-486D-8C0B-98B271D77B85}"/>
              </a:ext>
            </a:extLst>
          </p:cNvPr>
          <p:cNvSpPr/>
          <p:nvPr/>
        </p:nvSpPr>
        <p:spPr>
          <a:xfrm>
            <a:off x="10189397" y="2367156"/>
            <a:ext cx="1694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/>
              <a:t>CEO of Technology Group</a:t>
            </a:r>
            <a:endParaRPr lang="zh-CN" altLang="en-US" sz="1600" dirty="0"/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F088EE81-3AA5-466C-AA14-488FD08BE337}"/>
              </a:ext>
            </a:extLst>
          </p:cNvPr>
          <p:cNvSpPr txBox="1"/>
          <p:nvPr/>
        </p:nvSpPr>
        <p:spPr>
          <a:xfrm>
            <a:off x="9981557" y="2986977"/>
            <a:ext cx="1981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Based on Hangzhou, O2O atmosphere</a:t>
            </a:r>
            <a:endParaRPr kumimoji="1" lang="zh-CN" altLang="en-US" sz="1600" dirty="0"/>
          </a:p>
        </p:txBody>
      </p:sp>
      <p:cxnSp>
        <p:nvCxnSpPr>
          <p:cNvPr id="201" name="Straight Connector 100">
            <a:extLst>
              <a:ext uri="{FF2B5EF4-FFF2-40B4-BE49-F238E27FC236}">
                <a16:creationId xmlns:a16="http://schemas.microsoft.com/office/drawing/2014/main" id="{CD611354-EEF3-4BBE-9D2D-5F9D025E895D}"/>
              </a:ext>
            </a:extLst>
          </p:cNvPr>
          <p:cNvCxnSpPr>
            <a:cxnSpLocks/>
          </p:cNvCxnSpPr>
          <p:nvPr/>
        </p:nvCxnSpPr>
        <p:spPr>
          <a:xfrm>
            <a:off x="6115379" y="2990731"/>
            <a:ext cx="5670385" cy="0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100">
            <a:extLst>
              <a:ext uri="{FF2B5EF4-FFF2-40B4-BE49-F238E27FC236}">
                <a16:creationId xmlns:a16="http://schemas.microsoft.com/office/drawing/2014/main" id="{E45327C7-E047-47A2-A29B-246F6485BCC8}"/>
              </a:ext>
            </a:extLst>
          </p:cNvPr>
          <p:cNvCxnSpPr>
            <a:cxnSpLocks/>
          </p:cNvCxnSpPr>
          <p:nvPr/>
        </p:nvCxnSpPr>
        <p:spPr>
          <a:xfrm>
            <a:off x="6115379" y="2325715"/>
            <a:ext cx="5670385" cy="0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矩形: 圆角 202">
            <a:extLst>
              <a:ext uri="{FF2B5EF4-FFF2-40B4-BE49-F238E27FC236}">
                <a16:creationId xmlns:a16="http://schemas.microsoft.com/office/drawing/2014/main" id="{B6AD9ECE-9AE7-4B8A-A2E5-75A83E93DF45}"/>
              </a:ext>
            </a:extLst>
          </p:cNvPr>
          <p:cNvSpPr/>
          <p:nvPr/>
        </p:nvSpPr>
        <p:spPr>
          <a:xfrm>
            <a:off x="6015229" y="1819723"/>
            <a:ext cx="2064243" cy="174396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210168B8-696C-4146-8385-6EE4AF7BDA3C}"/>
              </a:ext>
            </a:extLst>
          </p:cNvPr>
          <p:cNvSpPr/>
          <p:nvPr/>
        </p:nvSpPr>
        <p:spPr>
          <a:xfrm>
            <a:off x="8209495" y="1815271"/>
            <a:ext cx="3658977" cy="174396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6" name="直接连接符 254">
            <a:extLst>
              <a:ext uri="{FF2B5EF4-FFF2-40B4-BE49-F238E27FC236}">
                <a16:creationId xmlns:a16="http://schemas.microsoft.com/office/drawing/2014/main" id="{ACC589F1-02D2-4186-96A0-3D1FDAE01DD1}"/>
              </a:ext>
            </a:extLst>
          </p:cNvPr>
          <p:cNvCxnSpPr>
            <a:cxnSpLocks/>
          </p:cNvCxnSpPr>
          <p:nvPr/>
        </p:nvCxnSpPr>
        <p:spPr>
          <a:xfrm>
            <a:off x="6174363" y="3715722"/>
            <a:ext cx="5694109" cy="0"/>
          </a:xfrm>
          <a:prstGeom prst="line">
            <a:avLst/>
          </a:prstGeom>
          <a:solidFill>
            <a:srgbClr val="CC0001"/>
          </a:solidFill>
          <a:ln w="19050">
            <a:solidFill>
              <a:srgbClr val="CC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ontent Placeholder 11">
            <a:extLst>
              <a:ext uri="{FF2B5EF4-FFF2-40B4-BE49-F238E27FC236}">
                <a16:creationId xmlns:a16="http://schemas.microsoft.com/office/drawing/2014/main" id="{9CF555F6-EDC4-4374-B25F-7C3FFBDE55A8}"/>
              </a:ext>
            </a:extLst>
          </p:cNvPr>
          <p:cNvSpPr txBox="1">
            <a:spLocks/>
          </p:cNvSpPr>
          <p:nvPr/>
        </p:nvSpPr>
        <p:spPr>
          <a:xfrm>
            <a:off x="6284369" y="3774381"/>
            <a:ext cx="2370100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altLang="zh-CN" sz="1600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Strategies:</a:t>
            </a:r>
            <a:endParaRPr lang="en-US" altLang="zh-CN" sz="1600" b="1" i="1" dirty="0"/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dirty="0"/>
              <a:t>Use platforms such as </a:t>
            </a:r>
            <a:r>
              <a:rPr lang="en-US" altLang="zh-CN" dirty="0" err="1"/>
              <a:t>Tik</a:t>
            </a:r>
            <a:r>
              <a:rPr lang="en-US" altLang="zh-CN" dirty="0"/>
              <a:t> Tok, </a:t>
            </a:r>
            <a:r>
              <a:rPr lang="en-US" altLang="zh-CN" dirty="0" err="1"/>
              <a:t>Kuaishou</a:t>
            </a:r>
            <a:r>
              <a:rPr lang="en-US" altLang="zh-CN" dirty="0"/>
              <a:t> and </a:t>
            </a:r>
            <a:r>
              <a:rPr lang="en-US" altLang="zh-CN" dirty="0" err="1"/>
              <a:t>Bilibili</a:t>
            </a:r>
            <a:r>
              <a:rPr lang="en-US" altLang="zh-CN" dirty="0"/>
              <a:t> to </a:t>
            </a:r>
            <a:r>
              <a:rPr lang="en-US" altLang="zh-CN" b="1" i="1" dirty="0"/>
              <a:t>transform some fitness coaches into Internet celebrities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Export company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products and culture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through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online channels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Achieve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reflow process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through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offline customer registration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8" name="Rectangle 79">
            <a:extLst>
              <a:ext uri="{FF2B5EF4-FFF2-40B4-BE49-F238E27FC236}">
                <a16:creationId xmlns:a16="http://schemas.microsoft.com/office/drawing/2014/main" id="{D9F94B98-1685-4BAF-AD4B-727F8F65487A}"/>
              </a:ext>
            </a:extLst>
          </p:cNvPr>
          <p:cNvSpPr>
            <a:spLocks/>
          </p:cNvSpPr>
          <p:nvPr/>
        </p:nvSpPr>
        <p:spPr>
          <a:xfrm>
            <a:off x="9738793" y="4750051"/>
            <a:ext cx="906542" cy="6368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Online:</a:t>
            </a:r>
          </a:p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App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209" name="Rectangle 79">
            <a:extLst>
              <a:ext uri="{FF2B5EF4-FFF2-40B4-BE49-F238E27FC236}">
                <a16:creationId xmlns:a16="http://schemas.microsoft.com/office/drawing/2014/main" id="{47A91DA2-7A52-4CAE-A063-A3D5016EC78C}"/>
              </a:ext>
            </a:extLst>
          </p:cNvPr>
          <p:cNvSpPr>
            <a:spLocks/>
          </p:cNvSpPr>
          <p:nvPr/>
        </p:nvSpPr>
        <p:spPr>
          <a:xfrm>
            <a:off x="9738793" y="5883591"/>
            <a:ext cx="906542" cy="6368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Offline:</a:t>
            </a:r>
          </a:p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Stores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210" name="Rectangle 79">
            <a:extLst>
              <a:ext uri="{FF2B5EF4-FFF2-40B4-BE49-F238E27FC236}">
                <a16:creationId xmlns:a16="http://schemas.microsoft.com/office/drawing/2014/main" id="{32E33AD4-E635-4CC2-8FE3-E9A719616CDA}"/>
              </a:ext>
            </a:extLst>
          </p:cNvPr>
          <p:cNvSpPr>
            <a:spLocks/>
          </p:cNvSpPr>
          <p:nvPr/>
        </p:nvSpPr>
        <p:spPr>
          <a:xfrm>
            <a:off x="9099248" y="3859515"/>
            <a:ext cx="2224534" cy="49542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KOL Construction, Building Online Brand Communities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1393C4FB-E1E6-4C80-A28F-946765C5CF0B}"/>
              </a:ext>
            </a:extLst>
          </p:cNvPr>
          <p:cNvCxnSpPr>
            <a:cxnSpLocks/>
            <a:stCxn id="208" idx="0"/>
          </p:cNvCxnSpPr>
          <p:nvPr/>
        </p:nvCxnSpPr>
        <p:spPr>
          <a:xfrm flipV="1">
            <a:off x="10192064" y="4354941"/>
            <a:ext cx="1539" cy="39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40C7171-1A96-48FA-B8B5-26D5889AF8E4}"/>
              </a:ext>
            </a:extLst>
          </p:cNvPr>
          <p:cNvCxnSpPr>
            <a:stCxn id="208" idx="2"/>
            <a:endCxn id="209" idx="0"/>
          </p:cNvCxnSpPr>
          <p:nvPr/>
        </p:nvCxnSpPr>
        <p:spPr>
          <a:xfrm>
            <a:off x="10192064" y="5386891"/>
            <a:ext cx="0" cy="496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148F9B0-256E-41D4-9B51-CD5B974A59F6}"/>
              </a:ext>
            </a:extLst>
          </p:cNvPr>
          <p:cNvSpPr txBox="1"/>
          <p:nvPr/>
        </p:nvSpPr>
        <p:spPr>
          <a:xfrm>
            <a:off x="10168291" y="5452731"/>
            <a:ext cx="1487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Customer</a:t>
            </a:r>
            <a:endParaRPr lang="zh-CN" altLang="en-US" sz="1400" i="1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16E836B6-2FED-4867-A914-7D2B572AC284}"/>
              </a:ext>
            </a:extLst>
          </p:cNvPr>
          <p:cNvCxnSpPr>
            <a:stCxn id="209" idx="3"/>
            <a:endCxn id="208" idx="3"/>
          </p:cNvCxnSpPr>
          <p:nvPr/>
        </p:nvCxnSpPr>
        <p:spPr>
          <a:xfrm flipV="1">
            <a:off x="10645335" y="5068471"/>
            <a:ext cx="12700" cy="1133540"/>
          </a:xfrm>
          <a:prstGeom prst="bentConnector3">
            <a:avLst>
              <a:gd name="adj1" fmla="val 37636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2" name="文本框 211">
            <a:extLst>
              <a:ext uri="{FF2B5EF4-FFF2-40B4-BE49-F238E27FC236}">
                <a16:creationId xmlns:a16="http://schemas.microsoft.com/office/drawing/2014/main" id="{CEE23E6E-881B-443B-83A0-8AC625D24E46}"/>
              </a:ext>
            </a:extLst>
          </p:cNvPr>
          <p:cNvSpPr txBox="1"/>
          <p:nvPr/>
        </p:nvSpPr>
        <p:spPr>
          <a:xfrm>
            <a:off x="8781477" y="5359226"/>
            <a:ext cx="625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Big Data</a:t>
            </a:r>
            <a:endParaRPr lang="zh-CN" altLang="en-US" sz="1400" i="1" dirty="0"/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C899EFE8-547B-42AB-94EB-C772C036108F}"/>
              </a:ext>
            </a:extLst>
          </p:cNvPr>
          <p:cNvCxnSpPr>
            <a:stCxn id="208" idx="1"/>
            <a:endCxn id="209" idx="1"/>
          </p:cNvCxnSpPr>
          <p:nvPr/>
        </p:nvCxnSpPr>
        <p:spPr>
          <a:xfrm rot="10800000" flipV="1">
            <a:off x="9738793" y="5068471"/>
            <a:ext cx="12700" cy="1133540"/>
          </a:xfrm>
          <a:prstGeom prst="bentConnector3">
            <a:avLst>
              <a:gd name="adj1" fmla="val 24545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文本框 212">
            <a:extLst>
              <a:ext uri="{FF2B5EF4-FFF2-40B4-BE49-F238E27FC236}">
                <a16:creationId xmlns:a16="http://schemas.microsoft.com/office/drawing/2014/main" id="{53975A86-652A-43C2-BEE8-2D4A954319EE}"/>
              </a:ext>
            </a:extLst>
          </p:cNvPr>
          <p:cNvSpPr txBox="1"/>
          <p:nvPr/>
        </p:nvSpPr>
        <p:spPr>
          <a:xfrm>
            <a:off x="11122379" y="5451563"/>
            <a:ext cx="1487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Reflow</a:t>
            </a:r>
            <a:endParaRPr lang="zh-CN" altLang="en-US" sz="1400" i="1" dirty="0"/>
          </a:p>
        </p:txBody>
      </p:sp>
      <p:pic>
        <p:nvPicPr>
          <p:cNvPr id="214" name="Picture 42" descr="big data 的图像结果">
            <a:extLst>
              <a:ext uri="{FF2B5EF4-FFF2-40B4-BE49-F238E27FC236}">
                <a16:creationId xmlns:a16="http://schemas.microsoft.com/office/drawing/2014/main" id="{365A189B-BEE5-4376-928F-D6BE58961E4C}"/>
              </a:ext>
            </a:extLst>
          </p:cNvPr>
          <p:cNvPicPr>
            <a:picLocks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66"/>
          <a:stretch/>
        </p:blipFill>
        <p:spPr bwMode="auto">
          <a:xfrm>
            <a:off x="8593264" y="4906836"/>
            <a:ext cx="813475" cy="4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9F0BACC-70A0-4A57-B6BC-8AFA89077E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974" y="4933199"/>
            <a:ext cx="527593" cy="527593"/>
          </a:xfrm>
          <a:prstGeom prst="rect">
            <a:avLst/>
          </a:prstGeom>
        </p:spPr>
      </p:pic>
      <p:sp>
        <p:nvSpPr>
          <p:cNvPr id="215" name="TextBox 66">
            <a:extLst>
              <a:ext uri="{FF2B5EF4-FFF2-40B4-BE49-F238E27FC236}">
                <a16:creationId xmlns:a16="http://schemas.microsoft.com/office/drawing/2014/main" id="{921E0E40-8446-4838-9D13-242F9EE9EAE2}"/>
              </a:ext>
            </a:extLst>
          </p:cNvPr>
          <p:cNvSpPr txBox="1"/>
          <p:nvPr/>
        </p:nvSpPr>
        <p:spPr>
          <a:xfrm>
            <a:off x="413451" y="6604110"/>
            <a:ext cx="6575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" name="TextBox 250">
            <a:extLst>
              <a:ext uri="{FF2B5EF4-FFF2-40B4-BE49-F238E27FC236}">
                <a16:creationId xmlns:a16="http://schemas.microsoft.com/office/drawing/2014/main" id="{BFBF3DBC-8268-45D9-B913-6EE3761DA63B}"/>
              </a:ext>
            </a:extLst>
          </p:cNvPr>
          <p:cNvSpPr txBox="1"/>
          <p:nvPr/>
        </p:nvSpPr>
        <p:spPr>
          <a:xfrm>
            <a:off x="-944" y="36001"/>
            <a:ext cx="5311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ea typeface="Verdana" pitchFamily="34" charset="0"/>
                <a:cs typeface="Arial" pitchFamily="34" charset="0"/>
              </a:rPr>
              <a:t>Analysis 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&gt;&gt;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Strategy: CRM Improvement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9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对象 9" hidden="1">
            <a:extLst>
              <a:ext uri="{FF2B5EF4-FFF2-40B4-BE49-F238E27FC236}">
                <a16:creationId xmlns:a16="http://schemas.microsoft.com/office/drawing/2014/main" id="{E99C189C-94C3-7248-8F78-298715E703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532154"/>
              </p:ext>
            </p:extLst>
          </p:nvPr>
        </p:nvGraphicFramePr>
        <p:xfrm>
          <a:off x="2407444" y="857251"/>
          <a:ext cx="128588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33" name="think-cell 幻灯片" r:id="rId48" imgW="19050" imgH="19050" progId="TCLayout.ActiveDocument.1">
                  <p:embed/>
                </p:oleObj>
              </mc:Choice>
              <mc:Fallback>
                <p:oleObj name="think-cell 幻灯片" r:id="rId48" imgW="19050" imgH="19050" progId="TCLayout.ActiveDocument.1">
                  <p:embed/>
                  <p:pic>
                    <p:nvPicPr>
                      <p:cNvPr id="22529" name="对象 9" hidden="1">
                        <a:extLst>
                          <a:ext uri="{FF2B5EF4-FFF2-40B4-BE49-F238E27FC236}">
                            <a16:creationId xmlns:a16="http://schemas.microsoft.com/office/drawing/2014/main" id="{E99C189C-94C3-7248-8F78-298715E703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444" y="857251"/>
                        <a:ext cx="128588" cy="11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5446A840-89DD-5947-AB8A-321A4A00CEF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407444" y="857251"/>
            <a:ext cx="128588" cy="1190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anchor="ctr" anchorCtr="0">
            <a:noAutofit/>
          </a:bodyPr>
          <a:lstStyle/>
          <a:p>
            <a:pPr algn="ctr">
              <a:defRPr/>
            </a:pPr>
            <a:endParaRPr lang="en-US" altLang="zh-CN" sz="1400" dirty="0">
              <a:latin typeface="Calibri" panose="020F0502020204030204" pitchFamily="34" charset="0"/>
              <a:ea typeface="等线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D15C37C-9736-0C49-97BD-A2FCED808E11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sz="2600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CRM Improvement: LEFIT should enhance social, competitive and novel elements of the course to meet customer preference</a:t>
            </a:r>
            <a:endParaRPr lang="zh-CN" altLang="en-US" sz="2600" b="1" dirty="0">
              <a:solidFill>
                <a:schemeClr val="bg1"/>
              </a:solidFill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0BDD3BF-527C-1344-9766-99E69C23336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sp>
        <p:nvSpPr>
          <p:cNvPr id="2775" name="矩形 2774">
            <a:extLst>
              <a:ext uri="{FF2B5EF4-FFF2-40B4-BE49-F238E27FC236}">
                <a16:creationId xmlns:a16="http://schemas.microsoft.com/office/drawing/2014/main" id="{4A59CF6D-D68A-094E-A8A3-06650E8DF29C}"/>
              </a:ext>
            </a:extLst>
          </p:cNvPr>
          <p:cNvSpPr/>
          <p:nvPr/>
        </p:nvSpPr>
        <p:spPr>
          <a:xfrm>
            <a:off x="-5575774" y="2941013"/>
            <a:ext cx="62025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Price, Convenience and Socializing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1700" kern="100" dirty="0">
                <a:solidFill>
                  <a:prstClr val="black"/>
                </a:solidFill>
                <a:ea typeface="宋体" panose="02010600030101010101" pitchFamily="2" charset="-122"/>
              </a:rPr>
              <a:t>are their key</a:t>
            </a:r>
            <a:r>
              <a:rPr lang="zh-Hans" altLang="en-US" sz="1700" kern="100" dirty="0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en-US" altLang="zh-Hans" sz="1700" kern="100" dirty="0">
                <a:solidFill>
                  <a:prstClr val="black"/>
                </a:solidFill>
                <a:ea typeface="宋体" panose="02010600030101010101" pitchFamily="2" charset="-122"/>
              </a:rPr>
              <a:t>p</a:t>
            </a:r>
            <a:r>
              <a:rPr lang="en-US" altLang="zh-Hans" sz="17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urchasing </a:t>
            </a:r>
            <a:r>
              <a:rPr lang="en-US" altLang="zh-Hans" sz="1700" kern="100" dirty="0">
                <a:solidFill>
                  <a:prstClr val="black"/>
                </a:solidFill>
                <a:ea typeface="宋体" panose="02010600030101010101" pitchFamily="2" charset="-122"/>
              </a:rPr>
              <a:t>c</a:t>
            </a:r>
            <a:r>
              <a:rPr lang="en-US" altLang="zh-Hans" sz="17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riteria</a:t>
            </a:r>
            <a:endParaRPr lang="zh-CN" altLang="zh-CN" sz="1700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aphicFrame>
        <p:nvGraphicFramePr>
          <p:cNvPr id="101" name="Chart 3">
            <a:extLst>
              <a:ext uri="{FF2B5EF4-FFF2-40B4-BE49-F238E27FC236}">
                <a16:creationId xmlns:a16="http://schemas.microsoft.com/office/drawing/2014/main" id="{37437B89-C0E8-46AF-BC39-C788EA94D7FB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69671290"/>
              </p:ext>
            </p:extLst>
          </p:nvPr>
        </p:nvGraphicFramePr>
        <p:xfrm>
          <a:off x="922338" y="2270125"/>
          <a:ext cx="2443162" cy="2312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1"/>
          </a:graphicData>
        </a:graphic>
      </p:graphicFrame>
      <p:sp>
        <p:nvSpPr>
          <p:cNvPr id="352" name="Text Placeholder 2">
            <a:extLst>
              <a:ext uri="{FF2B5EF4-FFF2-40B4-BE49-F238E27FC236}">
                <a16:creationId xmlns:a16="http://schemas.microsoft.com/office/drawing/2014/main" id="{9A7D41E3-6A63-1A49-849F-6251CF98CC6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2641600" y="2252663"/>
            <a:ext cx="7794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6AAC69D2-7523-4E4B-8535-E98A7896B54D}" type="datetime'''''So''''''c''''i''''''''''''''a''l''''''i''''''''zi''''n''g'">
              <a:rPr lang="en-US" altLang="en-US" sz="1400" b="1" i="1" smtClean="0">
                <a:solidFill>
                  <a:srgbClr val="CC0000"/>
                </a:solidFill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Socializing</a:t>
            </a:fld>
            <a:endParaRPr lang="zh-CN" altLang="en-US" sz="1400" b="1" i="1" dirty="0">
              <a:solidFill>
                <a:srgbClr val="CC0000"/>
              </a:solidFill>
              <a:sym typeface="+mn-lt"/>
            </a:endParaRPr>
          </a:p>
        </p:txBody>
      </p:sp>
      <p:sp>
        <p:nvSpPr>
          <p:cNvPr id="233" name="Text Placeholder 2">
            <a:extLst>
              <a:ext uri="{FF2B5EF4-FFF2-40B4-BE49-F238E27FC236}">
                <a16:creationId xmlns:a16="http://schemas.microsoft.com/office/drawing/2014/main" id="{01FC1CB0-3D5C-5245-816E-DC689003A5B7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714375" y="2141538"/>
            <a:ext cx="12985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DE804A1-E59E-47BB-8B4B-308225AE524A}" type="datetime'S''e''''''''''''lf-''i''''''''mpr''o''''''''ve''''m''''en''t'">
              <a:rPr lang="en-US" altLang="en-US" sz="1400" smtClean="0">
                <a:sym typeface="+mn-lt"/>
              </a:rPr>
              <a:pPr/>
              <a:t>Self-improvement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36" name="Text Placeholder 2">
            <a:extLst>
              <a:ext uri="{FF2B5EF4-FFF2-40B4-BE49-F238E27FC236}">
                <a16:creationId xmlns:a16="http://schemas.microsoft.com/office/drawing/2014/main" id="{DBB14D04-160F-6F42-9200-579D458B2F1C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3149600" y="3911600"/>
            <a:ext cx="4159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73594D1B-0ACC-4FB9-801F-6749945D8BAF}" type="datetime'''''''''''''''L''''''''i''vi''''''''''n''''g'''''''''''">
              <a:rPr lang="en-US" altLang="en-US" sz="1400" smtClean="0"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Living</a:t>
            </a:fld>
            <a:endParaRPr lang="zh-CN" altLang="en-US" sz="1400" dirty="0">
              <a:sym typeface="+mn-lt"/>
            </a:endParaRPr>
          </a:p>
        </p:txBody>
      </p:sp>
      <p:sp>
        <p:nvSpPr>
          <p:cNvPr id="349" name="Text Placeholder 2">
            <a:extLst>
              <a:ext uri="{FF2B5EF4-FFF2-40B4-BE49-F238E27FC236}">
                <a16:creationId xmlns:a16="http://schemas.microsoft.com/office/drawing/2014/main" id="{1FD2618A-F4A7-094C-A21E-BB07696E0AF2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782638" y="3970338"/>
            <a:ext cx="3873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5591F21-83DE-4D3B-AD8F-AE34241C3420}" type="datetime'''''''''W''''''''''''''''''''''''''''''''''''''o''''''r''k'">
              <a:rPr lang="en-US" altLang="en-US" sz="1400" smtClean="0">
                <a:sym typeface="+mn-lt"/>
              </a:rPr>
              <a:pPr/>
              <a:t>Work</a:t>
            </a:fld>
            <a:endParaRPr lang="zh-CN" altLang="en-US" sz="1400" dirty="0">
              <a:sym typeface="+mn-lt"/>
            </a:endParaRPr>
          </a:p>
        </p:txBody>
      </p:sp>
      <p:sp>
        <p:nvSpPr>
          <p:cNvPr id="228" name="Text Placeholder 2">
            <a:extLst>
              <a:ext uri="{FF2B5EF4-FFF2-40B4-BE49-F238E27FC236}">
                <a16:creationId xmlns:a16="http://schemas.microsoft.com/office/drawing/2014/main" id="{02510511-65E3-D240-BBCA-BAC00E24BC73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auto">
          <a:xfrm>
            <a:off x="808038" y="2403475"/>
            <a:ext cx="6048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23D7C16-A173-43E6-A18D-3CE493EEE30A}" type="datetime'''''''''''''''R''''''e''''''''''''''''''''''''l''a''x''in''g'">
              <a:rPr lang="en-US" altLang="en-US" sz="1400" smtClean="0">
                <a:sym typeface="+mn-lt"/>
              </a:rPr>
              <a:pPr/>
              <a:t>Relaxing</a:t>
            </a:fld>
            <a:endParaRPr lang="zh-CN" altLang="en-US" sz="1400" dirty="0"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1941C2-AF21-B040-B5FB-D8A31C3DC788}"/>
              </a:ext>
            </a:extLst>
          </p:cNvPr>
          <p:cNvSpPr/>
          <p:nvPr/>
        </p:nvSpPr>
        <p:spPr>
          <a:xfrm>
            <a:off x="489707" y="1763369"/>
            <a:ext cx="2884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600" b="1" dirty="0"/>
              <a:t>24</a:t>
            </a:r>
            <a:r>
              <a:rPr kumimoji="1" lang="zh-Hans" altLang="en-US" sz="1600" b="1" dirty="0"/>
              <a:t> </a:t>
            </a:r>
            <a:r>
              <a:rPr kumimoji="1" lang="en-US" altLang="zh-Hans" sz="1600" b="1" dirty="0"/>
              <a:t>Hours allocations</a:t>
            </a:r>
            <a:r>
              <a:rPr kumimoji="1" lang="zh-Hans" altLang="en-US" sz="1600" b="1" dirty="0"/>
              <a:t> </a:t>
            </a:r>
            <a:r>
              <a:rPr kumimoji="1" lang="en-US" altLang="zh-Hans" sz="1600" b="1" dirty="0"/>
              <a:t>in one day 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4B3A7D0-B438-1F4F-A9E4-D442FFDB7292}"/>
              </a:ext>
            </a:extLst>
          </p:cNvPr>
          <p:cNvSpPr txBox="1"/>
          <p:nvPr/>
        </p:nvSpPr>
        <p:spPr>
          <a:xfrm>
            <a:off x="3809722" y="1984585"/>
            <a:ext cx="19910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400" dirty="0"/>
              <a:t>In 24 hours a day, </a:t>
            </a:r>
          </a:p>
          <a:p>
            <a:r>
              <a:rPr kumimoji="1" lang="en-US" altLang="zh-Hans" sz="1400" dirty="0"/>
              <a:t>people needs to </a:t>
            </a:r>
            <a:r>
              <a:rPr kumimoji="1" lang="en-US" altLang="zh-Hans" sz="1400" i="1" dirty="0"/>
              <a:t>meet their social need for 16% of the time</a:t>
            </a:r>
          </a:p>
          <a:p>
            <a:endParaRPr kumimoji="1" lang="en-US" altLang="zh-Hans" sz="1400" dirty="0"/>
          </a:p>
          <a:p>
            <a:endParaRPr kumimoji="1" lang="en-US" altLang="zh-Hans" sz="1400" dirty="0"/>
          </a:p>
          <a:p>
            <a:r>
              <a:rPr kumimoji="1" lang="en-US" altLang="zh-Hans" sz="1400" dirty="0"/>
              <a:t>Applying to LEFIT, </a:t>
            </a:r>
            <a:r>
              <a:rPr kumimoji="1" lang="en-US" altLang="zh-CN" sz="1400" dirty="0"/>
              <a:t>LEFIT</a:t>
            </a:r>
            <a:r>
              <a:rPr kumimoji="1" lang="en-US" altLang="zh-Hans" sz="1400" dirty="0"/>
              <a:t> customers attach great importance to the </a:t>
            </a:r>
            <a:r>
              <a:rPr kumimoji="1" lang="en-US" altLang="zh-Hans" sz="1400" i="1" dirty="0"/>
              <a:t>social functions of the gym</a:t>
            </a:r>
            <a:endParaRPr kumimoji="1" lang="zh-CN" altLang="en-US" sz="1400" i="1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6118D38-78E2-410C-A660-755FD5D722A4}"/>
              </a:ext>
            </a:extLst>
          </p:cNvPr>
          <p:cNvGrpSpPr/>
          <p:nvPr/>
        </p:nvGrpSpPr>
        <p:grpSpPr>
          <a:xfrm>
            <a:off x="5869866" y="1456305"/>
            <a:ext cx="6065120" cy="274746"/>
            <a:chOff x="179512" y="1556792"/>
            <a:chExt cx="4628957" cy="252000"/>
          </a:xfrm>
          <a:solidFill>
            <a:srgbClr val="CC0001"/>
          </a:solidFill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B5151F7-6B94-4BAB-80B3-9E7AF5210D45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44" name="直接连接符 254">
              <a:extLst>
                <a:ext uri="{FF2B5EF4-FFF2-40B4-BE49-F238E27FC236}">
                  <a16:creationId xmlns:a16="http://schemas.microsoft.com/office/drawing/2014/main" id="{0D2A0D83-7B42-4A4A-9474-AFD2AAF63770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4628957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3789BC9B-0C35-498B-8299-74CF3A4C584F}"/>
              </a:ext>
            </a:extLst>
          </p:cNvPr>
          <p:cNvSpPr/>
          <p:nvPr/>
        </p:nvSpPr>
        <p:spPr>
          <a:xfrm>
            <a:off x="6178589" y="1384310"/>
            <a:ext cx="690635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Specialty fitness customers favor competitive and novel elements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BC4ED1D-9524-48DF-8447-667A646AA050}"/>
              </a:ext>
            </a:extLst>
          </p:cNvPr>
          <p:cNvSpPr/>
          <p:nvPr/>
        </p:nvSpPr>
        <p:spPr>
          <a:xfrm>
            <a:off x="584957" y="1389580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Specialty fitness customers value social elements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1248439-FD6C-4860-995B-A6A8C8B9A39C}"/>
              </a:ext>
            </a:extLst>
          </p:cNvPr>
          <p:cNvGrpSpPr/>
          <p:nvPr/>
        </p:nvGrpSpPr>
        <p:grpSpPr>
          <a:xfrm>
            <a:off x="254772" y="1468777"/>
            <a:ext cx="5461076" cy="274746"/>
            <a:chOff x="179512" y="1556792"/>
            <a:chExt cx="4167945" cy="252000"/>
          </a:xfrm>
          <a:solidFill>
            <a:srgbClr val="CC0001"/>
          </a:solidFill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1516E5E-5AE3-4CD6-85DB-F73DC911D4AC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49" name="直接连接符 254">
              <a:extLst>
                <a:ext uri="{FF2B5EF4-FFF2-40B4-BE49-F238E27FC236}">
                  <a16:creationId xmlns:a16="http://schemas.microsoft.com/office/drawing/2014/main" id="{6F87C1A4-82A4-4059-AAD6-01D563D98006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4167945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BainCircle1">
            <a:extLst>
              <a:ext uri="{FF2B5EF4-FFF2-40B4-BE49-F238E27FC236}">
                <a16:creationId xmlns:a16="http://schemas.microsoft.com/office/drawing/2014/main" id="{D472C35D-2E17-4182-AF86-F1B4F049B458}"/>
              </a:ext>
            </a:extLst>
          </p:cNvPr>
          <p:cNvSpPr txBox="1">
            <a:spLocks noChangeAspect="1"/>
          </p:cNvSpPr>
          <p:nvPr/>
        </p:nvSpPr>
        <p:spPr>
          <a:xfrm>
            <a:off x="2503766" y="2129932"/>
            <a:ext cx="1103034" cy="41749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7ACDC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21452627-FAC4-4627-BEFC-50FBB9651B11}"/>
              </a:ext>
            </a:extLst>
          </p:cNvPr>
          <p:cNvSpPr/>
          <p:nvPr/>
        </p:nvSpPr>
        <p:spPr>
          <a:xfrm>
            <a:off x="3733653" y="1982659"/>
            <a:ext cx="2067071" cy="97961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EC7B5D5-9787-4FA5-BF9A-85661790DEA6}"/>
              </a:ext>
            </a:extLst>
          </p:cNvPr>
          <p:cNvSpPr/>
          <p:nvPr/>
        </p:nvSpPr>
        <p:spPr>
          <a:xfrm>
            <a:off x="3733653" y="3239821"/>
            <a:ext cx="2067071" cy="97651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Isosceles Triangle 103">
            <a:extLst>
              <a:ext uri="{FF2B5EF4-FFF2-40B4-BE49-F238E27FC236}">
                <a16:creationId xmlns:a16="http://schemas.microsoft.com/office/drawing/2014/main" id="{E47CC0A0-8E94-46B9-8AAB-D13A12CA649C}"/>
              </a:ext>
            </a:extLst>
          </p:cNvPr>
          <p:cNvSpPr/>
          <p:nvPr/>
        </p:nvSpPr>
        <p:spPr>
          <a:xfrm flipV="1">
            <a:off x="4461104" y="3050106"/>
            <a:ext cx="579734" cy="105242"/>
          </a:xfrm>
          <a:prstGeom prst="triangle">
            <a:avLst/>
          </a:prstGeom>
          <a:solidFill>
            <a:srgbClr val="C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1" name="直接连接符 254">
            <a:extLst>
              <a:ext uri="{FF2B5EF4-FFF2-40B4-BE49-F238E27FC236}">
                <a16:creationId xmlns:a16="http://schemas.microsoft.com/office/drawing/2014/main" id="{1EC0FB3C-F8A0-4CFC-8371-B8DF6041ADD6}"/>
              </a:ext>
            </a:extLst>
          </p:cNvPr>
          <p:cNvCxnSpPr>
            <a:cxnSpLocks/>
          </p:cNvCxnSpPr>
          <p:nvPr/>
        </p:nvCxnSpPr>
        <p:spPr>
          <a:xfrm>
            <a:off x="6396034" y="4602410"/>
            <a:ext cx="5214940" cy="0"/>
          </a:xfrm>
          <a:prstGeom prst="line">
            <a:avLst/>
          </a:prstGeom>
          <a:solidFill>
            <a:srgbClr val="CC0001"/>
          </a:solidFill>
          <a:ln w="19050">
            <a:solidFill>
              <a:srgbClr val="CC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ontent Placeholder 11">
            <a:extLst>
              <a:ext uri="{FF2B5EF4-FFF2-40B4-BE49-F238E27FC236}">
                <a16:creationId xmlns:a16="http://schemas.microsoft.com/office/drawing/2014/main" id="{79BB5079-9C09-4497-9846-7AFD57C756B4}"/>
              </a:ext>
            </a:extLst>
          </p:cNvPr>
          <p:cNvSpPr txBox="1">
            <a:spLocks/>
          </p:cNvSpPr>
          <p:nvPr/>
        </p:nvSpPr>
        <p:spPr>
          <a:xfrm>
            <a:off x="6395207" y="4661069"/>
            <a:ext cx="5428881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altLang="zh-CN" sz="1600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Strategies:</a:t>
            </a:r>
            <a:endParaRPr lang="en-US" altLang="zh-CN" sz="1600" b="1" i="1" dirty="0"/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dirty="0"/>
              <a:t>Introduce </a:t>
            </a:r>
            <a:r>
              <a:rPr lang="en-US" altLang="zh-CN" b="1" i="1" dirty="0"/>
              <a:t>group competitions, ranked competitions, point rewards</a:t>
            </a:r>
            <a:r>
              <a:rPr lang="en-US" altLang="zh-CN" dirty="0"/>
              <a:t> into the course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Introduc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e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more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competitive but easy-to-access sports events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More specifically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: Through the smart bracelet, constantly monitor participants' heart rate, breathing, calories burned, etc.,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display ranking on the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app or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offline screen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, and record the ranking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90" name="直接连接符 254">
            <a:extLst>
              <a:ext uri="{FF2B5EF4-FFF2-40B4-BE49-F238E27FC236}">
                <a16:creationId xmlns:a16="http://schemas.microsoft.com/office/drawing/2014/main" id="{3E828F2F-85BF-413E-9B26-039315E1608A}"/>
              </a:ext>
            </a:extLst>
          </p:cNvPr>
          <p:cNvCxnSpPr>
            <a:cxnSpLocks/>
          </p:cNvCxnSpPr>
          <p:nvPr/>
        </p:nvCxnSpPr>
        <p:spPr>
          <a:xfrm>
            <a:off x="585784" y="4602410"/>
            <a:ext cx="5214940" cy="0"/>
          </a:xfrm>
          <a:prstGeom prst="line">
            <a:avLst/>
          </a:prstGeom>
          <a:solidFill>
            <a:srgbClr val="CC0001"/>
          </a:solidFill>
          <a:ln w="19050">
            <a:solidFill>
              <a:srgbClr val="CC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ontent Placeholder 11">
            <a:extLst>
              <a:ext uri="{FF2B5EF4-FFF2-40B4-BE49-F238E27FC236}">
                <a16:creationId xmlns:a16="http://schemas.microsoft.com/office/drawing/2014/main" id="{D37C55E0-C1D2-4172-8DF4-9B359F3B8B33}"/>
              </a:ext>
            </a:extLst>
          </p:cNvPr>
          <p:cNvSpPr txBox="1">
            <a:spLocks/>
          </p:cNvSpPr>
          <p:nvPr/>
        </p:nvSpPr>
        <p:spPr>
          <a:xfrm>
            <a:off x="584957" y="4661069"/>
            <a:ext cx="5211837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altLang="zh-CN" sz="1600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Strategies:</a:t>
            </a:r>
            <a:endParaRPr lang="en-US" altLang="zh-CN" sz="1600" b="1" i="1" dirty="0"/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dirty="0"/>
              <a:t>Increase the proportion of </a:t>
            </a:r>
            <a:r>
              <a:rPr lang="en-US" altLang="zh-CN" b="1" i="1" dirty="0"/>
              <a:t>group classes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dirty="0"/>
              <a:t>Introduce more </a:t>
            </a:r>
            <a:r>
              <a:rPr lang="en-US" altLang="zh-CN" b="1" i="1" dirty="0"/>
              <a:t>teamwork and group cooperation events </a:t>
            </a:r>
            <a:r>
              <a:rPr lang="en-US" altLang="zh-CN" dirty="0"/>
              <a:t>into the courses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Enhance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social elements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of the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online platform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More specifically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: Organize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regular team events, outdoor workouts, social parties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, etc.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graphicFrame>
        <p:nvGraphicFramePr>
          <p:cNvPr id="258" name="Chart 3">
            <a:extLst>
              <a:ext uri="{FF2B5EF4-FFF2-40B4-BE49-F238E27FC236}">
                <a16:creationId xmlns:a16="http://schemas.microsoft.com/office/drawing/2014/main" id="{224DD174-E0A4-435E-8B29-54EF80B1CB08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771014686"/>
              </p:ext>
            </p:extLst>
          </p:nvPr>
        </p:nvGraphicFramePr>
        <p:xfrm>
          <a:off x="6380163" y="1928813"/>
          <a:ext cx="5056187" cy="241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3"/>
          </a:graphicData>
        </a:graphic>
      </p:graphicFrame>
      <p:sp useBgFill="1">
        <p:nvSpPr>
          <p:cNvPr id="331" name="任意多边形: 形状 330">
            <a:extLst>
              <a:ext uri="{FF2B5EF4-FFF2-40B4-BE49-F238E27FC236}">
                <a16:creationId xmlns:a16="http://schemas.microsoft.com/office/drawing/2014/main" id="{0B185513-38D6-4B75-A89F-9014D64DFBAA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10755313" y="4043363"/>
            <a:ext cx="496888" cy="190501"/>
          </a:xfrm>
          <a:custGeom>
            <a:avLst/>
            <a:gdLst/>
            <a:ahLst/>
            <a:cxnLst/>
            <a:rect l="0" t="0" r="0" b="0"/>
            <a:pathLst>
              <a:path w="496888" h="190501">
                <a:moveTo>
                  <a:pt x="0" y="133350"/>
                </a:moveTo>
                <a:lnTo>
                  <a:pt x="496887" y="0"/>
                </a:lnTo>
                <a:lnTo>
                  <a:pt x="496887" y="57150"/>
                </a:lnTo>
                <a:lnTo>
                  <a:pt x="0" y="1905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783" name="任意多边形: 形状 2782">
            <a:extLst>
              <a:ext uri="{FF2B5EF4-FFF2-40B4-BE49-F238E27FC236}">
                <a16:creationId xmlns:a16="http://schemas.microsoft.com/office/drawing/2014/main" id="{8D8B5FC4-5A43-4D64-85C3-1D18F6F75398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7959725" y="4043363"/>
            <a:ext cx="496888" cy="190501"/>
          </a:xfrm>
          <a:custGeom>
            <a:avLst/>
            <a:gdLst/>
            <a:ahLst/>
            <a:cxnLst/>
            <a:rect l="0" t="0" r="0" b="0"/>
            <a:pathLst>
              <a:path w="496889" h="190501">
                <a:moveTo>
                  <a:pt x="0" y="133350"/>
                </a:moveTo>
                <a:lnTo>
                  <a:pt x="496888" y="0"/>
                </a:lnTo>
                <a:lnTo>
                  <a:pt x="496888" y="57150"/>
                </a:lnTo>
                <a:lnTo>
                  <a:pt x="0" y="1905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22" name="任意多边形: 形状 321">
            <a:extLst>
              <a:ext uri="{FF2B5EF4-FFF2-40B4-BE49-F238E27FC236}">
                <a16:creationId xmlns:a16="http://schemas.microsoft.com/office/drawing/2014/main" id="{263DA4A1-F0BA-4325-B300-9BB1218990EE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8659813" y="4043363"/>
            <a:ext cx="496888" cy="190501"/>
          </a:xfrm>
          <a:custGeom>
            <a:avLst/>
            <a:gdLst/>
            <a:ahLst/>
            <a:cxnLst/>
            <a:rect l="0" t="0" r="0" b="0"/>
            <a:pathLst>
              <a:path w="496888" h="190501">
                <a:moveTo>
                  <a:pt x="0" y="133350"/>
                </a:moveTo>
                <a:lnTo>
                  <a:pt x="496887" y="0"/>
                </a:lnTo>
                <a:lnTo>
                  <a:pt x="496887" y="57150"/>
                </a:lnTo>
                <a:lnTo>
                  <a:pt x="0" y="1905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780" name="任意多边形: 形状 2779">
            <a:extLst>
              <a:ext uri="{FF2B5EF4-FFF2-40B4-BE49-F238E27FC236}">
                <a16:creationId xmlns:a16="http://schemas.microsoft.com/office/drawing/2014/main" id="{A5A53E3A-EEA8-4796-A518-1FB024166E07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7261225" y="4043363"/>
            <a:ext cx="496888" cy="190501"/>
          </a:xfrm>
          <a:custGeom>
            <a:avLst/>
            <a:gdLst/>
            <a:ahLst/>
            <a:cxnLst/>
            <a:rect l="0" t="0" r="0" b="0"/>
            <a:pathLst>
              <a:path w="496889" h="190501">
                <a:moveTo>
                  <a:pt x="0" y="133350"/>
                </a:moveTo>
                <a:lnTo>
                  <a:pt x="496888" y="0"/>
                </a:lnTo>
                <a:lnTo>
                  <a:pt x="496888" y="57150"/>
                </a:lnTo>
                <a:lnTo>
                  <a:pt x="0" y="1905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28" name="任意多边形: 形状 327">
            <a:extLst>
              <a:ext uri="{FF2B5EF4-FFF2-40B4-BE49-F238E27FC236}">
                <a16:creationId xmlns:a16="http://schemas.microsoft.com/office/drawing/2014/main" id="{32F9D404-7415-4926-B382-C58AC73728D5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10056813" y="4043363"/>
            <a:ext cx="496888" cy="190501"/>
          </a:xfrm>
          <a:custGeom>
            <a:avLst/>
            <a:gdLst/>
            <a:ahLst/>
            <a:cxnLst/>
            <a:rect l="0" t="0" r="0" b="0"/>
            <a:pathLst>
              <a:path w="496888" h="190501">
                <a:moveTo>
                  <a:pt x="0" y="133350"/>
                </a:moveTo>
                <a:lnTo>
                  <a:pt x="496887" y="0"/>
                </a:lnTo>
                <a:lnTo>
                  <a:pt x="496887" y="57150"/>
                </a:lnTo>
                <a:lnTo>
                  <a:pt x="0" y="1905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777" name="任意多边形: 形状 2776">
            <a:extLst>
              <a:ext uri="{FF2B5EF4-FFF2-40B4-BE49-F238E27FC236}">
                <a16:creationId xmlns:a16="http://schemas.microsoft.com/office/drawing/2014/main" id="{75BCEC4D-5FC6-4388-AAE7-A2EEF41C2B4B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6562725" y="4043363"/>
            <a:ext cx="496888" cy="190501"/>
          </a:xfrm>
          <a:custGeom>
            <a:avLst/>
            <a:gdLst/>
            <a:ahLst/>
            <a:cxnLst/>
            <a:rect l="0" t="0" r="0" b="0"/>
            <a:pathLst>
              <a:path w="496889" h="190501">
                <a:moveTo>
                  <a:pt x="0" y="133350"/>
                </a:moveTo>
                <a:lnTo>
                  <a:pt x="496888" y="0"/>
                </a:lnTo>
                <a:lnTo>
                  <a:pt x="496888" y="57150"/>
                </a:lnTo>
                <a:lnTo>
                  <a:pt x="0" y="1905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25" name="任意多边形: 形状 324">
            <a:extLst>
              <a:ext uri="{FF2B5EF4-FFF2-40B4-BE49-F238E27FC236}">
                <a16:creationId xmlns:a16="http://schemas.microsoft.com/office/drawing/2014/main" id="{2FE4347C-1548-49B2-A5F2-481221F8F98D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9358313" y="4043363"/>
            <a:ext cx="496888" cy="190501"/>
          </a:xfrm>
          <a:custGeom>
            <a:avLst/>
            <a:gdLst/>
            <a:ahLst/>
            <a:cxnLst/>
            <a:rect l="0" t="0" r="0" b="0"/>
            <a:pathLst>
              <a:path w="496888" h="190501">
                <a:moveTo>
                  <a:pt x="0" y="133350"/>
                </a:moveTo>
                <a:lnTo>
                  <a:pt x="496887" y="0"/>
                </a:lnTo>
                <a:lnTo>
                  <a:pt x="496887" y="57150"/>
                </a:lnTo>
                <a:lnTo>
                  <a:pt x="0" y="1905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0A37C626-4705-4884-B844-0FB923C5573F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10056813" y="404336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8" h="133351">
                <a:moveTo>
                  <a:pt x="0" y="133350"/>
                </a:moveTo>
                <a:lnTo>
                  <a:pt x="49688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4" name="任意多边形: 形状 2773">
            <a:extLst>
              <a:ext uri="{FF2B5EF4-FFF2-40B4-BE49-F238E27FC236}">
                <a16:creationId xmlns:a16="http://schemas.microsoft.com/office/drawing/2014/main" id="{FB04EC5F-C6DA-40A2-8F36-EABDF0190CF2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6562725" y="404336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9" h="133351">
                <a:moveTo>
                  <a:pt x="0" y="133350"/>
                </a:moveTo>
                <a:lnTo>
                  <a:pt x="496888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9" name="任意多边形: 形状 2778">
            <a:extLst>
              <a:ext uri="{FF2B5EF4-FFF2-40B4-BE49-F238E27FC236}">
                <a16:creationId xmlns:a16="http://schemas.microsoft.com/office/drawing/2014/main" id="{0ADEE093-FDA8-46E6-93BA-658299E93F77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7261225" y="410051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9" h="133351">
                <a:moveTo>
                  <a:pt x="0" y="133350"/>
                </a:moveTo>
                <a:lnTo>
                  <a:pt x="496888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任意多边形: 形状 326">
            <a:extLst>
              <a:ext uri="{FF2B5EF4-FFF2-40B4-BE49-F238E27FC236}">
                <a16:creationId xmlns:a16="http://schemas.microsoft.com/office/drawing/2014/main" id="{03B7BC3B-85F4-4046-9E69-F058074B8B98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10056813" y="410051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8" h="133351">
                <a:moveTo>
                  <a:pt x="0" y="133350"/>
                </a:moveTo>
                <a:lnTo>
                  <a:pt x="49688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6" name="任意多边形: 形状 2775">
            <a:extLst>
              <a:ext uri="{FF2B5EF4-FFF2-40B4-BE49-F238E27FC236}">
                <a16:creationId xmlns:a16="http://schemas.microsoft.com/office/drawing/2014/main" id="{EE55A073-EDEB-4C16-98FF-54EA7409730D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6562725" y="410051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9" h="133351">
                <a:moveTo>
                  <a:pt x="0" y="133350"/>
                </a:moveTo>
                <a:lnTo>
                  <a:pt x="496888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76EB671C-DF87-4BBE-BB10-4601320A43FE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10755313" y="404336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8" h="133351">
                <a:moveTo>
                  <a:pt x="0" y="133350"/>
                </a:moveTo>
                <a:lnTo>
                  <a:pt x="49688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1" name="任意多边形: 形状 2780">
            <a:extLst>
              <a:ext uri="{FF2B5EF4-FFF2-40B4-BE49-F238E27FC236}">
                <a16:creationId xmlns:a16="http://schemas.microsoft.com/office/drawing/2014/main" id="{5EB4E2DB-972F-4DEB-9DC2-AB098C5E1876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7959725" y="404336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9" h="133351">
                <a:moveTo>
                  <a:pt x="0" y="133350"/>
                </a:moveTo>
                <a:lnTo>
                  <a:pt x="496888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任意多边形: 形状 329">
            <a:extLst>
              <a:ext uri="{FF2B5EF4-FFF2-40B4-BE49-F238E27FC236}">
                <a16:creationId xmlns:a16="http://schemas.microsoft.com/office/drawing/2014/main" id="{DDE42335-9E66-4B40-A243-06F487274827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10755313" y="410051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8" h="133351">
                <a:moveTo>
                  <a:pt x="0" y="133350"/>
                </a:moveTo>
                <a:lnTo>
                  <a:pt x="49688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17FA6439-4908-4AE0-A2AC-2C612D5AE14E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8659813" y="404336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8" h="133351">
                <a:moveTo>
                  <a:pt x="0" y="133350"/>
                </a:moveTo>
                <a:lnTo>
                  <a:pt x="49688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0374216F-0D4B-4A2A-9DB3-A128CF199304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9358313" y="404336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8" h="133351">
                <a:moveTo>
                  <a:pt x="0" y="133350"/>
                </a:moveTo>
                <a:lnTo>
                  <a:pt x="49688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8" name="任意多边形: 形状 2777">
            <a:extLst>
              <a:ext uri="{FF2B5EF4-FFF2-40B4-BE49-F238E27FC236}">
                <a16:creationId xmlns:a16="http://schemas.microsoft.com/office/drawing/2014/main" id="{51ED9392-F692-4E20-941F-32FFFA6CD949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7261225" y="404336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9" h="133351">
                <a:moveTo>
                  <a:pt x="0" y="133350"/>
                </a:moveTo>
                <a:lnTo>
                  <a:pt x="496888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2" name="任意多边形: 形状 2781">
            <a:extLst>
              <a:ext uri="{FF2B5EF4-FFF2-40B4-BE49-F238E27FC236}">
                <a16:creationId xmlns:a16="http://schemas.microsoft.com/office/drawing/2014/main" id="{0EBCD950-01F1-47A4-A450-20C7E2C6EFA5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7959725" y="410051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9" h="133351">
                <a:moveTo>
                  <a:pt x="0" y="133350"/>
                </a:moveTo>
                <a:lnTo>
                  <a:pt x="496888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任意多边形: 形状 320">
            <a:extLst>
              <a:ext uri="{FF2B5EF4-FFF2-40B4-BE49-F238E27FC236}">
                <a16:creationId xmlns:a16="http://schemas.microsoft.com/office/drawing/2014/main" id="{657790DB-C98C-4775-9564-D36C22BD0D40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8659813" y="410051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8" h="133351">
                <a:moveTo>
                  <a:pt x="0" y="133350"/>
                </a:moveTo>
                <a:lnTo>
                  <a:pt x="49688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EACEBEBF-D3B3-47D1-ADD3-E2D45B75907D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9358313" y="4100513"/>
            <a:ext cx="496888" cy="133351"/>
          </a:xfrm>
          <a:custGeom>
            <a:avLst/>
            <a:gdLst/>
            <a:ahLst/>
            <a:cxnLst/>
            <a:rect l="0" t="0" r="0" b="0"/>
            <a:pathLst>
              <a:path w="496888" h="133351">
                <a:moveTo>
                  <a:pt x="0" y="133350"/>
                </a:moveTo>
                <a:lnTo>
                  <a:pt x="49688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占位符 2">
            <a:extLst>
              <a:ext uri="{FF2B5EF4-FFF2-40B4-BE49-F238E27FC236}">
                <a16:creationId xmlns:a16="http://schemas.microsoft.com/office/drawing/2014/main" id="{3C34D4AA-87ED-428D-8778-3E654F06E6A9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10823575" y="3800475"/>
            <a:ext cx="358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DB99D89-44E0-4389-8B13-A09C40BDA53E}" type="datetime'''''''''4''''''''''''''''''''''5''''''''%'''''''''''''''">
              <a:rPr lang="en-US" altLang="en-US" sz="1400" smtClean="0">
                <a:ea typeface="等线" panose="02010600030101010101" pitchFamily="2" charset="-122"/>
              </a:rPr>
              <a:pPr/>
              <a:t>45%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76" name="文本占位符 2">
            <a:extLst>
              <a:ext uri="{FF2B5EF4-FFF2-40B4-BE49-F238E27FC236}">
                <a16:creationId xmlns:a16="http://schemas.microsoft.com/office/drawing/2014/main" id="{C309F1D7-02F4-4F12-9BA4-725D6B54E7CC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9369425" y="4318000"/>
            <a:ext cx="4730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Sports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83" name="文本占位符 2">
            <a:extLst>
              <a:ext uri="{FF2B5EF4-FFF2-40B4-BE49-F238E27FC236}">
                <a16:creationId xmlns:a16="http://schemas.microsoft.com/office/drawing/2014/main" id="{A325B569-FF7B-4755-8507-1A51BCBA27EF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10034588" y="4318000"/>
            <a:ext cx="5397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Movies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73" name="文本占位符 2">
            <a:extLst>
              <a:ext uri="{FF2B5EF4-FFF2-40B4-BE49-F238E27FC236}">
                <a16:creationId xmlns:a16="http://schemas.microsoft.com/office/drawing/2014/main" id="{25201E13-12FA-49A5-AFDC-67BC4BECF81D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7985125" y="4318000"/>
            <a:ext cx="4445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>
                <a:ea typeface="等线" panose="02010600030101010101" pitchFamily="2" charset="-122"/>
                <a:sym typeface="+mn-lt"/>
              </a:rPr>
              <a:t>Music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273D0C9E-78A0-460C-B4CC-9925F0413FC0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8027988" y="2384425"/>
            <a:ext cx="358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5FE58D4-BED9-4480-A647-702A5E9F030E}" type="datetime'''''''''5''''''''''''''''''''7''''''''''''''''''''''''''%'''">
              <a:rPr lang="en-US" altLang="en-US" sz="1400" smtClean="0">
                <a:ea typeface="等线" panose="02010600030101010101" pitchFamily="2" charset="-122"/>
              </a:rPr>
              <a:pPr/>
              <a:t>57%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67" name="文本占位符 2">
            <a:extLst>
              <a:ext uri="{FF2B5EF4-FFF2-40B4-BE49-F238E27FC236}">
                <a16:creationId xmlns:a16="http://schemas.microsoft.com/office/drawing/2014/main" id="{018D0C9C-8E11-4B23-BE2D-2B3D162D2E44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8728075" y="2738438"/>
            <a:ext cx="358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284FB19-F31D-4064-8F9E-631D8CAB6E37}" type="datetime'''''''''5''''''4''%'''''''''''''''''''''''''''''''''''''''''">
              <a:rPr lang="en-US" altLang="en-US" sz="1400" smtClean="0">
                <a:ea typeface="等线" panose="02010600030101010101" pitchFamily="2" charset="-122"/>
              </a:rPr>
              <a:pPr/>
              <a:t>54%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68" name="文本占位符 2">
            <a:extLst>
              <a:ext uri="{FF2B5EF4-FFF2-40B4-BE49-F238E27FC236}">
                <a16:creationId xmlns:a16="http://schemas.microsoft.com/office/drawing/2014/main" id="{494B0B50-D9D7-488C-B661-519768DEAECC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9426575" y="3563938"/>
            <a:ext cx="358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F405291-57F5-47A1-88E2-27605F8935C9}" type="datetime'''''''''4''''''''''''''7''''''''''''%'''''''''''''''''''">
              <a:rPr lang="en-US" altLang="en-US" sz="1400" smtClean="0">
                <a:ea typeface="等线" panose="02010600030101010101" pitchFamily="2" charset="-122"/>
              </a:rPr>
              <a:pPr/>
              <a:t>47%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86" name="文本占位符 2">
            <a:extLst>
              <a:ext uri="{FF2B5EF4-FFF2-40B4-BE49-F238E27FC236}">
                <a16:creationId xmlns:a16="http://schemas.microsoft.com/office/drawing/2014/main" id="{D333C734-92D8-4367-9519-E31C7C16D7EA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7329488" y="2147888"/>
            <a:ext cx="358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0F0C316-E44A-404C-9C84-1B6157E32FBE}" type="datetime'''''''''''''''''''''5''9''''''%'''''''''''">
              <a:rPr lang="en-US" altLang="en-US" sz="1400" smtClean="0">
                <a:ea typeface="等线" panose="02010600030101010101" pitchFamily="2" charset="-122"/>
              </a:rPr>
              <a:pPr/>
              <a:t>59%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70" name="文本占位符 2">
            <a:extLst>
              <a:ext uri="{FF2B5EF4-FFF2-40B4-BE49-F238E27FC236}">
                <a16:creationId xmlns:a16="http://schemas.microsoft.com/office/drawing/2014/main" id="{996AF46A-5EF2-40B2-B084-BCFD65C759D9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10125075" y="3683000"/>
            <a:ext cx="358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F15C23C-A929-4289-AB6D-2C37DD2F2CF9}" type="datetime'46''%'''''''''''''''''''''''''''''''''''''''">
              <a:rPr lang="en-US" altLang="en-US" sz="1400" smtClean="0">
                <a:ea typeface="等线" panose="02010600030101010101" pitchFamily="2" charset="-122"/>
              </a:rPr>
              <a:pPr/>
              <a:t>46%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74" name="文本占位符 2">
            <a:extLst>
              <a:ext uri="{FF2B5EF4-FFF2-40B4-BE49-F238E27FC236}">
                <a16:creationId xmlns:a16="http://schemas.microsoft.com/office/drawing/2014/main" id="{89F595C0-CF75-4D5D-9C95-43FCD9EC8551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7289800" y="4318000"/>
            <a:ext cx="4397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Travel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96" name="文本占位符 2">
            <a:extLst>
              <a:ext uri="{FF2B5EF4-FFF2-40B4-BE49-F238E27FC236}">
                <a16:creationId xmlns:a16="http://schemas.microsoft.com/office/drawing/2014/main" id="{C261A5F6-9995-47DD-A48E-B14DFC60302B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10706100" y="4318000"/>
            <a:ext cx="5937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Reading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72" name="文本占位符 2">
            <a:extLst>
              <a:ext uri="{FF2B5EF4-FFF2-40B4-BE49-F238E27FC236}">
                <a16:creationId xmlns:a16="http://schemas.microsoft.com/office/drawing/2014/main" id="{BAAADDFA-5C1A-4EA9-9B7A-C7064617114E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6430963" y="4318000"/>
            <a:ext cx="7604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Socializing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84" name="文本占位符 2">
            <a:extLst>
              <a:ext uri="{FF2B5EF4-FFF2-40B4-BE49-F238E27FC236}">
                <a16:creationId xmlns:a16="http://schemas.microsoft.com/office/drawing/2014/main" id="{CC6F5D42-0224-440A-B885-31496E26568E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6630988" y="1793875"/>
            <a:ext cx="358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3C69BD6-C52D-499B-A329-4F647DA576AA}" type="datetime'''''''''''''''''''''''''''''''''''''''6''''2''''''''%'''''''">
              <a:rPr lang="en-US" altLang="en-US" sz="1400" smtClean="0">
                <a:ea typeface="等线" panose="02010600030101010101" pitchFamily="2" charset="-122"/>
              </a:rPr>
              <a:pPr/>
              <a:t>62%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75" name="文本占位符 2">
            <a:extLst>
              <a:ext uri="{FF2B5EF4-FFF2-40B4-BE49-F238E27FC236}">
                <a16:creationId xmlns:a16="http://schemas.microsoft.com/office/drawing/2014/main" id="{87B117BC-30BD-47D1-B6D2-C69157376FB7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8605838" y="4318000"/>
            <a:ext cx="6032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E-sports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6143EA9A-E4CB-4A56-AC14-E22AFDF6E037}"/>
              </a:ext>
            </a:extLst>
          </p:cNvPr>
          <p:cNvSpPr txBox="1"/>
          <p:nvPr/>
        </p:nvSpPr>
        <p:spPr>
          <a:xfrm>
            <a:off x="9169400" y="3223588"/>
            <a:ext cx="874713" cy="338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TGI=167</a:t>
            </a:r>
            <a:endParaRPr lang="zh-CN" altLang="en-US" sz="1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91549E25-F438-4DC2-B237-BBDABA6B72B0}"/>
              </a:ext>
            </a:extLst>
          </p:cNvPr>
          <p:cNvSpPr txBox="1"/>
          <p:nvPr/>
        </p:nvSpPr>
        <p:spPr>
          <a:xfrm>
            <a:off x="8443694" y="2395905"/>
            <a:ext cx="873125" cy="338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TGI=175</a:t>
            </a:r>
            <a:endParaRPr lang="zh-CN" altLang="en-US" sz="1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03B344CC-C977-41D2-879A-6A1130F15D8C}"/>
              </a:ext>
            </a:extLst>
          </p:cNvPr>
          <p:cNvSpPr txBox="1"/>
          <p:nvPr/>
        </p:nvSpPr>
        <p:spPr>
          <a:xfrm>
            <a:off x="9337677" y="1964512"/>
            <a:ext cx="2486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500" dirty="0"/>
              <a:t>Among the top 7 interests of specialty fitness customers, </a:t>
            </a:r>
            <a:r>
              <a:rPr kumimoji="1" lang="en-US" altLang="zh-Hans" sz="1500" b="1" i="1" dirty="0"/>
              <a:t>e-sports and sports consist of ~50% (with a high TGI) </a:t>
            </a:r>
          </a:p>
        </p:txBody>
      </p:sp>
      <p:sp>
        <p:nvSpPr>
          <p:cNvPr id="183" name="矩形: 圆角 182">
            <a:extLst>
              <a:ext uri="{FF2B5EF4-FFF2-40B4-BE49-F238E27FC236}">
                <a16:creationId xmlns:a16="http://schemas.microsoft.com/office/drawing/2014/main" id="{431C5031-F742-40A3-A290-37DA46ABCED0}"/>
              </a:ext>
            </a:extLst>
          </p:cNvPr>
          <p:cNvSpPr/>
          <p:nvPr/>
        </p:nvSpPr>
        <p:spPr>
          <a:xfrm>
            <a:off x="9316819" y="1946147"/>
            <a:ext cx="2507269" cy="107735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0" name="直接连接符 111">
            <a:extLst>
              <a:ext uri="{FF2B5EF4-FFF2-40B4-BE49-F238E27FC236}">
                <a16:creationId xmlns:a16="http://schemas.microsoft.com/office/drawing/2014/main" id="{568BD329-9FF1-4D8F-A7CB-6AFED0AC4106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文本框 261">
            <a:extLst>
              <a:ext uri="{FF2B5EF4-FFF2-40B4-BE49-F238E27FC236}">
                <a16:creationId xmlns:a16="http://schemas.microsoft.com/office/drawing/2014/main" id="{15FB6D1C-DD1F-4F5F-96B6-69FFA1791AB5}"/>
              </a:ext>
            </a:extLst>
          </p:cNvPr>
          <p:cNvSpPr txBox="1"/>
          <p:nvPr/>
        </p:nvSpPr>
        <p:spPr>
          <a:xfrm>
            <a:off x="11785764" y="6551773"/>
            <a:ext cx="40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12</a:t>
            </a:r>
            <a:endParaRPr kumimoji="1" lang="zh-CN" altLang="en-US" sz="1600" dirty="0"/>
          </a:p>
        </p:txBody>
      </p:sp>
      <p:sp>
        <p:nvSpPr>
          <p:cNvPr id="263" name="TextBox 66">
            <a:extLst>
              <a:ext uri="{FF2B5EF4-FFF2-40B4-BE49-F238E27FC236}">
                <a16:creationId xmlns:a16="http://schemas.microsoft.com/office/drawing/2014/main" id="{7BA1F09A-7D5C-45C0-BD67-0C5154C75DF5}"/>
              </a:ext>
            </a:extLst>
          </p:cNvPr>
          <p:cNvSpPr txBox="1"/>
          <p:nvPr/>
        </p:nvSpPr>
        <p:spPr>
          <a:xfrm>
            <a:off x="413451" y="6604110"/>
            <a:ext cx="9013124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Expert Interview;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                     Note: TGI means Target Group Index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4" name="TextBox 250">
            <a:extLst>
              <a:ext uri="{FF2B5EF4-FFF2-40B4-BE49-F238E27FC236}">
                <a16:creationId xmlns:a16="http://schemas.microsoft.com/office/drawing/2014/main" id="{54877DBB-7284-4FC5-80A6-4FCFC76B6543}"/>
              </a:ext>
            </a:extLst>
          </p:cNvPr>
          <p:cNvSpPr txBox="1"/>
          <p:nvPr/>
        </p:nvSpPr>
        <p:spPr>
          <a:xfrm>
            <a:off x="-944" y="36001"/>
            <a:ext cx="5311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ea typeface="Verdana" pitchFamily="34" charset="0"/>
                <a:cs typeface="Arial" pitchFamily="34" charset="0"/>
              </a:rPr>
              <a:t>Analysis 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&gt;&gt;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Strategy: CRM Improvement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ea typeface="Verdana" pitchFamily="34" charset="0"/>
                <a:cs typeface="Arial" pitchFamily="34" charset="0"/>
              </a:rPr>
              <a:t>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4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对象 9" hidden="1">
            <a:extLst>
              <a:ext uri="{FF2B5EF4-FFF2-40B4-BE49-F238E27FC236}">
                <a16:creationId xmlns:a16="http://schemas.microsoft.com/office/drawing/2014/main" id="{E99C189C-94C3-7248-8F78-298715E703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8161595"/>
              </p:ext>
            </p:extLst>
          </p:nvPr>
        </p:nvGraphicFramePr>
        <p:xfrm>
          <a:off x="2407444" y="857251"/>
          <a:ext cx="128588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14" name="think-cell 幻灯片" r:id="rId22" imgW="19050" imgH="19050" progId="TCLayout.ActiveDocument.1">
                  <p:embed/>
                </p:oleObj>
              </mc:Choice>
              <mc:Fallback>
                <p:oleObj name="think-cell 幻灯片" r:id="rId22" imgW="19050" imgH="19050" progId="TCLayout.ActiveDocument.1">
                  <p:embed/>
                  <p:pic>
                    <p:nvPicPr>
                      <p:cNvPr id="22529" name="对象 9" hidden="1">
                        <a:extLst>
                          <a:ext uri="{FF2B5EF4-FFF2-40B4-BE49-F238E27FC236}">
                            <a16:creationId xmlns:a16="http://schemas.microsoft.com/office/drawing/2014/main" id="{E99C189C-94C3-7248-8F78-298715E703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444" y="857251"/>
                        <a:ext cx="128588" cy="11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5446A840-89DD-5947-AB8A-321A4A00CEF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407444" y="857251"/>
            <a:ext cx="128588" cy="1190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anchor="ctr" anchorCtr="0">
            <a:noAutofit/>
          </a:bodyPr>
          <a:lstStyle/>
          <a:p>
            <a:pPr algn="ctr">
              <a:defRPr/>
            </a:pPr>
            <a:endParaRPr lang="en-US" altLang="zh-CN" sz="1400" dirty="0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D15C37C-9736-0C49-97BD-A2FCED808E11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sz="2600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CRM Improvement: LEFIT should create more boutique courses, strengthen direct supervision of franchised stores to improve the quality of courses</a:t>
            </a:r>
            <a:endParaRPr lang="zh-CN" altLang="en-US" sz="2600" b="1" dirty="0">
              <a:solidFill>
                <a:schemeClr val="bg1"/>
              </a:solidFill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0BDD3BF-527C-1344-9766-99E69C2333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F3A4961B-6AFD-414B-B6FF-31B8E0D4CA5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31667" y="4718870"/>
            <a:ext cx="864033" cy="52322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5D870FE8-8093-1545-BF19-83B944583A7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07715" y="4831399"/>
            <a:ext cx="326241" cy="307777"/>
          </a:xfrm>
          <a:prstGeom prst="rect">
            <a:avLst/>
          </a:prstGeom>
        </p:spPr>
      </p:pic>
      <p:graphicFrame>
        <p:nvGraphicFramePr>
          <p:cNvPr id="68" name="图表 67">
            <a:extLst>
              <a:ext uri="{FF2B5EF4-FFF2-40B4-BE49-F238E27FC236}">
                <a16:creationId xmlns:a16="http://schemas.microsoft.com/office/drawing/2014/main" id="{4C69DCBF-EADE-B743-B593-390B0F3E90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506585"/>
              </p:ext>
            </p:extLst>
          </p:nvPr>
        </p:nvGraphicFramePr>
        <p:xfrm>
          <a:off x="2645977" y="5634701"/>
          <a:ext cx="658136" cy="745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69" name="文本框 68">
            <a:extLst>
              <a:ext uri="{FF2B5EF4-FFF2-40B4-BE49-F238E27FC236}">
                <a16:creationId xmlns:a16="http://schemas.microsoft.com/office/drawing/2014/main" id="{DA2AB146-8B09-2047-99B8-3CCD563F7F8C}"/>
              </a:ext>
            </a:extLst>
          </p:cNvPr>
          <p:cNvSpPr txBox="1"/>
          <p:nvPr/>
        </p:nvSpPr>
        <p:spPr>
          <a:xfrm>
            <a:off x="2693912" y="615295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57.9%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0" name="图表 69">
            <a:extLst>
              <a:ext uri="{FF2B5EF4-FFF2-40B4-BE49-F238E27FC236}">
                <a16:creationId xmlns:a16="http://schemas.microsoft.com/office/drawing/2014/main" id="{DBF29831-9498-DB41-80B0-1771B50192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517518"/>
              </p:ext>
            </p:extLst>
          </p:nvPr>
        </p:nvGraphicFramePr>
        <p:xfrm>
          <a:off x="3859473" y="5647879"/>
          <a:ext cx="658136" cy="745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sp>
        <p:nvSpPr>
          <p:cNvPr id="71" name="文本框 70">
            <a:extLst>
              <a:ext uri="{FF2B5EF4-FFF2-40B4-BE49-F238E27FC236}">
                <a16:creationId xmlns:a16="http://schemas.microsoft.com/office/drawing/2014/main" id="{04D5CFD6-D303-5A4C-91E5-9DA6F1C957F2}"/>
              </a:ext>
            </a:extLst>
          </p:cNvPr>
          <p:cNvSpPr txBox="1"/>
          <p:nvPr/>
        </p:nvSpPr>
        <p:spPr>
          <a:xfrm>
            <a:off x="3909665" y="615175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70.3%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228920E-50BA-414C-9C3E-F3AE29ABE2A1}"/>
              </a:ext>
            </a:extLst>
          </p:cNvPr>
          <p:cNvSpPr txBox="1"/>
          <p:nvPr/>
        </p:nvSpPr>
        <p:spPr>
          <a:xfrm>
            <a:off x="1103277" y="5731793"/>
            <a:ext cx="1157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sz="1400" b="1" dirty="0"/>
              <a:t>Customer Retention </a:t>
            </a:r>
          </a:p>
          <a:p>
            <a:pPr algn="ctr"/>
            <a:r>
              <a:rPr kumimoji="1" lang="en-US" altLang="zh-Hans" sz="1400" b="1" dirty="0"/>
              <a:t>Rate</a:t>
            </a:r>
            <a:endParaRPr kumimoji="1"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9214884-CBE4-BA4B-B2E2-E92DCFDAED72}"/>
              </a:ext>
            </a:extLst>
          </p:cNvPr>
          <p:cNvSpPr txBox="1"/>
          <p:nvPr/>
        </p:nvSpPr>
        <p:spPr>
          <a:xfrm>
            <a:off x="912929" y="5197878"/>
            <a:ext cx="155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sz="1400" b="1" dirty="0"/>
              <a:t>High-quality Courses</a:t>
            </a:r>
            <a:endParaRPr kumimoji="1"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8" name="图表 77">
            <a:extLst>
              <a:ext uri="{FF2B5EF4-FFF2-40B4-BE49-F238E27FC236}">
                <a16:creationId xmlns:a16="http://schemas.microsoft.com/office/drawing/2014/main" id="{5C2CBEFD-9A6E-0D4C-9DB1-9A53D0A13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401653"/>
              </p:ext>
            </p:extLst>
          </p:nvPr>
        </p:nvGraphicFramePr>
        <p:xfrm>
          <a:off x="2642553" y="5086321"/>
          <a:ext cx="658136" cy="745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79" name="图表 78">
            <a:extLst>
              <a:ext uri="{FF2B5EF4-FFF2-40B4-BE49-F238E27FC236}">
                <a16:creationId xmlns:a16="http://schemas.microsoft.com/office/drawing/2014/main" id="{F666C745-336E-054E-9075-064EF35CC1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262216"/>
              </p:ext>
            </p:extLst>
          </p:nvPr>
        </p:nvGraphicFramePr>
        <p:xfrm>
          <a:off x="3860299" y="5082379"/>
          <a:ext cx="658136" cy="745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95" name="矩形 94">
            <a:extLst>
              <a:ext uri="{FF2B5EF4-FFF2-40B4-BE49-F238E27FC236}">
                <a16:creationId xmlns:a16="http://schemas.microsoft.com/office/drawing/2014/main" id="{B5049F74-8A19-437F-878D-9BFE57EFDC30}"/>
              </a:ext>
            </a:extLst>
          </p:cNvPr>
          <p:cNvSpPr/>
          <p:nvPr/>
        </p:nvSpPr>
        <p:spPr>
          <a:xfrm>
            <a:off x="584957" y="4391402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LEFIT’s classes have lower quality with lower retention rate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78D2922A-D628-498E-BC8B-52DF332B03FD}"/>
              </a:ext>
            </a:extLst>
          </p:cNvPr>
          <p:cNvGrpSpPr/>
          <p:nvPr/>
        </p:nvGrpSpPr>
        <p:grpSpPr>
          <a:xfrm>
            <a:off x="254772" y="4470599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2FAC692-8CDA-40E9-B978-F269E6763777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98" name="直接连接符 254">
              <a:extLst>
                <a:ext uri="{FF2B5EF4-FFF2-40B4-BE49-F238E27FC236}">
                  <a16:creationId xmlns:a16="http://schemas.microsoft.com/office/drawing/2014/main" id="{27572B40-1AEF-4022-A070-E1F554E67E1E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1EE60F2-7C01-4999-A81A-DC3C77358266}"/>
              </a:ext>
            </a:extLst>
          </p:cNvPr>
          <p:cNvGrpSpPr/>
          <p:nvPr/>
        </p:nvGrpSpPr>
        <p:grpSpPr>
          <a:xfrm>
            <a:off x="6117516" y="1456305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D35F0CE-E43C-4B94-B763-8EA862A87906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3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101" name="直接连接符 254">
              <a:extLst>
                <a:ext uri="{FF2B5EF4-FFF2-40B4-BE49-F238E27FC236}">
                  <a16:creationId xmlns:a16="http://schemas.microsoft.com/office/drawing/2014/main" id="{D626A389-480D-4B82-9D61-44A96FDD4C24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矩形 101">
            <a:extLst>
              <a:ext uri="{FF2B5EF4-FFF2-40B4-BE49-F238E27FC236}">
                <a16:creationId xmlns:a16="http://schemas.microsoft.com/office/drawing/2014/main" id="{8D4C0C3C-6045-4449-9ACF-4D6A1C5CADB2}"/>
              </a:ext>
            </a:extLst>
          </p:cNvPr>
          <p:cNvSpPr/>
          <p:nvPr/>
        </p:nvSpPr>
        <p:spPr>
          <a:xfrm>
            <a:off x="6447700" y="1377108"/>
            <a:ext cx="548952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LEFIT has weak supervision of its franchise stores</a:t>
            </a:r>
            <a:endParaRPr lang="zh-CN" altLang="zh-CN" sz="1700" b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31" name="Content Placeholder 11">
            <a:extLst>
              <a:ext uri="{FF2B5EF4-FFF2-40B4-BE49-F238E27FC236}">
                <a16:creationId xmlns:a16="http://schemas.microsoft.com/office/drawing/2014/main" id="{291F13D9-4F7D-4AF2-99EE-40B720610E9E}"/>
              </a:ext>
            </a:extLst>
          </p:cNvPr>
          <p:cNvSpPr txBox="1">
            <a:spLocks/>
          </p:cNvSpPr>
          <p:nvPr/>
        </p:nvSpPr>
        <p:spPr>
          <a:xfrm>
            <a:off x="6250589" y="4262742"/>
            <a:ext cx="5382826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>
              <a:lnSpc>
                <a:spcPts val="1800"/>
              </a:lnSpc>
              <a:spcBef>
                <a:spcPts val="0"/>
              </a:spcBef>
              <a:defRPr/>
            </a:pPr>
            <a:endParaRPr lang="zh-CN" altLang="en-US" b="1" i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0A78A9F-17C5-4364-9929-C1D8641F911E}"/>
              </a:ext>
            </a:extLst>
          </p:cNvPr>
          <p:cNvCxnSpPr/>
          <p:nvPr/>
        </p:nvCxnSpPr>
        <p:spPr>
          <a:xfrm>
            <a:off x="831273" y="5724347"/>
            <a:ext cx="4248727" cy="0"/>
          </a:xfrm>
          <a:prstGeom prst="line">
            <a:avLst/>
          </a:prstGeom>
          <a:ln w="12700">
            <a:solidFill>
              <a:srgbClr val="CC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4E8D5FA7-4D9E-4020-B51B-C93722C0FC2B}"/>
              </a:ext>
            </a:extLst>
          </p:cNvPr>
          <p:cNvCxnSpPr/>
          <p:nvPr/>
        </p:nvCxnSpPr>
        <p:spPr>
          <a:xfrm>
            <a:off x="831273" y="5197878"/>
            <a:ext cx="4248727" cy="0"/>
          </a:xfrm>
          <a:prstGeom prst="line">
            <a:avLst/>
          </a:prstGeom>
          <a:ln w="12700">
            <a:solidFill>
              <a:srgbClr val="CC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67E85606-3A6F-4C7E-807F-D5A2E6112A94}"/>
              </a:ext>
            </a:extLst>
          </p:cNvPr>
          <p:cNvCxnSpPr>
            <a:cxnSpLocks/>
          </p:cNvCxnSpPr>
          <p:nvPr/>
        </p:nvCxnSpPr>
        <p:spPr>
          <a:xfrm flipH="1">
            <a:off x="3633380" y="4827710"/>
            <a:ext cx="19638" cy="1685153"/>
          </a:xfrm>
          <a:prstGeom prst="line">
            <a:avLst/>
          </a:prstGeom>
          <a:ln w="12700">
            <a:solidFill>
              <a:srgbClr val="CC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EABA4C68-A63A-4E14-A4EC-56D88394B2E0}"/>
              </a:ext>
            </a:extLst>
          </p:cNvPr>
          <p:cNvCxnSpPr>
            <a:cxnSpLocks/>
          </p:cNvCxnSpPr>
          <p:nvPr/>
        </p:nvCxnSpPr>
        <p:spPr>
          <a:xfrm flipH="1">
            <a:off x="2321816" y="4827710"/>
            <a:ext cx="19638" cy="1685153"/>
          </a:xfrm>
          <a:prstGeom prst="line">
            <a:avLst/>
          </a:prstGeom>
          <a:ln w="12700">
            <a:solidFill>
              <a:srgbClr val="CC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id="{D42136B4-C633-48AC-96C8-4F98B70466D9}"/>
              </a:ext>
            </a:extLst>
          </p:cNvPr>
          <p:cNvSpPr/>
          <p:nvPr/>
        </p:nvSpPr>
        <p:spPr>
          <a:xfrm>
            <a:off x="584957" y="1389580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LEFIT has more polarized customer ratings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69E38F36-994F-44F8-911E-174FCB54D091}"/>
              </a:ext>
            </a:extLst>
          </p:cNvPr>
          <p:cNvGrpSpPr/>
          <p:nvPr/>
        </p:nvGrpSpPr>
        <p:grpSpPr>
          <a:xfrm>
            <a:off x="254772" y="1468777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7F13F4EB-AC8A-4ADC-A72C-34F2CC38AF3A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148" name="直接连接符 254">
              <a:extLst>
                <a:ext uri="{FF2B5EF4-FFF2-40B4-BE49-F238E27FC236}">
                  <a16:creationId xmlns:a16="http://schemas.microsoft.com/office/drawing/2014/main" id="{1004B5CF-77D0-4929-8A2D-8E0DAE73DE4C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8" name="Chart 3">
            <a:extLst>
              <a:ext uri="{FF2B5EF4-FFF2-40B4-BE49-F238E27FC236}">
                <a16:creationId xmlns:a16="http://schemas.microsoft.com/office/drawing/2014/main" id="{930E98F8-6BB3-4812-8E56-1A603EA8EBC4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862760609"/>
              </p:ext>
            </p:extLst>
          </p:nvPr>
        </p:nvGraphicFramePr>
        <p:xfrm>
          <a:off x="1208088" y="1731963"/>
          <a:ext cx="3586162" cy="264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sp useBgFill="1">
        <p:nvSpPr>
          <p:cNvPr id="27" name="任意多边形: 形状 26">
            <a:extLst>
              <a:ext uri="{FF2B5EF4-FFF2-40B4-BE49-F238E27FC236}">
                <a16:creationId xmlns:a16="http://schemas.microsoft.com/office/drawing/2014/main" id="{03B42A37-86CF-4129-9D91-07A4BDE32103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4225925" y="1878013"/>
            <a:ext cx="246064" cy="700088"/>
          </a:xfrm>
          <a:custGeom>
            <a:avLst/>
            <a:gdLst/>
            <a:ahLst/>
            <a:cxnLst/>
            <a:rect l="0" t="0" r="0" b="0"/>
            <a:pathLst>
              <a:path w="246064" h="700088">
                <a:moveTo>
                  <a:pt x="246063" y="0"/>
                </a:moveTo>
                <a:lnTo>
                  <a:pt x="57150" y="700087"/>
                </a:lnTo>
                <a:lnTo>
                  <a:pt x="0" y="700087"/>
                </a:lnTo>
                <a:lnTo>
                  <a:pt x="188913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1" name="任意多边形: 形状 30">
            <a:extLst>
              <a:ext uri="{FF2B5EF4-FFF2-40B4-BE49-F238E27FC236}">
                <a16:creationId xmlns:a16="http://schemas.microsoft.com/office/drawing/2014/main" id="{4B7A7516-1217-4651-96E6-0E80B14297E3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4521200" y="2174876"/>
            <a:ext cx="165101" cy="403225"/>
          </a:xfrm>
          <a:custGeom>
            <a:avLst/>
            <a:gdLst/>
            <a:ahLst/>
            <a:cxnLst/>
            <a:rect l="0" t="0" r="0" b="0"/>
            <a:pathLst>
              <a:path w="165101" h="403226">
                <a:moveTo>
                  <a:pt x="165100" y="0"/>
                </a:moveTo>
                <a:lnTo>
                  <a:pt x="57150" y="403225"/>
                </a:lnTo>
                <a:lnTo>
                  <a:pt x="0" y="403225"/>
                </a:lnTo>
                <a:lnTo>
                  <a:pt x="10795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A70847AA-9B2F-4FB3-90BE-0CA299F2E83A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4225925" y="1878013"/>
            <a:ext cx="188914" cy="700088"/>
          </a:xfrm>
          <a:custGeom>
            <a:avLst/>
            <a:gdLst/>
            <a:ahLst/>
            <a:cxnLst/>
            <a:rect l="0" t="0" r="0" b="0"/>
            <a:pathLst>
              <a:path w="188914" h="700088">
                <a:moveTo>
                  <a:pt x="188913" y="0"/>
                </a:moveTo>
                <a:lnTo>
                  <a:pt x="0" y="700087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175901C-614D-4545-B68A-2BE6427865DC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283075" y="1878013"/>
            <a:ext cx="188914" cy="700088"/>
          </a:xfrm>
          <a:custGeom>
            <a:avLst/>
            <a:gdLst/>
            <a:ahLst/>
            <a:cxnLst/>
            <a:rect l="0" t="0" r="0" b="0"/>
            <a:pathLst>
              <a:path w="188914" h="700088">
                <a:moveTo>
                  <a:pt x="188913" y="0"/>
                </a:moveTo>
                <a:lnTo>
                  <a:pt x="0" y="700087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CCFB5CD-8561-4DBD-A9C0-A5E943B509BB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4521200" y="2174876"/>
            <a:ext cx="107951" cy="403225"/>
          </a:xfrm>
          <a:custGeom>
            <a:avLst/>
            <a:gdLst/>
            <a:ahLst/>
            <a:cxnLst/>
            <a:rect l="0" t="0" r="0" b="0"/>
            <a:pathLst>
              <a:path w="107951" h="403226">
                <a:moveTo>
                  <a:pt x="107950" y="0"/>
                </a:moveTo>
                <a:lnTo>
                  <a:pt x="0" y="403225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A4619A1-C477-41F3-A439-316F1A3370E1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4578350" y="2174876"/>
            <a:ext cx="107951" cy="403225"/>
          </a:xfrm>
          <a:custGeom>
            <a:avLst/>
            <a:gdLst/>
            <a:ahLst/>
            <a:cxnLst/>
            <a:rect l="0" t="0" r="0" b="0"/>
            <a:pathLst>
              <a:path w="107951" h="403226">
                <a:moveTo>
                  <a:pt x="107950" y="0"/>
                </a:moveTo>
                <a:lnTo>
                  <a:pt x="0" y="403225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Text Placeholder 2">
            <a:extLst>
              <a:ext uri="{FF2B5EF4-FFF2-40B4-BE49-F238E27FC236}">
                <a16:creationId xmlns:a16="http://schemas.microsoft.com/office/drawing/2014/main" id="{1B5E5417-BE20-487B-BB84-6615446A9B5D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473075" y="2132013"/>
            <a:ext cx="7000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25714E9-69A6-4046-8AF4-B556DD020817}" type="datetime'''''''''F''''''''''a''v''''o''''r''a''b''''l''''''''''e'''">
              <a:rPr lang="en-US" altLang="en-US" sz="1400" smtClean="0">
                <a:sym typeface="+mn-lt"/>
              </a:rPr>
              <a:pPr/>
              <a:t>Favorable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93" name="Text Placeholder 2">
            <a:extLst>
              <a:ext uri="{FF2B5EF4-FFF2-40B4-BE49-F238E27FC236}">
                <a16:creationId xmlns:a16="http://schemas.microsoft.com/office/drawing/2014/main" id="{752C962A-F5D4-47E2-9D03-8628A77ADBBF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835025" y="3787775"/>
            <a:ext cx="3381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C9E0892-812B-40C2-BF53-EF967C078D0A}" type="datetime'''''Po''o''''''''''''''''''r'">
              <a:rPr lang="en-US" altLang="en-US" sz="1400" smtClean="0">
                <a:sym typeface="+mn-lt"/>
              </a:rPr>
              <a:pPr/>
              <a:t>Poor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91" name="Text Placeholder 2">
            <a:extLst>
              <a:ext uri="{FF2B5EF4-FFF2-40B4-BE49-F238E27FC236}">
                <a16:creationId xmlns:a16="http://schemas.microsoft.com/office/drawing/2014/main" id="{F14ABFB2-9B50-4868-8AD3-F6220E2629F3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454025" y="2959100"/>
            <a:ext cx="7191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C3A8726-B785-4433-8FD5-0D4F512D41B2}" type="datetime'M''o''''d''''''e''''r''a''t''''''e'''''''''''''''''''''">
              <a:rPr lang="en-US" altLang="en-US" sz="1400" smtClean="0">
                <a:sym typeface="+mn-lt"/>
              </a:rPr>
              <a:pPr/>
              <a:t>Moderate</a:t>
            </a:fld>
            <a:endParaRPr lang="zh-CN" altLang="en-US" sz="1400" dirty="0">
              <a:sym typeface="+mn-lt"/>
            </a:endParaRP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42DBDA87-7145-4A2F-80FB-952D86DCC3FC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4521200" y="1984375"/>
            <a:ext cx="358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>
                <a:sym typeface="+mn-lt"/>
              </a:rPr>
              <a:t>78%</a:t>
            </a:r>
            <a:endParaRPr lang="zh-CN" altLang="en-US" sz="1400" dirty="0">
              <a:sym typeface="+mn-lt"/>
            </a:endParaRPr>
          </a:p>
        </p:txBody>
      </p:sp>
      <p:sp>
        <p:nvSpPr>
          <p:cNvPr id="218" name="Text Placeholder 2">
            <a:extLst>
              <a:ext uri="{FF2B5EF4-FFF2-40B4-BE49-F238E27FC236}">
                <a16:creationId xmlns:a16="http://schemas.microsoft.com/office/drawing/2014/main" id="{F8038CEA-A3DA-4D6E-A5F8-34A94E6A8BB4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4737100" y="2281238"/>
            <a:ext cx="358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549A2ED-A5B3-4613-8729-687573D37103}" type="datetime'9''''''''''''''''''''''2''''''%'''''''''''''''''''''''''''">
              <a:rPr lang="en-US" altLang="en-US" sz="1400" smtClean="0">
                <a:ea typeface="等线" panose="02010600030101010101" pitchFamily="2" charset="-122"/>
              </a:rPr>
              <a:pPr/>
              <a:t>92%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56AF79-5A40-41AF-90A0-269215A919D1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4552950" y="2803525"/>
            <a:ext cx="250825" cy="187325"/>
          </a:xfrm>
          <a:prstGeom prst="rect">
            <a:avLst/>
          </a:prstGeom>
          <a:solidFill>
            <a:srgbClr val="CC000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8D5AD2-895D-4347-BCBF-A5FCCAEEBC52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4552950" y="3046413"/>
            <a:ext cx="250825" cy="187325"/>
          </a:xfrm>
          <a:prstGeom prst="rect">
            <a:avLst/>
          </a:prstGeom>
          <a:solidFill>
            <a:srgbClr val="777777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26FA6173-BD11-445E-80D5-FCFF04FE709E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4854575" y="2798763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18A4025E-4337-499B-9DF6-89B229FF7D74}" type="datetime'''''''''''L''''''''''E''''''''''''''F''''''I''''''''''''''T'">
              <a:rPr lang="en-US" altLang="en-US" sz="1400" smtClean="0">
                <a:sym typeface="+mn-lt"/>
              </a:rPr>
              <a:pPr/>
              <a:t>LEFIT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50" name="Text Placeholder 2">
            <a:extLst>
              <a:ext uri="{FF2B5EF4-FFF2-40B4-BE49-F238E27FC236}">
                <a16:creationId xmlns:a16="http://schemas.microsoft.com/office/drawing/2014/main" id="{78270A1E-C1F1-4D59-A420-A27993B3BB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4854575" y="3041650"/>
            <a:ext cx="992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1E3C136E-624C-4695-836A-0C2C3452BD4A}" type="datetime'''''''''S''u''p''e''''''''''''r''''m''''''o''n''''''k''e''''y'">
              <a:rPr lang="en-US" altLang="en-US" sz="1400" smtClean="0">
                <a:sym typeface="+mn-lt"/>
              </a:rPr>
              <a:pPr/>
              <a:t>Supermonkey</a:t>
            </a:fld>
            <a:endParaRPr lang="zh-CN" altLang="en-US" sz="1400" dirty="0">
              <a:sym typeface="+mn-lt"/>
            </a:endParaRPr>
          </a:p>
        </p:txBody>
      </p:sp>
      <p:sp>
        <p:nvSpPr>
          <p:cNvPr id="235" name="矩形 17">
            <a:extLst>
              <a:ext uri="{FF2B5EF4-FFF2-40B4-BE49-F238E27FC236}">
                <a16:creationId xmlns:a16="http://schemas.microsoft.com/office/drawing/2014/main" id="{55407BC7-4379-4662-BB87-B3108975A985}"/>
              </a:ext>
            </a:extLst>
          </p:cNvPr>
          <p:cNvSpPr/>
          <p:nvPr/>
        </p:nvSpPr>
        <p:spPr>
          <a:xfrm>
            <a:off x="703639" y="3539944"/>
            <a:ext cx="4033461" cy="688281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236" name="矩形 17">
            <a:extLst>
              <a:ext uri="{FF2B5EF4-FFF2-40B4-BE49-F238E27FC236}">
                <a16:creationId xmlns:a16="http://schemas.microsoft.com/office/drawing/2014/main" id="{78014756-8980-456D-B1D1-7D231B48CF25}"/>
              </a:ext>
            </a:extLst>
          </p:cNvPr>
          <p:cNvSpPr/>
          <p:nvPr/>
        </p:nvSpPr>
        <p:spPr>
          <a:xfrm>
            <a:off x="420450" y="1886643"/>
            <a:ext cx="4683567" cy="688281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239" name="Rectangle 79">
            <a:extLst>
              <a:ext uri="{FF2B5EF4-FFF2-40B4-BE49-F238E27FC236}">
                <a16:creationId xmlns:a16="http://schemas.microsoft.com/office/drawing/2014/main" id="{BF454770-42A6-4D85-B28D-89DADCABC05F}"/>
              </a:ext>
            </a:extLst>
          </p:cNvPr>
          <p:cNvSpPr>
            <a:spLocks/>
          </p:cNvSpPr>
          <p:nvPr/>
        </p:nvSpPr>
        <p:spPr>
          <a:xfrm>
            <a:off x="8757417" y="2184300"/>
            <a:ext cx="747223" cy="3910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LEFIT</a:t>
            </a:r>
            <a:endParaRPr lang="en-US" altLang="zh-CN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0" name="Rectangle 79">
            <a:extLst>
              <a:ext uri="{FF2B5EF4-FFF2-40B4-BE49-F238E27FC236}">
                <a16:creationId xmlns:a16="http://schemas.microsoft.com/office/drawing/2014/main" id="{2D26ADA7-A410-4AF8-8468-82F17B95708A}"/>
              </a:ext>
            </a:extLst>
          </p:cNvPr>
          <p:cNvSpPr>
            <a:spLocks/>
          </p:cNvSpPr>
          <p:nvPr/>
        </p:nvSpPr>
        <p:spPr>
          <a:xfrm>
            <a:off x="6819117" y="2857276"/>
            <a:ext cx="1317630" cy="65560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Self-operated</a:t>
            </a: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</a:t>
            </a:r>
            <a:endParaRPr lang="en-US" altLang="zh-CN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1" name="Rectangle 79">
            <a:extLst>
              <a:ext uri="{FF2B5EF4-FFF2-40B4-BE49-F238E27FC236}">
                <a16:creationId xmlns:a16="http://schemas.microsoft.com/office/drawing/2014/main" id="{57387A7B-6AC0-4682-B403-B76513755BBC}"/>
              </a:ext>
            </a:extLst>
          </p:cNvPr>
          <p:cNvSpPr>
            <a:spLocks/>
          </p:cNvSpPr>
          <p:nvPr/>
        </p:nvSpPr>
        <p:spPr>
          <a:xfrm>
            <a:off x="10078203" y="2852003"/>
            <a:ext cx="1122063" cy="65560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Franchised</a:t>
            </a: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</a:t>
            </a:r>
            <a:endParaRPr lang="en-US" altLang="zh-CN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3" name="Rectangle 79">
            <a:extLst>
              <a:ext uri="{FF2B5EF4-FFF2-40B4-BE49-F238E27FC236}">
                <a16:creationId xmlns:a16="http://schemas.microsoft.com/office/drawing/2014/main" id="{2DDAF3B1-C4E0-4F3C-A9EE-8FAB139DA0AF}"/>
              </a:ext>
            </a:extLst>
          </p:cNvPr>
          <p:cNvSpPr>
            <a:spLocks/>
          </p:cNvSpPr>
          <p:nvPr/>
        </p:nvSpPr>
        <p:spPr>
          <a:xfrm>
            <a:off x="8010623" y="3732883"/>
            <a:ext cx="747223" cy="3910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Coach</a:t>
            </a:r>
            <a:endParaRPr lang="en-US" altLang="zh-CN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4" name="Rectangle 79">
            <a:extLst>
              <a:ext uri="{FF2B5EF4-FFF2-40B4-BE49-F238E27FC236}">
                <a16:creationId xmlns:a16="http://schemas.microsoft.com/office/drawing/2014/main" id="{310EFDEB-9C87-487F-BE39-ADA946F95FB3}"/>
              </a:ext>
            </a:extLst>
          </p:cNvPr>
          <p:cNvSpPr>
            <a:spLocks/>
          </p:cNvSpPr>
          <p:nvPr/>
        </p:nvSpPr>
        <p:spPr>
          <a:xfrm>
            <a:off x="9462270" y="3725960"/>
            <a:ext cx="956341" cy="3910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endParaRPr lang="en-US" altLang="zh-CN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6" name="直接箭头连接符 245">
            <a:extLst>
              <a:ext uri="{FF2B5EF4-FFF2-40B4-BE49-F238E27FC236}">
                <a16:creationId xmlns:a16="http://schemas.microsoft.com/office/drawing/2014/main" id="{7E6FE256-787E-40B8-9698-998D205C7597}"/>
              </a:ext>
            </a:extLst>
          </p:cNvPr>
          <p:cNvCxnSpPr>
            <a:cxnSpLocks/>
          </p:cNvCxnSpPr>
          <p:nvPr/>
        </p:nvCxnSpPr>
        <p:spPr>
          <a:xfrm flipV="1">
            <a:off x="7860281" y="2523829"/>
            <a:ext cx="914829" cy="328174"/>
          </a:xfrm>
          <a:prstGeom prst="straightConnector1">
            <a:avLst/>
          </a:prstGeom>
          <a:ln w="12700">
            <a:solidFill>
              <a:srgbClr val="CC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直接箭头连接符 246">
            <a:extLst>
              <a:ext uri="{FF2B5EF4-FFF2-40B4-BE49-F238E27FC236}">
                <a16:creationId xmlns:a16="http://schemas.microsoft.com/office/drawing/2014/main" id="{0550B66C-C4DF-460F-B7F1-5A1BDD6374E6}"/>
              </a:ext>
            </a:extLst>
          </p:cNvPr>
          <p:cNvCxnSpPr>
            <a:cxnSpLocks/>
            <a:endCxn id="240" idx="0"/>
          </p:cNvCxnSpPr>
          <p:nvPr/>
        </p:nvCxnSpPr>
        <p:spPr>
          <a:xfrm flipH="1">
            <a:off x="7477932" y="2403367"/>
            <a:ext cx="1288722" cy="453909"/>
          </a:xfrm>
          <a:prstGeom prst="straightConnector1">
            <a:avLst/>
          </a:prstGeom>
          <a:ln w="12700">
            <a:solidFill>
              <a:srgbClr val="CC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文本框 252">
            <a:extLst>
              <a:ext uri="{FF2B5EF4-FFF2-40B4-BE49-F238E27FC236}">
                <a16:creationId xmlns:a16="http://schemas.microsoft.com/office/drawing/2014/main" id="{512BD48C-98FF-4362-B1E0-002693FA2127}"/>
              </a:ext>
            </a:extLst>
          </p:cNvPr>
          <p:cNvSpPr txBox="1"/>
          <p:nvPr/>
        </p:nvSpPr>
        <p:spPr>
          <a:xfrm>
            <a:off x="8117549" y="2630015"/>
            <a:ext cx="864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sz="1400" dirty="0"/>
              <a:t>Revenue</a:t>
            </a:r>
            <a:endParaRPr kumimoji="1" lang="zh-CN" altLang="en-US" sz="1400" dirty="0">
              <a:cs typeface="Calibri" panose="020F0502020204030204" pitchFamily="34" charset="0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CAD46680-5ED5-4B76-B982-F9FAF6AC189A}"/>
              </a:ext>
            </a:extLst>
          </p:cNvPr>
          <p:cNvSpPr txBox="1"/>
          <p:nvPr/>
        </p:nvSpPr>
        <p:spPr>
          <a:xfrm>
            <a:off x="7009618" y="2343901"/>
            <a:ext cx="1541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cs typeface="Calibri" panose="020F0502020204030204" pitchFamily="34" charset="0"/>
              </a:rPr>
              <a:t>Direct Mgt</a:t>
            </a:r>
            <a:endParaRPr kumimoji="1" lang="zh-CN" altLang="en-US" sz="1400" dirty="0">
              <a:cs typeface="Calibri" panose="020F0502020204030204" pitchFamily="34" charset="0"/>
            </a:endParaRPr>
          </a:p>
        </p:txBody>
      </p:sp>
      <p:cxnSp>
        <p:nvCxnSpPr>
          <p:cNvPr id="255" name="直接箭头连接符 254">
            <a:extLst>
              <a:ext uri="{FF2B5EF4-FFF2-40B4-BE49-F238E27FC236}">
                <a16:creationId xmlns:a16="http://schemas.microsoft.com/office/drawing/2014/main" id="{1AC7A1F6-3557-4652-8E33-F17D7E113567}"/>
              </a:ext>
            </a:extLst>
          </p:cNvPr>
          <p:cNvCxnSpPr>
            <a:cxnSpLocks/>
            <a:endCxn id="241" idx="0"/>
          </p:cNvCxnSpPr>
          <p:nvPr/>
        </p:nvCxnSpPr>
        <p:spPr>
          <a:xfrm>
            <a:off x="9496167" y="2382539"/>
            <a:ext cx="1143068" cy="469464"/>
          </a:xfrm>
          <a:prstGeom prst="straightConnector1">
            <a:avLst/>
          </a:prstGeom>
          <a:ln w="12700">
            <a:solidFill>
              <a:srgbClr val="CC0000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文本框 256">
            <a:extLst>
              <a:ext uri="{FF2B5EF4-FFF2-40B4-BE49-F238E27FC236}">
                <a16:creationId xmlns:a16="http://schemas.microsoft.com/office/drawing/2014/main" id="{6CE67A4F-F547-4AFE-9DBD-19F70CFF7F22}"/>
              </a:ext>
            </a:extLst>
          </p:cNvPr>
          <p:cNvSpPr txBox="1"/>
          <p:nvPr/>
        </p:nvSpPr>
        <p:spPr>
          <a:xfrm>
            <a:off x="9003783" y="2600361"/>
            <a:ext cx="1170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cs typeface="Calibri" panose="020F0502020204030204" pitchFamily="34" charset="0"/>
              </a:rPr>
              <a:t>Franchise </a:t>
            </a:r>
          </a:p>
          <a:p>
            <a:pPr algn="ctr"/>
            <a:r>
              <a:rPr kumimoji="1" lang="en-US" altLang="zh-CN" sz="1400" dirty="0">
                <a:cs typeface="Calibri" panose="020F0502020204030204" pitchFamily="34" charset="0"/>
              </a:rPr>
              <a:t>Fee</a:t>
            </a:r>
            <a:endParaRPr kumimoji="1" lang="zh-CN" altLang="en-US" sz="1400" dirty="0">
              <a:cs typeface="Calibri" panose="020F0502020204030204" pitchFamily="34" charset="0"/>
            </a:endParaRPr>
          </a:p>
        </p:txBody>
      </p:sp>
      <p:cxnSp>
        <p:nvCxnSpPr>
          <p:cNvPr id="258" name="直接箭头连接符 257">
            <a:extLst>
              <a:ext uri="{FF2B5EF4-FFF2-40B4-BE49-F238E27FC236}">
                <a16:creationId xmlns:a16="http://schemas.microsoft.com/office/drawing/2014/main" id="{7795BE7E-CE4D-4E2B-9158-8D6232375DE5}"/>
              </a:ext>
            </a:extLst>
          </p:cNvPr>
          <p:cNvCxnSpPr>
            <a:cxnSpLocks/>
          </p:cNvCxnSpPr>
          <p:nvPr/>
        </p:nvCxnSpPr>
        <p:spPr>
          <a:xfrm flipH="1" flipV="1">
            <a:off x="9496168" y="2523829"/>
            <a:ext cx="864216" cy="343472"/>
          </a:xfrm>
          <a:prstGeom prst="straightConnector1">
            <a:avLst/>
          </a:prstGeom>
          <a:ln w="12700">
            <a:solidFill>
              <a:srgbClr val="CC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文本框 258">
            <a:extLst>
              <a:ext uri="{FF2B5EF4-FFF2-40B4-BE49-F238E27FC236}">
                <a16:creationId xmlns:a16="http://schemas.microsoft.com/office/drawing/2014/main" id="{F95551F2-D13B-4AB6-9BDF-4FD96380AF71}"/>
              </a:ext>
            </a:extLst>
          </p:cNvPr>
          <p:cNvSpPr txBox="1"/>
          <p:nvPr/>
        </p:nvSpPr>
        <p:spPr>
          <a:xfrm>
            <a:off x="9878181" y="2376488"/>
            <a:ext cx="864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Hans" sz="1400" dirty="0"/>
              <a:t>Brand</a:t>
            </a:r>
            <a:endParaRPr kumimoji="1" lang="zh-CN" altLang="en-US" sz="1400" dirty="0">
              <a:cs typeface="Calibri" panose="020F0502020204030204" pitchFamily="34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C18E89E-9AC1-4960-884A-8026A616D9A0}"/>
              </a:ext>
            </a:extLst>
          </p:cNvPr>
          <p:cNvCxnSpPr>
            <a:cxnSpLocks/>
            <a:stCxn id="240" idx="3"/>
            <a:endCxn id="241" idx="1"/>
          </p:cNvCxnSpPr>
          <p:nvPr/>
        </p:nvCxnSpPr>
        <p:spPr>
          <a:xfrm flipV="1">
            <a:off x="8136747" y="3179807"/>
            <a:ext cx="1941456" cy="5273"/>
          </a:xfrm>
          <a:prstGeom prst="straightConnector1">
            <a:avLst/>
          </a:prstGeom>
          <a:ln w="12700">
            <a:solidFill>
              <a:srgbClr val="CC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矩形 17">
            <a:extLst>
              <a:ext uri="{FF2B5EF4-FFF2-40B4-BE49-F238E27FC236}">
                <a16:creationId xmlns:a16="http://schemas.microsoft.com/office/drawing/2014/main" id="{D89A153E-18DA-44C2-8CDF-9FEFED1961AB}"/>
              </a:ext>
            </a:extLst>
          </p:cNvPr>
          <p:cNvSpPr/>
          <p:nvPr/>
        </p:nvSpPr>
        <p:spPr>
          <a:xfrm>
            <a:off x="7897085" y="3609336"/>
            <a:ext cx="2624285" cy="645963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D684DA00-11D7-4E95-B54B-5BB925A86F6F}"/>
              </a:ext>
            </a:extLst>
          </p:cNvPr>
          <p:cNvCxnSpPr>
            <a:cxnSpLocks/>
            <a:stCxn id="243" idx="3"/>
            <a:endCxn id="244" idx="1"/>
          </p:cNvCxnSpPr>
          <p:nvPr/>
        </p:nvCxnSpPr>
        <p:spPr>
          <a:xfrm flipV="1">
            <a:off x="8757846" y="3921495"/>
            <a:ext cx="704424" cy="6923"/>
          </a:xfrm>
          <a:prstGeom prst="straightConnector1">
            <a:avLst/>
          </a:prstGeom>
          <a:ln w="12700">
            <a:solidFill>
              <a:srgbClr val="CC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F7B16D5D-FEED-4EC9-8021-CB94B0FCF9E2}"/>
              </a:ext>
            </a:extLst>
          </p:cNvPr>
          <p:cNvCxnSpPr>
            <a:cxnSpLocks/>
          </p:cNvCxnSpPr>
          <p:nvPr/>
        </p:nvCxnSpPr>
        <p:spPr>
          <a:xfrm flipV="1">
            <a:off x="8821149" y="3179806"/>
            <a:ext cx="0" cy="424794"/>
          </a:xfrm>
          <a:prstGeom prst="straightConnector1">
            <a:avLst/>
          </a:prstGeom>
          <a:ln w="12700">
            <a:solidFill>
              <a:srgbClr val="CC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文本框 262">
            <a:extLst>
              <a:ext uri="{FF2B5EF4-FFF2-40B4-BE49-F238E27FC236}">
                <a16:creationId xmlns:a16="http://schemas.microsoft.com/office/drawing/2014/main" id="{E2A146A6-F16E-49F1-930B-E2F583EEFE79}"/>
              </a:ext>
            </a:extLst>
          </p:cNvPr>
          <p:cNvSpPr txBox="1"/>
          <p:nvPr/>
        </p:nvSpPr>
        <p:spPr>
          <a:xfrm>
            <a:off x="8733915" y="3278911"/>
            <a:ext cx="117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cs typeface="Calibri" panose="020F0502020204030204" pitchFamily="34" charset="0"/>
              </a:rPr>
              <a:t>Select Gyms</a:t>
            </a:r>
            <a:endParaRPr kumimoji="1" lang="zh-CN" altLang="en-US" sz="1400" dirty="0">
              <a:cs typeface="Calibri" panose="020F0502020204030204" pitchFamily="34" charset="0"/>
            </a:endParaRP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51E47C70-9512-45D8-9675-790043D19B60}"/>
              </a:ext>
            </a:extLst>
          </p:cNvPr>
          <p:cNvCxnSpPr>
            <a:cxnSpLocks/>
            <a:endCxn id="240" idx="1"/>
          </p:cNvCxnSpPr>
          <p:nvPr/>
        </p:nvCxnSpPr>
        <p:spPr>
          <a:xfrm rot="10800000" flipV="1">
            <a:off x="6819117" y="2245484"/>
            <a:ext cx="1938300" cy="939595"/>
          </a:xfrm>
          <a:prstGeom prst="bentConnector3">
            <a:avLst>
              <a:gd name="adj1" fmla="val 111794"/>
            </a:avLst>
          </a:prstGeom>
          <a:ln w="1270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连接符: 肘形 265">
            <a:extLst>
              <a:ext uri="{FF2B5EF4-FFF2-40B4-BE49-F238E27FC236}">
                <a16:creationId xmlns:a16="http://schemas.microsoft.com/office/drawing/2014/main" id="{8D2AE3C8-7AB4-4307-8F44-82469DE48FA5}"/>
              </a:ext>
            </a:extLst>
          </p:cNvPr>
          <p:cNvCxnSpPr>
            <a:cxnSpLocks/>
            <a:endCxn id="241" idx="3"/>
          </p:cNvCxnSpPr>
          <p:nvPr/>
        </p:nvCxnSpPr>
        <p:spPr>
          <a:xfrm>
            <a:off x="9496167" y="2245484"/>
            <a:ext cx="1704099" cy="934323"/>
          </a:xfrm>
          <a:prstGeom prst="bentConnector3">
            <a:avLst>
              <a:gd name="adj1" fmla="val 113415"/>
            </a:avLst>
          </a:prstGeom>
          <a:ln w="12700">
            <a:solidFill>
              <a:srgbClr val="CC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文本框 267">
            <a:extLst>
              <a:ext uri="{FF2B5EF4-FFF2-40B4-BE49-F238E27FC236}">
                <a16:creationId xmlns:a16="http://schemas.microsoft.com/office/drawing/2014/main" id="{C088B6B6-FBD9-4E2B-AD23-E5FF5AAF7978}"/>
              </a:ext>
            </a:extLst>
          </p:cNvPr>
          <p:cNvSpPr txBox="1"/>
          <p:nvPr/>
        </p:nvSpPr>
        <p:spPr>
          <a:xfrm>
            <a:off x="7087985" y="1730376"/>
            <a:ext cx="105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i="1" dirty="0">
                <a:cs typeface="Calibri" panose="020F0502020204030204" pitchFamily="34" charset="0"/>
              </a:rPr>
              <a:t>Strong Supervision</a:t>
            </a:r>
            <a:endParaRPr kumimoji="1" lang="zh-CN" altLang="en-US" sz="1400" b="1" i="1" dirty="0">
              <a:cs typeface="Calibri" panose="020F0502020204030204" pitchFamily="34" charset="0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ECE2E84C-C41F-43DD-9DA9-A79B4556BE9B}"/>
              </a:ext>
            </a:extLst>
          </p:cNvPr>
          <p:cNvSpPr txBox="1"/>
          <p:nvPr/>
        </p:nvSpPr>
        <p:spPr>
          <a:xfrm>
            <a:off x="9854358" y="1724923"/>
            <a:ext cx="113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i="1" dirty="0">
                <a:cs typeface="Calibri" panose="020F0502020204030204" pitchFamily="34" charset="0"/>
              </a:rPr>
              <a:t>Weak Supervision</a:t>
            </a:r>
            <a:endParaRPr kumimoji="1" lang="zh-CN" altLang="en-US" sz="1400" b="1" i="1" dirty="0">
              <a:cs typeface="Calibri" panose="020F0502020204030204" pitchFamily="34" charset="0"/>
            </a:endParaRPr>
          </a:p>
        </p:txBody>
      </p:sp>
      <p:cxnSp>
        <p:nvCxnSpPr>
          <p:cNvPr id="275" name="直接连接符 254">
            <a:extLst>
              <a:ext uri="{FF2B5EF4-FFF2-40B4-BE49-F238E27FC236}">
                <a16:creationId xmlns:a16="http://schemas.microsoft.com/office/drawing/2014/main" id="{0C09A67A-BBCD-49E1-BB4E-3E35872A4903}"/>
              </a:ext>
            </a:extLst>
          </p:cNvPr>
          <p:cNvCxnSpPr>
            <a:cxnSpLocks/>
          </p:cNvCxnSpPr>
          <p:nvPr/>
        </p:nvCxnSpPr>
        <p:spPr>
          <a:xfrm>
            <a:off x="6250589" y="4878436"/>
            <a:ext cx="5530617" cy="7398"/>
          </a:xfrm>
          <a:prstGeom prst="line">
            <a:avLst/>
          </a:prstGeom>
          <a:solidFill>
            <a:srgbClr val="CC0001"/>
          </a:solidFill>
          <a:ln w="19050">
            <a:solidFill>
              <a:srgbClr val="CC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Content Placeholder 11">
            <a:extLst>
              <a:ext uri="{FF2B5EF4-FFF2-40B4-BE49-F238E27FC236}">
                <a16:creationId xmlns:a16="http://schemas.microsoft.com/office/drawing/2014/main" id="{2384BDDD-4E72-41E3-80CD-C420ED45E744}"/>
              </a:ext>
            </a:extLst>
          </p:cNvPr>
          <p:cNvSpPr txBox="1">
            <a:spLocks/>
          </p:cNvSpPr>
          <p:nvPr/>
        </p:nvSpPr>
        <p:spPr>
          <a:xfrm>
            <a:off x="6249762" y="4918045"/>
            <a:ext cx="5428881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altLang="zh-CN" sz="1600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Strategies:</a:t>
            </a:r>
            <a:endParaRPr lang="en-US" altLang="zh-CN" sz="1600" b="1" i="1" dirty="0"/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dirty="0"/>
              <a:t>Create more </a:t>
            </a:r>
            <a:r>
              <a:rPr lang="en-US" altLang="zh-CN" b="1" i="1" dirty="0"/>
              <a:t>boutique courses </a:t>
            </a:r>
            <a:r>
              <a:rPr lang="en-US" altLang="zh-CN" dirty="0"/>
              <a:t>and </a:t>
            </a:r>
            <a:r>
              <a:rPr lang="en-US" altLang="zh-CN" b="1" i="1" dirty="0"/>
              <a:t>increase customer satisfaction</a:t>
            </a:r>
            <a:r>
              <a:rPr lang="en-US" altLang="zh-CN" dirty="0"/>
              <a:t> with the courses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Optimize commission structure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of franchised stores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Strengthen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direct supervision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and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performance incentives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for franchised stores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78" name="Content Placeholder 11">
            <a:extLst>
              <a:ext uri="{FF2B5EF4-FFF2-40B4-BE49-F238E27FC236}">
                <a16:creationId xmlns:a16="http://schemas.microsoft.com/office/drawing/2014/main" id="{D2C2B66D-A66E-4067-A625-1E204980162B}"/>
              </a:ext>
            </a:extLst>
          </p:cNvPr>
          <p:cNvSpPr txBox="1">
            <a:spLocks/>
          </p:cNvSpPr>
          <p:nvPr/>
        </p:nvSpPr>
        <p:spPr>
          <a:xfrm>
            <a:off x="6244345" y="4250098"/>
            <a:ext cx="5362697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dirty="0"/>
              <a:t>LEFIT’s </a:t>
            </a:r>
            <a:r>
              <a:rPr lang="en-US" altLang="zh-Hans" b="1" i="1" dirty="0"/>
              <a:t>partnership system is weakly supervised</a:t>
            </a:r>
            <a:r>
              <a:rPr lang="en-US" altLang="zh-Hans" dirty="0"/>
              <a:t>, which puts franchise stores at </a:t>
            </a:r>
            <a:r>
              <a:rPr lang="en-US" altLang="zh-Hans" b="1" i="1" dirty="0"/>
              <a:t>greater moral hazard</a:t>
            </a:r>
            <a:r>
              <a:rPr lang="en-US" altLang="zh-Hans" dirty="0"/>
              <a:t>, thus </a:t>
            </a:r>
            <a:r>
              <a:rPr lang="en-US" altLang="zh-Hans" b="1" i="1" dirty="0"/>
              <a:t>gym quality varies greatly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82" name="直接连接符 111">
            <a:extLst>
              <a:ext uri="{FF2B5EF4-FFF2-40B4-BE49-F238E27FC236}">
                <a16:creationId xmlns:a16="http://schemas.microsoft.com/office/drawing/2014/main" id="{C6C8055B-35B3-4C88-AED6-4426DDCA092E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B42B13AF-01A9-41B4-A347-861192653A2A}"/>
              </a:ext>
            </a:extLst>
          </p:cNvPr>
          <p:cNvSpPr txBox="1"/>
          <p:nvPr/>
        </p:nvSpPr>
        <p:spPr>
          <a:xfrm>
            <a:off x="11785764" y="6551773"/>
            <a:ext cx="40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13</a:t>
            </a:r>
            <a:endParaRPr kumimoji="1" lang="zh-CN" altLang="en-US" sz="1600" dirty="0"/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EB6241ED-0789-49CD-B08A-692B11A91CA8}"/>
              </a:ext>
            </a:extLst>
          </p:cNvPr>
          <p:cNvSpPr txBox="1"/>
          <p:nvPr/>
        </p:nvSpPr>
        <p:spPr>
          <a:xfrm>
            <a:off x="413451" y="6604110"/>
            <a:ext cx="6575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Expert Interview;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TextBox 250">
            <a:extLst>
              <a:ext uri="{FF2B5EF4-FFF2-40B4-BE49-F238E27FC236}">
                <a16:creationId xmlns:a16="http://schemas.microsoft.com/office/drawing/2014/main" id="{74E8D50C-03C1-4FD7-837D-486FFEE89C39}"/>
              </a:ext>
            </a:extLst>
          </p:cNvPr>
          <p:cNvSpPr txBox="1"/>
          <p:nvPr/>
        </p:nvSpPr>
        <p:spPr>
          <a:xfrm>
            <a:off x="-944" y="36001"/>
            <a:ext cx="5311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ea typeface="Verdana" pitchFamily="34" charset="0"/>
                <a:cs typeface="Arial" pitchFamily="34" charset="0"/>
              </a:rPr>
              <a:t>Analysis 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&gt;&gt;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Strategy: CRM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Improvement 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3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155E8318-7399-284C-AABE-E762F79E5EE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39126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46" name="think-cell 幻灯片" r:id="rId26" imgW="7772400" imgH="10058400" progId="TCLayout.ActiveDocument.1">
                  <p:embed/>
                </p:oleObj>
              </mc:Choice>
              <mc:Fallback>
                <p:oleObj name="think-cell 幻灯片" r:id="rId26" imgW="7772400" imgH="10058400" progId="TCLayout.ActiveDocument.1">
                  <p:embed/>
                  <p:pic>
                    <p:nvPicPr>
                      <p:cNvPr id="4" name="对象 3" hidden="1">
                        <a:extLst>
                          <a:ext uri="{FF2B5EF4-FFF2-40B4-BE49-F238E27FC236}">
                            <a16:creationId xmlns:a16="http://schemas.microsoft.com/office/drawing/2014/main" id="{155E8318-7399-284C-AABE-E762F79E5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 hidden="1">
            <a:extLst>
              <a:ext uri="{FF2B5EF4-FFF2-40B4-BE49-F238E27FC236}">
                <a16:creationId xmlns:a16="http://schemas.microsoft.com/office/drawing/2014/main" id="{F83156E7-2295-4ED3-8F32-3FC0335B6E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8FE248-8DC2-4C2A-B58C-2792F67B5B2E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600" b="1" dirty="0"/>
              <a:t>Store Expansion: LEFIT should adopt differentiated layout strategy, including increasing customer stickiness in tier 1 &amp; 2 cities and developing rural market in tier 3 &amp; 4 cities</a:t>
            </a:r>
            <a:endParaRPr kumimoji="1" lang="zh-CN" altLang="en-US" sz="2600" b="1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A0D7F6-B5A1-4586-970D-5D295BF74FC7}"/>
              </a:ext>
            </a:extLst>
          </p:cNvPr>
          <p:cNvGrpSpPr/>
          <p:nvPr/>
        </p:nvGrpSpPr>
        <p:grpSpPr>
          <a:xfrm>
            <a:off x="5942025" y="1456305"/>
            <a:ext cx="5982119" cy="274746"/>
            <a:chOff x="179512" y="1556792"/>
            <a:chExt cx="4565609" cy="252000"/>
          </a:xfrm>
          <a:solidFill>
            <a:srgbClr val="CC0001"/>
          </a:solidFill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3D7E5B6-D07A-45AC-BEA0-EE10194DDEA0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29" name="直接连接符 254">
              <a:extLst>
                <a:ext uri="{FF2B5EF4-FFF2-40B4-BE49-F238E27FC236}">
                  <a16:creationId xmlns:a16="http://schemas.microsoft.com/office/drawing/2014/main" id="{478CC301-CA92-4C26-A03D-7AC4C0D752F6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4565609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69277F31-62F0-4B45-BFB8-61052DAB6913}"/>
              </a:ext>
            </a:extLst>
          </p:cNvPr>
          <p:cNvSpPr/>
          <p:nvPr/>
        </p:nvSpPr>
        <p:spPr>
          <a:xfrm>
            <a:off x="584957" y="1389580"/>
            <a:ext cx="558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Tier 1 &amp; 2 cities: I</a:t>
            </a:r>
            <a:r>
              <a:rPr lang="en-US" altLang="zh-CN" b="1" kern="100" dirty="0">
                <a:solidFill>
                  <a:prstClr val="black"/>
                </a:solidFill>
                <a:ea typeface="宋体" panose="02010600030101010101" pitchFamily="2" charset="-122"/>
              </a:rPr>
              <a:t>ncrease customer stickiness</a:t>
            </a: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E35B34A-1E84-4F60-B31F-093D6150E848}"/>
              </a:ext>
            </a:extLst>
          </p:cNvPr>
          <p:cNvGrpSpPr/>
          <p:nvPr/>
        </p:nvGrpSpPr>
        <p:grpSpPr>
          <a:xfrm>
            <a:off x="254772" y="1468777"/>
            <a:ext cx="5268573" cy="274746"/>
            <a:chOff x="179512" y="1556792"/>
            <a:chExt cx="4021025" cy="252000"/>
          </a:xfrm>
          <a:solidFill>
            <a:srgbClr val="CC000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E00C82B-0FAD-45F6-A437-6ECB1BE010D0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34" name="直接连接符 254">
              <a:extLst>
                <a:ext uri="{FF2B5EF4-FFF2-40B4-BE49-F238E27FC236}">
                  <a16:creationId xmlns:a16="http://schemas.microsoft.com/office/drawing/2014/main" id="{D6574F3E-A50B-4149-A260-A7538902C4F9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4021025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4ADD51A-C799-4F90-9502-12A7276D6E4C}"/>
              </a:ext>
            </a:extLst>
          </p:cNvPr>
          <p:cNvSpPr/>
          <p:nvPr/>
        </p:nvSpPr>
        <p:spPr>
          <a:xfrm>
            <a:off x="6272209" y="1377108"/>
            <a:ext cx="640007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Tier 3 &amp; 4 cities: Develop rural market and seize market share</a:t>
            </a:r>
            <a:endParaRPr lang="zh-CN" altLang="zh-CN" sz="1700" b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71" name="Chart 3">
            <a:extLst>
              <a:ext uri="{FF2B5EF4-FFF2-40B4-BE49-F238E27FC236}">
                <a16:creationId xmlns:a16="http://schemas.microsoft.com/office/drawing/2014/main" id="{427F547C-4231-4436-8309-90A31D4E00A0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043935840"/>
              </p:ext>
            </p:extLst>
          </p:nvPr>
        </p:nvGraphicFramePr>
        <p:xfrm>
          <a:off x="6007100" y="2363788"/>
          <a:ext cx="5746750" cy="241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5408642B-5E19-4EF2-B34F-A328A04E1FC6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 bwMode="auto">
          <a:xfrm>
            <a:off x="8928100" y="3838575"/>
            <a:ext cx="0" cy="8572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E5028E2E-DA4F-4CE8-8986-000BE7316FB0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7643813" y="4098925"/>
            <a:ext cx="0" cy="682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0C0AB831-3CBF-435F-A1FE-25C2593E05AD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7002463" y="4195764"/>
            <a:ext cx="0" cy="6032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455A8849-9066-4049-AFD5-9E972041C9A7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8286750" y="3979863"/>
            <a:ext cx="0" cy="762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D98C4208-D21A-409E-A0E4-961071550B09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10855325" y="2784475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CB1C0D75-DCE3-416A-90E4-9A7FB8A41931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9571038" y="3670300"/>
            <a:ext cx="0" cy="9683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EC9E45F3-903F-4193-9DBF-7823E9CA16F0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10212388" y="3275013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190E5C3E-CA1E-400F-BB11-682A52CDD6C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6815138" y="4711700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510C0F2-5C1E-4412-BEE3-3841A7449C3F}" type="datetime'''''2''0''''''''''''''1''''5'''''''''''''''''">
              <a:rPr lang="zh-CN" altLang="en-US" sz="1400" smtClean="0">
                <a:sym typeface="+mn-lt"/>
              </a:rPr>
              <a:pPr/>
              <a:t>2015</a:t>
            </a:fld>
            <a:endParaRPr lang="zh-CN" altLang="en-US" sz="1400" dirty="0">
              <a:sym typeface="+mn-lt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7623712-2F3F-4D9C-9D95-2A09943A4035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7456488" y="4711700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B607BD9-FE45-428B-AEEC-EBCB7048241D}" type="datetime'''''2''''''''''0''''''''''''''1''''''''''''''''''''6'''''''''">
              <a:rPr lang="zh-CN" altLang="en-US" sz="1400" smtClean="0">
                <a:sym typeface="+mn-lt"/>
              </a:rPr>
              <a:pPr/>
              <a:t>2016</a:t>
            </a:fld>
            <a:endParaRPr lang="zh-CN" altLang="en-US" sz="1400" dirty="0">
              <a:sym typeface="+mn-lt"/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43FB06-4826-4131-8328-3B66B37E6023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8099425" y="4711700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D0FD101-474C-4D57-995C-1834148C0373}" type="datetime'''''2''''''''''''''''''0''''1''7'''''''''''''''">
              <a:rPr lang="zh-CN" altLang="en-US" sz="1400" smtClean="0">
                <a:sym typeface="+mn-lt"/>
              </a:rPr>
              <a:pPr/>
              <a:t>2017</a:t>
            </a:fld>
            <a:endParaRPr lang="zh-CN" altLang="en-US" sz="1400" dirty="0">
              <a:sym typeface="+mn-lt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84C5AD-6B3F-436F-B0D7-F022D1F94976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8740775" y="4711700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3D7A64C-D4F3-4BE1-8815-A75A8368F188}" type="datetime'''''''''''2''''''''0''''1''''8'''''''">
              <a:rPr lang="zh-CN" altLang="en-US" sz="1400" smtClean="0">
                <a:sym typeface="+mn-lt"/>
              </a:rPr>
              <a:pPr/>
              <a:t>2018</a:t>
            </a:fld>
            <a:endParaRPr lang="zh-CN" altLang="en-US" sz="1400" dirty="0">
              <a:sym typeface="+mn-lt"/>
            </a:endParaRP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28E9CC3-6F42-4C1A-B56D-75A50B723AAB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9383713" y="4711700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202650D-2D8D-4223-A0D3-0FF358D7A84A}" type="datetime'''''2''''''''''''''''''''''''''''0''''1''9'''''">
              <a:rPr lang="zh-CN" altLang="en-US" sz="1400" smtClean="0">
                <a:sym typeface="+mn-lt"/>
              </a:rPr>
              <a:pPr/>
              <a:t>2019</a:t>
            </a:fld>
            <a:endParaRPr lang="zh-CN" altLang="en-US" sz="1400" dirty="0">
              <a:sym typeface="+mn-lt"/>
            </a:endParaRP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EFE952E-C15A-4362-9CD7-3598374163FC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9982200" y="4711700"/>
            <a:ext cx="4619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620396A-75D4-44B6-9B6A-76ECF79D954B}" type="datetime'''''''2''''''''02''''1''''''''''''''''''''''E'">
              <a:rPr lang="en-US" altLang="en-US" sz="1400" smtClean="0">
                <a:sym typeface="+mn-lt"/>
              </a:rPr>
              <a:pPr/>
              <a:t>2021E</a:t>
            </a:fld>
            <a:endParaRPr lang="zh-CN" altLang="en-US" sz="1400" dirty="0">
              <a:sym typeface="+mn-lt"/>
            </a:endParaRP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D6C0E793-377D-49B9-AC49-0C225C151360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10625138" y="4711700"/>
            <a:ext cx="4619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C67EDC5-5611-409E-B567-7E35D77A12FE}" type="datetime'''2''''0''''''''''2''''''''''3''''''''''''''''''''''''''''E'">
              <a:rPr lang="en-US" altLang="en-US" sz="1400" smtClean="0">
                <a:sym typeface="+mn-lt"/>
              </a:rPr>
              <a:pPr/>
              <a:t>2023E</a:t>
            </a:fld>
            <a:endParaRPr lang="zh-CN" altLang="en-US" sz="1400" dirty="0">
              <a:sym typeface="+mn-lt"/>
            </a:endParaRPr>
          </a:p>
        </p:txBody>
      </p:sp>
      <p:sp>
        <p:nvSpPr>
          <p:cNvPr id="278" name="矩形 277">
            <a:extLst>
              <a:ext uri="{FF2B5EF4-FFF2-40B4-BE49-F238E27FC236}">
                <a16:creationId xmlns:a16="http://schemas.microsoft.com/office/drawing/2014/main" id="{6EC89A78-6DD7-45DF-B644-6F8380AC6578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7620000" y="2273300"/>
            <a:ext cx="250825" cy="187325"/>
          </a:xfrm>
          <a:prstGeom prst="rect">
            <a:avLst/>
          </a:prstGeom>
          <a:solidFill>
            <a:srgbClr val="CC000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D0136F67-179E-4835-A09B-947058E0F985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7620000" y="2030413"/>
            <a:ext cx="250825" cy="187325"/>
          </a:xfrm>
          <a:prstGeom prst="rect">
            <a:avLst/>
          </a:prstGeom>
          <a:solidFill>
            <a:srgbClr val="777777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7448D5AB-6E05-4A7B-9E2B-D129BA2EBF4E}"/>
              </a:ext>
            </a:extLst>
          </p:cNvPr>
          <p:cNvCxnSpPr/>
          <p:nvPr>
            <p:custDataLst>
              <p:tags r:id="rId21"/>
            </p:custDataLst>
          </p:nvPr>
        </p:nvCxnSpPr>
        <p:spPr bwMode="gray">
          <a:xfrm>
            <a:off x="7645400" y="1881188"/>
            <a:ext cx="200025" cy="0"/>
          </a:xfrm>
          <a:prstGeom prst="line">
            <a:avLst/>
          </a:prstGeom>
          <a:ln w="28575" cap="rnd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 Placeholder 2">
            <a:extLst>
              <a:ext uri="{FF2B5EF4-FFF2-40B4-BE49-F238E27FC236}">
                <a16:creationId xmlns:a16="http://schemas.microsoft.com/office/drawing/2014/main" id="{1DE8D5D7-62C5-4549-8747-4BFD4D4F0EF9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7921625" y="1782763"/>
            <a:ext cx="16875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>
                <a:sym typeface="+mn-lt"/>
              </a:rPr>
              <a:t>Overall Market Size YoY</a:t>
            </a:r>
            <a:endParaRPr lang="zh-CN" altLang="en-US" sz="1400" dirty="0">
              <a:sym typeface="+mn-lt"/>
            </a:endParaRPr>
          </a:p>
        </p:txBody>
      </p:sp>
      <p:sp>
        <p:nvSpPr>
          <p:cNvPr id="273" name="Text Placeholder 2">
            <a:extLst>
              <a:ext uri="{FF2B5EF4-FFF2-40B4-BE49-F238E27FC236}">
                <a16:creationId xmlns:a16="http://schemas.microsoft.com/office/drawing/2014/main" id="{E89C1565-5D75-44A8-B49F-16A6135F721C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7921625" y="2025650"/>
            <a:ext cx="27098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>
                <a:sym typeface="+mn-lt"/>
              </a:rPr>
              <a:t>Tier 3 &amp; 4 Market Size 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(</a:t>
            </a:r>
            <a:r>
              <a:rPr lang="zh-CN" altLang="zh-CN" sz="1400" dirty="0"/>
              <a:t>￥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100 million)</a:t>
            </a:r>
            <a:endParaRPr lang="zh-CN" altLang="en-US" sz="1400" dirty="0">
              <a:sym typeface="+mn-lt"/>
            </a:endParaRPr>
          </a:p>
        </p:txBody>
      </p:sp>
      <p:sp>
        <p:nvSpPr>
          <p:cNvPr id="272" name="Text Placeholder 2">
            <a:extLst>
              <a:ext uri="{FF2B5EF4-FFF2-40B4-BE49-F238E27FC236}">
                <a16:creationId xmlns:a16="http://schemas.microsoft.com/office/drawing/2014/main" id="{D253B02F-70FC-419A-9E18-9E956BD201E9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7921625" y="2268538"/>
            <a:ext cx="27098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>
                <a:sym typeface="+mn-lt"/>
              </a:rPr>
              <a:t>Tier 1 &amp; 2 Market Size 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(</a:t>
            </a:r>
            <a:r>
              <a:rPr lang="zh-CN" altLang="zh-CN" sz="1400" dirty="0"/>
              <a:t>￥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100 million)</a:t>
            </a:r>
            <a:endParaRPr lang="zh-CN" altLang="en-US" sz="1400" dirty="0">
              <a:sym typeface="+mn-lt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400" dirty="0">
              <a:sym typeface="+mn-lt"/>
            </a:endParaRPr>
          </a:p>
        </p:txBody>
      </p:sp>
      <p:cxnSp>
        <p:nvCxnSpPr>
          <p:cNvPr id="355" name="直接连接符 354">
            <a:extLst>
              <a:ext uri="{FF2B5EF4-FFF2-40B4-BE49-F238E27FC236}">
                <a16:creationId xmlns:a16="http://schemas.microsoft.com/office/drawing/2014/main" id="{1BD11468-1F07-49E1-AE15-DEC5A63B5908}"/>
              </a:ext>
            </a:extLst>
          </p:cNvPr>
          <p:cNvCxnSpPr>
            <a:cxnSpLocks/>
          </p:cNvCxnSpPr>
          <p:nvPr/>
        </p:nvCxnSpPr>
        <p:spPr>
          <a:xfrm flipV="1">
            <a:off x="9887935" y="2446442"/>
            <a:ext cx="0" cy="239341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6" name="矩形 355">
            <a:extLst>
              <a:ext uri="{FF2B5EF4-FFF2-40B4-BE49-F238E27FC236}">
                <a16:creationId xmlns:a16="http://schemas.microsoft.com/office/drawing/2014/main" id="{AEA494B2-EFD6-4FAB-9EFD-3CDCA42FFFCD}"/>
              </a:ext>
            </a:extLst>
          </p:cNvPr>
          <p:cNvSpPr/>
          <p:nvPr/>
        </p:nvSpPr>
        <p:spPr>
          <a:xfrm>
            <a:off x="9003457" y="2480172"/>
            <a:ext cx="882422" cy="31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Historical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0DE715EE-9FD5-4714-94D9-B87BAF1B9477}"/>
              </a:ext>
            </a:extLst>
          </p:cNvPr>
          <p:cNvSpPr/>
          <p:nvPr/>
        </p:nvSpPr>
        <p:spPr>
          <a:xfrm>
            <a:off x="9885879" y="2471560"/>
            <a:ext cx="882422" cy="31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Forecast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61" name="Content Placeholder 11">
            <a:extLst>
              <a:ext uri="{FF2B5EF4-FFF2-40B4-BE49-F238E27FC236}">
                <a16:creationId xmlns:a16="http://schemas.microsoft.com/office/drawing/2014/main" id="{0113CDB8-6D25-4A5C-897D-8EFD0CF10496}"/>
              </a:ext>
            </a:extLst>
          </p:cNvPr>
          <p:cNvSpPr txBox="1">
            <a:spLocks/>
          </p:cNvSpPr>
          <p:nvPr/>
        </p:nvSpPr>
        <p:spPr>
          <a:xfrm>
            <a:off x="6682130" y="4825332"/>
            <a:ext cx="5094231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Fitness awareness increases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while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coverage rate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in tier 3 and 4 cities is still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in its infancy </a:t>
            </a:r>
          </a:p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The market potential is huge and the number of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gyms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is far from saturated, so LEFIT has high new store opening potential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414" name="直接箭头连接符 413">
            <a:extLst>
              <a:ext uri="{FF2B5EF4-FFF2-40B4-BE49-F238E27FC236}">
                <a16:creationId xmlns:a16="http://schemas.microsoft.com/office/drawing/2014/main" id="{FFB5CEA1-0BD4-4F1B-94F2-7659860F8D73}"/>
              </a:ext>
            </a:extLst>
          </p:cNvPr>
          <p:cNvCxnSpPr/>
          <p:nvPr/>
        </p:nvCxnSpPr>
        <p:spPr>
          <a:xfrm flipV="1">
            <a:off x="1246911" y="2099538"/>
            <a:ext cx="0" cy="239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6" name="直接箭头连接符 415">
            <a:extLst>
              <a:ext uri="{FF2B5EF4-FFF2-40B4-BE49-F238E27FC236}">
                <a16:creationId xmlns:a16="http://schemas.microsoft.com/office/drawing/2014/main" id="{0765E1E1-EB1D-445B-88EC-44F9D7E13558}"/>
              </a:ext>
            </a:extLst>
          </p:cNvPr>
          <p:cNvCxnSpPr>
            <a:cxnSpLocks/>
          </p:cNvCxnSpPr>
          <p:nvPr/>
        </p:nvCxnSpPr>
        <p:spPr>
          <a:xfrm>
            <a:off x="1246911" y="4491901"/>
            <a:ext cx="3157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D1E4DEBF-5A8A-4029-848E-BC4BAE5F8189}"/>
              </a:ext>
            </a:extLst>
          </p:cNvPr>
          <p:cNvCxnSpPr>
            <a:cxnSpLocks/>
          </p:cNvCxnSpPr>
          <p:nvPr/>
        </p:nvCxnSpPr>
        <p:spPr>
          <a:xfrm flipV="1">
            <a:off x="1246911" y="2024072"/>
            <a:ext cx="2809046" cy="246783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9" name="矩形 418">
            <a:extLst>
              <a:ext uri="{FF2B5EF4-FFF2-40B4-BE49-F238E27FC236}">
                <a16:creationId xmlns:a16="http://schemas.microsoft.com/office/drawing/2014/main" id="{82EFC7D0-8489-4B05-A18B-D628AD023267}"/>
              </a:ext>
            </a:extLst>
          </p:cNvPr>
          <p:cNvSpPr/>
          <p:nvPr/>
        </p:nvSpPr>
        <p:spPr>
          <a:xfrm>
            <a:off x="550792" y="1761434"/>
            <a:ext cx="18717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500" b="1" dirty="0"/>
              <a:t>Customer Experience</a:t>
            </a:r>
          </a:p>
        </p:txBody>
      </p:sp>
      <p:sp>
        <p:nvSpPr>
          <p:cNvPr id="420" name="矩形 419">
            <a:extLst>
              <a:ext uri="{FF2B5EF4-FFF2-40B4-BE49-F238E27FC236}">
                <a16:creationId xmlns:a16="http://schemas.microsoft.com/office/drawing/2014/main" id="{80E190F1-67B2-4E22-895E-CB58434A3501}"/>
              </a:ext>
            </a:extLst>
          </p:cNvPr>
          <p:cNvSpPr/>
          <p:nvPr/>
        </p:nvSpPr>
        <p:spPr>
          <a:xfrm>
            <a:off x="4423653" y="4330318"/>
            <a:ext cx="5790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500" b="1" dirty="0"/>
              <a:t>Price</a:t>
            </a:r>
          </a:p>
        </p:txBody>
      </p:sp>
      <p:sp>
        <p:nvSpPr>
          <p:cNvPr id="425" name="椭圆 424">
            <a:extLst>
              <a:ext uri="{FF2B5EF4-FFF2-40B4-BE49-F238E27FC236}">
                <a16:creationId xmlns:a16="http://schemas.microsoft.com/office/drawing/2014/main" id="{D4CF5393-FD32-4D9B-8607-54449B7C021E}"/>
              </a:ext>
            </a:extLst>
          </p:cNvPr>
          <p:cNvSpPr/>
          <p:nvPr/>
        </p:nvSpPr>
        <p:spPr>
          <a:xfrm>
            <a:off x="1998083" y="2700305"/>
            <a:ext cx="731726" cy="731726"/>
          </a:xfrm>
          <a:prstGeom prst="ellipse">
            <a:avLst/>
          </a:prstGeom>
          <a:solidFill>
            <a:srgbClr val="C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HZ</a:t>
            </a:r>
            <a:endParaRPr kumimoji="1" lang="zh-CN" altLang="en-US" sz="1400" dirty="0"/>
          </a:p>
        </p:txBody>
      </p:sp>
      <p:sp>
        <p:nvSpPr>
          <p:cNvPr id="427" name="椭圆 426">
            <a:extLst>
              <a:ext uri="{FF2B5EF4-FFF2-40B4-BE49-F238E27FC236}">
                <a16:creationId xmlns:a16="http://schemas.microsoft.com/office/drawing/2014/main" id="{F62A9437-3104-4218-B762-2FB1B0184EAF}"/>
              </a:ext>
            </a:extLst>
          </p:cNvPr>
          <p:cNvSpPr/>
          <p:nvPr/>
        </p:nvSpPr>
        <p:spPr>
          <a:xfrm>
            <a:off x="4499696" y="1879578"/>
            <a:ext cx="200025" cy="200025"/>
          </a:xfrm>
          <a:prstGeom prst="ellipse">
            <a:avLst/>
          </a:prstGeom>
          <a:solidFill>
            <a:srgbClr val="C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8" name="矩形 427">
            <a:extLst>
              <a:ext uri="{FF2B5EF4-FFF2-40B4-BE49-F238E27FC236}">
                <a16:creationId xmlns:a16="http://schemas.microsoft.com/office/drawing/2014/main" id="{64A3ABD2-3E4E-4AF8-8B08-469EE436D535}"/>
              </a:ext>
            </a:extLst>
          </p:cNvPr>
          <p:cNvSpPr/>
          <p:nvPr/>
        </p:nvSpPr>
        <p:spPr>
          <a:xfrm>
            <a:off x="4404209" y="2799968"/>
            <a:ext cx="1293944" cy="1461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400" dirty="0"/>
              <a:t>City with small </a:t>
            </a:r>
          </a:p>
          <a:p>
            <a:pPr>
              <a:spcAft>
                <a:spcPts val="600"/>
              </a:spcAft>
            </a:pPr>
            <a:r>
              <a:rPr kumimoji="1" lang="en-US" altLang="zh-Hans" sz="1400" dirty="0"/>
              <a:t>gym numbers</a:t>
            </a:r>
          </a:p>
          <a:p>
            <a:r>
              <a:rPr kumimoji="1" lang="en-US" altLang="zh-Hans" sz="1400" b="1" dirty="0"/>
              <a:t>Note</a:t>
            </a:r>
            <a:r>
              <a:rPr kumimoji="1" lang="en-US" altLang="zh-Hans" sz="1400" dirty="0"/>
              <a:t>:</a:t>
            </a:r>
          </a:p>
          <a:p>
            <a:r>
              <a:rPr kumimoji="1" lang="en-US" altLang="zh-Hans" sz="1400" dirty="0"/>
              <a:t>HZ: Hangzhou</a:t>
            </a:r>
          </a:p>
          <a:p>
            <a:r>
              <a:rPr kumimoji="1" lang="en-US" altLang="zh-Hans" sz="1400" dirty="0"/>
              <a:t>SH: Shanghai</a:t>
            </a:r>
          </a:p>
          <a:p>
            <a:r>
              <a:rPr kumimoji="1" lang="en-US" altLang="zh-Hans" sz="1400" dirty="0"/>
              <a:t>BJ: Beijing</a:t>
            </a:r>
          </a:p>
        </p:txBody>
      </p:sp>
      <p:sp>
        <p:nvSpPr>
          <p:cNvPr id="429" name="椭圆 428">
            <a:extLst>
              <a:ext uri="{FF2B5EF4-FFF2-40B4-BE49-F238E27FC236}">
                <a16:creationId xmlns:a16="http://schemas.microsoft.com/office/drawing/2014/main" id="{7F693F79-301F-4A99-92D6-412A28E24AB7}"/>
              </a:ext>
            </a:extLst>
          </p:cNvPr>
          <p:cNvSpPr/>
          <p:nvPr/>
        </p:nvSpPr>
        <p:spPr>
          <a:xfrm>
            <a:off x="4499695" y="2607348"/>
            <a:ext cx="200025" cy="200025"/>
          </a:xfrm>
          <a:prstGeom prst="ellipse">
            <a:avLst/>
          </a:prstGeom>
          <a:solidFill>
            <a:srgbClr val="71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0" name="矩形 429">
            <a:extLst>
              <a:ext uri="{FF2B5EF4-FFF2-40B4-BE49-F238E27FC236}">
                <a16:creationId xmlns:a16="http://schemas.microsoft.com/office/drawing/2014/main" id="{CF2DDBA0-67CA-4F9E-968A-8429F11AC0FE}"/>
              </a:ext>
            </a:extLst>
          </p:cNvPr>
          <p:cNvSpPr/>
          <p:nvPr/>
        </p:nvSpPr>
        <p:spPr>
          <a:xfrm>
            <a:off x="4404209" y="2061062"/>
            <a:ext cx="1272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400" dirty="0"/>
              <a:t>City with large </a:t>
            </a:r>
          </a:p>
          <a:p>
            <a:r>
              <a:rPr kumimoji="1" lang="en-US" altLang="zh-Hans" sz="1400" dirty="0"/>
              <a:t>gym numbers</a:t>
            </a:r>
          </a:p>
        </p:txBody>
      </p:sp>
      <p:sp>
        <p:nvSpPr>
          <p:cNvPr id="431" name="矩形 17">
            <a:extLst>
              <a:ext uri="{FF2B5EF4-FFF2-40B4-BE49-F238E27FC236}">
                <a16:creationId xmlns:a16="http://schemas.microsoft.com/office/drawing/2014/main" id="{C103AFC0-5ABA-4BDA-955C-70C4FEE942BC}"/>
              </a:ext>
            </a:extLst>
          </p:cNvPr>
          <p:cNvSpPr/>
          <p:nvPr/>
        </p:nvSpPr>
        <p:spPr>
          <a:xfrm>
            <a:off x="4390640" y="1823948"/>
            <a:ext cx="1257255" cy="2431851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433" name="椭圆 432">
            <a:extLst>
              <a:ext uri="{FF2B5EF4-FFF2-40B4-BE49-F238E27FC236}">
                <a16:creationId xmlns:a16="http://schemas.microsoft.com/office/drawing/2014/main" id="{13550DA5-DDA4-4807-A4A9-37D20AFB04D5}"/>
              </a:ext>
            </a:extLst>
          </p:cNvPr>
          <p:cNvSpPr/>
          <p:nvPr/>
        </p:nvSpPr>
        <p:spPr>
          <a:xfrm>
            <a:off x="2742545" y="2331909"/>
            <a:ext cx="676545" cy="676545"/>
          </a:xfrm>
          <a:prstGeom prst="ellipse">
            <a:avLst/>
          </a:prstGeom>
          <a:solidFill>
            <a:srgbClr val="C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SH</a:t>
            </a:r>
            <a:endParaRPr kumimoji="1" lang="zh-CN" altLang="en-US" dirty="0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F13FD091-370E-4B65-917A-07EBC61EEF88}"/>
              </a:ext>
            </a:extLst>
          </p:cNvPr>
          <p:cNvSpPr/>
          <p:nvPr/>
        </p:nvSpPr>
        <p:spPr>
          <a:xfrm>
            <a:off x="2816326" y="1869898"/>
            <a:ext cx="557136" cy="557136"/>
          </a:xfrm>
          <a:prstGeom prst="ellipse">
            <a:avLst/>
          </a:prstGeom>
          <a:solidFill>
            <a:srgbClr val="C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BJ</a:t>
            </a:r>
            <a:endParaRPr kumimoji="1" lang="zh-CN" altLang="en-US" dirty="0"/>
          </a:p>
        </p:txBody>
      </p:sp>
      <p:sp>
        <p:nvSpPr>
          <p:cNvPr id="435" name="椭圆 434">
            <a:extLst>
              <a:ext uri="{FF2B5EF4-FFF2-40B4-BE49-F238E27FC236}">
                <a16:creationId xmlns:a16="http://schemas.microsoft.com/office/drawing/2014/main" id="{AF9AE6EA-A92D-4E51-A99B-7D99FC1C558F}"/>
              </a:ext>
            </a:extLst>
          </p:cNvPr>
          <p:cNvSpPr/>
          <p:nvPr/>
        </p:nvSpPr>
        <p:spPr>
          <a:xfrm>
            <a:off x="1836420" y="3685182"/>
            <a:ext cx="398360" cy="398360"/>
          </a:xfrm>
          <a:prstGeom prst="ellipse">
            <a:avLst/>
          </a:prstGeom>
          <a:solidFill>
            <a:srgbClr val="71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椭圆 435">
            <a:extLst>
              <a:ext uri="{FF2B5EF4-FFF2-40B4-BE49-F238E27FC236}">
                <a16:creationId xmlns:a16="http://schemas.microsoft.com/office/drawing/2014/main" id="{5ABC4409-8F8A-4309-A557-27DD05D8DB16}"/>
              </a:ext>
            </a:extLst>
          </p:cNvPr>
          <p:cNvSpPr/>
          <p:nvPr/>
        </p:nvSpPr>
        <p:spPr>
          <a:xfrm>
            <a:off x="2294827" y="3674622"/>
            <a:ext cx="332516" cy="332516"/>
          </a:xfrm>
          <a:prstGeom prst="ellipse">
            <a:avLst/>
          </a:prstGeom>
          <a:solidFill>
            <a:srgbClr val="71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椭圆 436">
            <a:extLst>
              <a:ext uri="{FF2B5EF4-FFF2-40B4-BE49-F238E27FC236}">
                <a16:creationId xmlns:a16="http://schemas.microsoft.com/office/drawing/2014/main" id="{2E04904E-8070-4AF3-B461-BD5CA617F22D}"/>
              </a:ext>
            </a:extLst>
          </p:cNvPr>
          <p:cNvSpPr/>
          <p:nvPr/>
        </p:nvSpPr>
        <p:spPr>
          <a:xfrm>
            <a:off x="2838859" y="3205424"/>
            <a:ext cx="355938" cy="355938"/>
          </a:xfrm>
          <a:prstGeom prst="ellipse">
            <a:avLst/>
          </a:prstGeom>
          <a:solidFill>
            <a:srgbClr val="71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E9B4E0A7-5C36-4783-8709-5FB77BEAE038}"/>
              </a:ext>
            </a:extLst>
          </p:cNvPr>
          <p:cNvSpPr/>
          <p:nvPr/>
        </p:nvSpPr>
        <p:spPr>
          <a:xfrm>
            <a:off x="1530993" y="2914650"/>
            <a:ext cx="122501" cy="122501"/>
          </a:xfrm>
          <a:prstGeom prst="ellipse">
            <a:avLst/>
          </a:prstGeom>
          <a:solidFill>
            <a:srgbClr val="71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09ED6A86-BD26-441F-A368-84481B957C3F}"/>
              </a:ext>
            </a:extLst>
          </p:cNvPr>
          <p:cNvSpPr/>
          <p:nvPr/>
        </p:nvSpPr>
        <p:spPr>
          <a:xfrm>
            <a:off x="1636583" y="3957659"/>
            <a:ext cx="251767" cy="251767"/>
          </a:xfrm>
          <a:prstGeom prst="ellipse">
            <a:avLst/>
          </a:prstGeom>
          <a:solidFill>
            <a:srgbClr val="71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Content Placeholder 11">
            <a:extLst>
              <a:ext uri="{FF2B5EF4-FFF2-40B4-BE49-F238E27FC236}">
                <a16:creationId xmlns:a16="http://schemas.microsoft.com/office/drawing/2014/main" id="{418489C9-36AB-4CBA-83DE-B743DF6A5EA7}"/>
              </a:ext>
            </a:extLst>
          </p:cNvPr>
          <p:cNvSpPr txBox="1">
            <a:spLocks/>
          </p:cNvSpPr>
          <p:nvPr/>
        </p:nvSpPr>
        <p:spPr>
          <a:xfrm>
            <a:off x="559888" y="4577016"/>
            <a:ext cx="5360624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Currently, the main layout of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LEFIT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is in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Shanghai, Beijing and Hangzhou</a:t>
            </a:r>
          </a:p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LEFIT only operates stores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in tier 1 and 2 cities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, and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mainly at the core of the cities</a:t>
            </a:r>
          </a:p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Customers in tier 1 and 2 cities focus more on customer experience and market saturation is high</a:t>
            </a:r>
          </a:p>
        </p:txBody>
      </p:sp>
      <p:grpSp>
        <p:nvGrpSpPr>
          <p:cNvPr id="450" name="Group 101">
            <a:extLst>
              <a:ext uri="{FF2B5EF4-FFF2-40B4-BE49-F238E27FC236}">
                <a16:creationId xmlns:a16="http://schemas.microsoft.com/office/drawing/2014/main" id="{2B77F9B7-0B91-4575-A7EC-510D2A9F018F}"/>
              </a:ext>
            </a:extLst>
          </p:cNvPr>
          <p:cNvGrpSpPr/>
          <p:nvPr/>
        </p:nvGrpSpPr>
        <p:grpSpPr>
          <a:xfrm>
            <a:off x="692726" y="5817127"/>
            <a:ext cx="11061123" cy="90586"/>
            <a:chOff x="5424490" y="5391833"/>
            <a:chExt cx="4651373" cy="44711"/>
          </a:xfrm>
          <a:solidFill>
            <a:srgbClr val="C00000"/>
          </a:solidFill>
        </p:grpSpPr>
        <p:cxnSp>
          <p:nvCxnSpPr>
            <p:cNvPr id="451" name="Straight Connector 102">
              <a:extLst>
                <a:ext uri="{FF2B5EF4-FFF2-40B4-BE49-F238E27FC236}">
                  <a16:creationId xmlns:a16="http://schemas.microsoft.com/office/drawing/2014/main" id="{A59861FE-6B3E-4B7D-96A2-F1BB3EF4BDBA}"/>
                </a:ext>
              </a:extLst>
            </p:cNvPr>
            <p:cNvCxnSpPr>
              <a:cxnSpLocks/>
            </p:cNvCxnSpPr>
            <p:nvPr/>
          </p:nvCxnSpPr>
          <p:spPr>
            <a:xfrm>
              <a:off x="5424490" y="5415156"/>
              <a:ext cx="4651373" cy="0"/>
            </a:xfrm>
            <a:prstGeom prst="lin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52" name="Isosceles Triangle 103">
              <a:extLst>
                <a:ext uri="{FF2B5EF4-FFF2-40B4-BE49-F238E27FC236}">
                  <a16:creationId xmlns:a16="http://schemas.microsoft.com/office/drawing/2014/main" id="{2797DDD7-C272-47C6-8E7E-FED85A27B2E8}"/>
                </a:ext>
              </a:extLst>
            </p:cNvPr>
            <p:cNvSpPr/>
            <p:nvPr/>
          </p:nvSpPr>
          <p:spPr>
            <a:xfrm flipV="1">
              <a:off x="7534050" y="5391833"/>
              <a:ext cx="302425" cy="44711"/>
            </a:xfrm>
            <a:prstGeom prst="triangl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53" name="Rectangle 79">
            <a:extLst>
              <a:ext uri="{FF2B5EF4-FFF2-40B4-BE49-F238E27FC236}">
                <a16:creationId xmlns:a16="http://schemas.microsoft.com/office/drawing/2014/main" id="{D913997C-03B4-43B8-8DA9-F7BD1DFD5ED5}"/>
              </a:ext>
            </a:extLst>
          </p:cNvPr>
          <p:cNvSpPr>
            <a:spLocks/>
          </p:cNvSpPr>
          <p:nvPr/>
        </p:nvSpPr>
        <p:spPr>
          <a:xfrm>
            <a:off x="4679807" y="6042633"/>
            <a:ext cx="2809911" cy="4225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srgbClr val="C00000"/>
                </a:solidFill>
                <a:ea typeface="宋体" panose="02010600030101010101" pitchFamily="2" charset="-122"/>
              </a:rPr>
              <a:t>Strategy: Differentiated Layout</a:t>
            </a:r>
            <a:endParaRPr lang="zh-CN" altLang="zh-CN" sz="1400" kern="1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455" name="Rectangle 79">
            <a:extLst>
              <a:ext uri="{FF2B5EF4-FFF2-40B4-BE49-F238E27FC236}">
                <a16:creationId xmlns:a16="http://schemas.microsoft.com/office/drawing/2014/main" id="{79F57702-D2A9-46FC-994E-7B6F25DBB899}"/>
              </a:ext>
            </a:extLst>
          </p:cNvPr>
          <p:cNvSpPr>
            <a:spLocks/>
          </p:cNvSpPr>
          <p:nvPr/>
        </p:nvSpPr>
        <p:spPr>
          <a:xfrm>
            <a:off x="1752036" y="5973050"/>
            <a:ext cx="2274044" cy="57084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Improve existing layout </a:t>
            </a:r>
          </a:p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Enhance customer experience</a:t>
            </a:r>
          </a:p>
        </p:txBody>
      </p:sp>
      <p:sp>
        <p:nvSpPr>
          <p:cNvPr id="456" name="Rectangle 79">
            <a:extLst>
              <a:ext uri="{FF2B5EF4-FFF2-40B4-BE49-F238E27FC236}">
                <a16:creationId xmlns:a16="http://schemas.microsoft.com/office/drawing/2014/main" id="{A9670FCB-DD02-44CB-8F32-667AE0012CFC}"/>
              </a:ext>
            </a:extLst>
          </p:cNvPr>
          <p:cNvSpPr>
            <a:spLocks/>
          </p:cNvSpPr>
          <p:nvPr/>
        </p:nvSpPr>
        <p:spPr>
          <a:xfrm>
            <a:off x="840507" y="5973011"/>
            <a:ext cx="860729" cy="55532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Tier 1 &amp; 2</a:t>
            </a:r>
          </a:p>
        </p:txBody>
      </p:sp>
      <p:sp>
        <p:nvSpPr>
          <p:cNvPr id="457" name="Rectangle 79">
            <a:extLst>
              <a:ext uri="{FF2B5EF4-FFF2-40B4-BE49-F238E27FC236}">
                <a16:creationId xmlns:a16="http://schemas.microsoft.com/office/drawing/2014/main" id="{E1ECE807-7DCC-471D-81F2-6822D346CC23}"/>
              </a:ext>
            </a:extLst>
          </p:cNvPr>
          <p:cNvSpPr>
            <a:spLocks/>
          </p:cNvSpPr>
          <p:nvPr/>
        </p:nvSpPr>
        <p:spPr>
          <a:xfrm>
            <a:off x="8089990" y="5973011"/>
            <a:ext cx="2274044" cy="57084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Open up rural market</a:t>
            </a:r>
          </a:p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Increase gym number</a:t>
            </a:r>
          </a:p>
        </p:txBody>
      </p:sp>
      <p:sp>
        <p:nvSpPr>
          <p:cNvPr id="458" name="Rectangle 79">
            <a:extLst>
              <a:ext uri="{FF2B5EF4-FFF2-40B4-BE49-F238E27FC236}">
                <a16:creationId xmlns:a16="http://schemas.microsoft.com/office/drawing/2014/main" id="{22A17E29-1683-4D5E-B4B3-03152E0E98F7}"/>
              </a:ext>
            </a:extLst>
          </p:cNvPr>
          <p:cNvSpPr>
            <a:spLocks/>
          </p:cNvSpPr>
          <p:nvPr/>
        </p:nvSpPr>
        <p:spPr>
          <a:xfrm>
            <a:off x="10417540" y="5973011"/>
            <a:ext cx="860729" cy="55532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Tier 3 &amp; 4</a:t>
            </a:r>
          </a:p>
        </p:txBody>
      </p:sp>
      <p:cxnSp>
        <p:nvCxnSpPr>
          <p:cNvPr id="460" name="直接箭头连接符 459">
            <a:extLst>
              <a:ext uri="{FF2B5EF4-FFF2-40B4-BE49-F238E27FC236}">
                <a16:creationId xmlns:a16="http://schemas.microsoft.com/office/drawing/2014/main" id="{4AFD9542-CA29-4B06-B924-334E18B33EDE}"/>
              </a:ext>
            </a:extLst>
          </p:cNvPr>
          <p:cNvCxnSpPr>
            <a:stCxn id="453" idx="1"/>
            <a:endCxn id="455" idx="3"/>
          </p:cNvCxnSpPr>
          <p:nvPr/>
        </p:nvCxnSpPr>
        <p:spPr>
          <a:xfrm flipH="1">
            <a:off x="4026080" y="6253914"/>
            <a:ext cx="653727" cy="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2" name="直接箭头连接符 461">
            <a:extLst>
              <a:ext uri="{FF2B5EF4-FFF2-40B4-BE49-F238E27FC236}">
                <a16:creationId xmlns:a16="http://schemas.microsoft.com/office/drawing/2014/main" id="{694936EA-67B4-47E0-A036-6756A262490B}"/>
              </a:ext>
            </a:extLst>
          </p:cNvPr>
          <p:cNvCxnSpPr>
            <a:stCxn id="453" idx="3"/>
            <a:endCxn id="457" idx="1"/>
          </p:cNvCxnSpPr>
          <p:nvPr/>
        </p:nvCxnSpPr>
        <p:spPr>
          <a:xfrm>
            <a:off x="7489718" y="6253914"/>
            <a:ext cx="600272" cy="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111">
            <a:extLst>
              <a:ext uri="{FF2B5EF4-FFF2-40B4-BE49-F238E27FC236}">
                <a16:creationId xmlns:a16="http://schemas.microsoft.com/office/drawing/2014/main" id="{96F2B2F6-2247-42CE-88D2-FA8729CE3619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4D684E5D-7ED4-4A18-A444-AF51A4657143}"/>
              </a:ext>
            </a:extLst>
          </p:cNvPr>
          <p:cNvSpPr txBox="1"/>
          <p:nvPr/>
        </p:nvSpPr>
        <p:spPr>
          <a:xfrm>
            <a:off x="11785764" y="6551773"/>
            <a:ext cx="40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14</a:t>
            </a:r>
            <a:endParaRPr kumimoji="1" lang="zh-CN" altLang="en-US" sz="1600" dirty="0"/>
          </a:p>
        </p:txBody>
      </p:sp>
      <p:sp>
        <p:nvSpPr>
          <p:cNvPr id="73" name="TextBox 66">
            <a:extLst>
              <a:ext uri="{FF2B5EF4-FFF2-40B4-BE49-F238E27FC236}">
                <a16:creationId xmlns:a16="http://schemas.microsoft.com/office/drawing/2014/main" id="{F3FB1DCB-BC8F-4477-BE14-38961FA4E3E9}"/>
              </a:ext>
            </a:extLst>
          </p:cNvPr>
          <p:cNvSpPr txBox="1"/>
          <p:nvPr/>
        </p:nvSpPr>
        <p:spPr>
          <a:xfrm>
            <a:off x="413451" y="6604110"/>
            <a:ext cx="6575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Expert Interview;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250">
            <a:extLst>
              <a:ext uri="{FF2B5EF4-FFF2-40B4-BE49-F238E27FC236}">
                <a16:creationId xmlns:a16="http://schemas.microsoft.com/office/drawing/2014/main" id="{5DBE5C9E-7671-4A2E-8384-80D485D8C253}"/>
              </a:ext>
            </a:extLst>
          </p:cNvPr>
          <p:cNvSpPr txBox="1"/>
          <p:nvPr/>
        </p:nvSpPr>
        <p:spPr>
          <a:xfrm>
            <a:off x="-944" y="36001"/>
            <a:ext cx="5099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ea typeface="Verdana" pitchFamily="34" charset="0"/>
                <a:cs typeface="Arial" pitchFamily="34" charset="0"/>
              </a:rPr>
              <a:t>Analysis 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&gt;&gt;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Strategy: Store Expansion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67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对象 73" hidden="1">
            <a:extLst>
              <a:ext uri="{FF2B5EF4-FFF2-40B4-BE49-F238E27FC236}">
                <a16:creationId xmlns:a16="http://schemas.microsoft.com/office/drawing/2014/main" id="{D922705D-BFC1-B748-B089-581A555E583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64219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49" name="think-cell 幻灯片" r:id="rId18" imgW="3886200" imgH="5029200" progId="TCLayout.ActiveDocument.1">
                  <p:embed/>
                </p:oleObj>
              </mc:Choice>
              <mc:Fallback>
                <p:oleObj name="think-cell 幻灯片" r:id="rId18" imgW="3886200" imgH="5029200" progId="TCLayout.ActiveDocument.1">
                  <p:embed/>
                  <p:pic>
                    <p:nvPicPr>
                      <p:cNvPr id="74" name="对象 73" hidden="1">
                        <a:extLst>
                          <a:ext uri="{FF2B5EF4-FFF2-40B4-BE49-F238E27FC236}">
                            <a16:creationId xmlns:a16="http://schemas.microsoft.com/office/drawing/2014/main" id="{D922705D-BFC1-B748-B089-581A555E58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矩形 174" hidden="1">
            <a:extLst>
              <a:ext uri="{FF2B5EF4-FFF2-40B4-BE49-F238E27FC236}">
                <a16:creationId xmlns:a16="http://schemas.microsoft.com/office/drawing/2014/main" id="{7DCB92FA-DA08-BE43-B8C6-0D0469FB9F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kumimoji="1"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252D893-FB7C-AB42-9231-E3980A15F1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4F00DF3-52BB-E347-9655-2BB934AC36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6" y="2588311"/>
            <a:ext cx="816312" cy="81631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7F31E34-D4DF-D14C-AA09-B09F0C2F69B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4" y="1880113"/>
            <a:ext cx="539302" cy="53930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8F902E6-FC85-6E48-8ED1-17D293B11D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72" y="2924984"/>
            <a:ext cx="522951" cy="522951"/>
          </a:xfrm>
          <a:prstGeom prst="rect">
            <a:avLst/>
          </a:prstGeom>
        </p:spPr>
      </p:pic>
      <p:sp>
        <p:nvSpPr>
          <p:cNvPr id="60" name="椭圆 59">
            <a:extLst>
              <a:ext uri="{FF2B5EF4-FFF2-40B4-BE49-F238E27FC236}">
                <a16:creationId xmlns:a16="http://schemas.microsoft.com/office/drawing/2014/main" id="{1954AD34-B716-384D-AE7C-0E1C9AC6C22A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138470" y="3596759"/>
            <a:ext cx="384175" cy="384175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弧形 4">
            <a:extLst>
              <a:ext uri="{FF2B5EF4-FFF2-40B4-BE49-F238E27FC236}">
                <a16:creationId xmlns:a16="http://schemas.microsoft.com/office/drawing/2014/main" id="{82C9277A-CB0A-B149-B96C-E70D6187CA31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2149229" y="3589045"/>
            <a:ext cx="384174" cy="384175"/>
          </a:xfrm>
          <a:prstGeom prst="arc">
            <a:avLst>
              <a:gd name="adj1" fmla="val 16200000"/>
              <a:gd name="adj2" fmla="val 7227776"/>
            </a:avLst>
          </a:prstGeom>
          <a:solidFill>
            <a:srgbClr val="656665"/>
          </a:solidFill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2AD20A5E-1EB6-134D-B001-8EE824496BC4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408044" y="3592461"/>
            <a:ext cx="384175" cy="384175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弧形 45">
            <a:extLst>
              <a:ext uri="{FF2B5EF4-FFF2-40B4-BE49-F238E27FC236}">
                <a16:creationId xmlns:a16="http://schemas.microsoft.com/office/drawing/2014/main" id="{579085E3-FC0F-B14E-A131-3F517C59CFA4}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>
            <a:off x="3408044" y="3592461"/>
            <a:ext cx="384175" cy="384174"/>
          </a:xfrm>
          <a:prstGeom prst="arc">
            <a:avLst>
              <a:gd name="adj1" fmla="val 16200000"/>
              <a:gd name="adj2" fmla="val 2515195"/>
            </a:avLst>
          </a:prstGeom>
          <a:solidFill>
            <a:srgbClr val="656665"/>
          </a:solidFill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3848DA4-838B-FE4F-8389-032CEAC16D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26" y="3383936"/>
            <a:ext cx="481959" cy="48195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B44D425-7037-4C47-BF10-0CC1692535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506" y="2686011"/>
            <a:ext cx="426424" cy="426424"/>
          </a:xfrm>
          <a:prstGeom prst="rect">
            <a:avLst/>
          </a:prstGeom>
        </p:spPr>
      </p:pic>
      <p:sp>
        <p:nvSpPr>
          <p:cNvPr id="48" name="椭圆 47">
            <a:extLst>
              <a:ext uri="{FF2B5EF4-FFF2-40B4-BE49-F238E27FC236}">
                <a16:creationId xmlns:a16="http://schemas.microsoft.com/office/drawing/2014/main" id="{D961333F-38E8-7E45-B712-D664FB170563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649095" y="3592460"/>
            <a:ext cx="384175" cy="384175"/>
          </a:xfrm>
          <a:prstGeom prst="ellipse">
            <a:avLst/>
          </a:prstGeom>
          <a:solidFill>
            <a:schemeClr val="bg1"/>
          </a:solidFill>
          <a:ln w="9525" algn="ctr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弧形 45">
            <a:extLst>
              <a:ext uri="{FF2B5EF4-FFF2-40B4-BE49-F238E27FC236}">
                <a16:creationId xmlns:a16="http://schemas.microsoft.com/office/drawing/2014/main" id="{06A3DD90-E9E0-F04C-B96F-F1B0BEAFB99A}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>
            <a:off x="4649095" y="3592460"/>
            <a:ext cx="384175" cy="384174"/>
          </a:xfrm>
          <a:prstGeom prst="arc">
            <a:avLst>
              <a:gd name="adj1" fmla="val 16200000"/>
              <a:gd name="adj2" fmla="val 17761470"/>
            </a:avLst>
          </a:prstGeom>
          <a:solidFill>
            <a:srgbClr val="656665"/>
          </a:solidFill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3" name="Chart 3">
            <a:extLst>
              <a:ext uri="{FF2B5EF4-FFF2-40B4-BE49-F238E27FC236}">
                <a16:creationId xmlns:a16="http://schemas.microsoft.com/office/drawing/2014/main" id="{C3EB800A-440F-4B01-9FC9-0ADECD2F7296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7484816"/>
              </p:ext>
            </p:extLst>
          </p:nvPr>
        </p:nvGraphicFramePr>
        <p:xfrm>
          <a:off x="7486650" y="2211388"/>
          <a:ext cx="4279900" cy="148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51" name="文本占位符 2">
            <a:extLst>
              <a:ext uri="{FF2B5EF4-FFF2-40B4-BE49-F238E27FC236}">
                <a16:creationId xmlns:a16="http://schemas.microsoft.com/office/drawing/2014/main" id="{080AADC8-961B-EC47-86D2-E69093830F1D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897813" y="2105025"/>
            <a:ext cx="3349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Exist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52" name="文本占位符 2">
            <a:extLst>
              <a:ext uri="{FF2B5EF4-FFF2-40B4-BE49-F238E27FC236}">
                <a16:creationId xmlns:a16="http://schemas.microsoft.com/office/drawing/2014/main" id="{CC50C725-A52D-FB48-B3B5-E4809FA86D3B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0950575" y="2105025"/>
            <a:ext cx="5349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Not yet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55" name="文本占位符 2">
            <a:extLst>
              <a:ext uri="{FF2B5EF4-FFF2-40B4-BE49-F238E27FC236}">
                <a16:creationId xmlns:a16="http://schemas.microsoft.com/office/drawing/2014/main" id="{30CBB7EA-CE80-A844-BDD5-F1E7083BDF3E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6627813" y="3089275"/>
            <a:ext cx="8239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Corporate </a:t>
            </a:r>
          </a:p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fitness gym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id="{41631DD5-AD57-774A-884D-05EC2C4786C5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6284913" y="2527300"/>
            <a:ext cx="11668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Health Mgt Plan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56" name="文本占位符 2">
            <a:extLst>
              <a:ext uri="{FF2B5EF4-FFF2-40B4-BE49-F238E27FC236}">
                <a16:creationId xmlns:a16="http://schemas.microsoft.com/office/drawing/2014/main" id="{DCFE64CB-6E81-0F41-832F-18048492957A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9342438" y="2105025"/>
            <a:ext cx="6254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/>
              <a:t>Planning</a:t>
            </a: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pic>
        <p:nvPicPr>
          <p:cNvPr id="178" name="图片 177">
            <a:extLst>
              <a:ext uri="{FF2B5EF4-FFF2-40B4-BE49-F238E27FC236}">
                <a16:creationId xmlns:a16="http://schemas.microsoft.com/office/drawing/2014/main" id="{992C51FA-4A96-3040-839C-2DC099CE84E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00" y="2992390"/>
            <a:ext cx="488409" cy="380959"/>
          </a:xfrm>
          <a:prstGeom prst="rect">
            <a:avLst/>
          </a:prstGeom>
        </p:spPr>
      </p:pic>
      <p:pic>
        <p:nvPicPr>
          <p:cNvPr id="180" name="图片 179">
            <a:extLst>
              <a:ext uri="{FF2B5EF4-FFF2-40B4-BE49-F238E27FC236}">
                <a16:creationId xmlns:a16="http://schemas.microsoft.com/office/drawing/2014/main" id="{A36E2462-E40B-6D42-AB45-AA1311DE7DE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85" y="2950274"/>
            <a:ext cx="433282" cy="433282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8D708C73-4327-4242-AB65-F1D51E416579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600" b="1" dirty="0"/>
              <a:t>Store Expansion: Adopting B2B model and seeking corporate partnerships with Internet enterprises will become a new possibility for store expansion </a:t>
            </a:r>
            <a:endParaRPr kumimoji="1" lang="zh-CN" altLang="en-US" sz="2600" b="1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20E468F-6B8E-4D03-A43D-F8BBC60CCA8D}"/>
              </a:ext>
            </a:extLst>
          </p:cNvPr>
          <p:cNvGrpSpPr/>
          <p:nvPr/>
        </p:nvGrpSpPr>
        <p:grpSpPr>
          <a:xfrm>
            <a:off x="5942025" y="1456305"/>
            <a:ext cx="5982119" cy="274746"/>
            <a:chOff x="179512" y="1556792"/>
            <a:chExt cx="4565609" cy="252000"/>
          </a:xfrm>
          <a:solidFill>
            <a:srgbClr val="CC0001"/>
          </a:solidFill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78B9BD4-1360-4334-B4A6-0137361EBC29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59" name="直接连接符 254">
              <a:extLst>
                <a:ext uri="{FF2B5EF4-FFF2-40B4-BE49-F238E27FC236}">
                  <a16:creationId xmlns:a16="http://schemas.microsoft.com/office/drawing/2014/main" id="{C58C790D-B892-495F-82AE-8F83E9A27BEE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4565609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CD3DF28C-2D2E-4217-9295-1F3E14A5AD82}"/>
              </a:ext>
            </a:extLst>
          </p:cNvPr>
          <p:cNvSpPr/>
          <p:nvPr/>
        </p:nvSpPr>
        <p:spPr>
          <a:xfrm>
            <a:off x="584957" y="1389580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Internet employees have a high demand for fitness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5D9D189-3D18-4A92-8919-843E8080BAD4}"/>
              </a:ext>
            </a:extLst>
          </p:cNvPr>
          <p:cNvGrpSpPr/>
          <p:nvPr/>
        </p:nvGrpSpPr>
        <p:grpSpPr>
          <a:xfrm>
            <a:off x="254772" y="1468777"/>
            <a:ext cx="5268573" cy="274746"/>
            <a:chOff x="179512" y="1556792"/>
            <a:chExt cx="4021025" cy="252000"/>
          </a:xfrm>
          <a:solidFill>
            <a:srgbClr val="CC0001"/>
          </a:solidFill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D1BCB2B-0C72-43ED-B804-E575290E5FD8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67" name="直接连接符 254">
              <a:extLst>
                <a:ext uri="{FF2B5EF4-FFF2-40B4-BE49-F238E27FC236}">
                  <a16:creationId xmlns:a16="http://schemas.microsoft.com/office/drawing/2014/main" id="{9A03E574-DB59-4172-B1A3-C0ACD8B0B8DB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4021025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9486C5AA-6AFD-45DF-A30C-A8D74B734F34}"/>
              </a:ext>
            </a:extLst>
          </p:cNvPr>
          <p:cNvSpPr/>
          <p:nvPr/>
        </p:nvSpPr>
        <p:spPr>
          <a:xfrm>
            <a:off x="6272209" y="1377108"/>
            <a:ext cx="640007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The welfare provision of physical activity is the most popular </a:t>
            </a:r>
            <a:endParaRPr lang="zh-CN" altLang="zh-CN" sz="1700" b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9" name="Rectangle 79">
            <a:extLst>
              <a:ext uri="{FF2B5EF4-FFF2-40B4-BE49-F238E27FC236}">
                <a16:creationId xmlns:a16="http://schemas.microsoft.com/office/drawing/2014/main" id="{9040698F-02F8-4F64-99C8-1AB2AA773D81}"/>
              </a:ext>
            </a:extLst>
          </p:cNvPr>
          <p:cNvSpPr>
            <a:spLocks/>
          </p:cNvSpPr>
          <p:nvPr/>
        </p:nvSpPr>
        <p:spPr>
          <a:xfrm>
            <a:off x="1353657" y="1851490"/>
            <a:ext cx="4169687" cy="5857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The demand for fitness has increased due to the fact </a:t>
            </a:r>
          </a:p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that few employees are now engaged in physical work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70" name="Rectangle 79">
            <a:extLst>
              <a:ext uri="{FF2B5EF4-FFF2-40B4-BE49-F238E27FC236}">
                <a16:creationId xmlns:a16="http://schemas.microsoft.com/office/drawing/2014/main" id="{12951C22-4FC8-43B9-B524-A91B87177460}"/>
              </a:ext>
            </a:extLst>
          </p:cNvPr>
          <p:cNvSpPr>
            <a:spLocks/>
          </p:cNvSpPr>
          <p:nvPr/>
        </p:nvSpPr>
        <p:spPr>
          <a:xfrm>
            <a:off x="654496" y="3550574"/>
            <a:ext cx="1082107" cy="56381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Willingness </a:t>
            </a:r>
          </a:p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to get fit</a:t>
            </a:r>
          </a:p>
        </p:txBody>
      </p:sp>
      <p:sp>
        <p:nvSpPr>
          <p:cNvPr id="72" name="Rectangle 79">
            <a:extLst>
              <a:ext uri="{FF2B5EF4-FFF2-40B4-BE49-F238E27FC236}">
                <a16:creationId xmlns:a16="http://schemas.microsoft.com/office/drawing/2014/main" id="{3AEBEC92-F61C-498D-A475-09611A6F6414}"/>
              </a:ext>
            </a:extLst>
          </p:cNvPr>
          <p:cNvSpPr>
            <a:spLocks/>
          </p:cNvSpPr>
          <p:nvPr/>
        </p:nvSpPr>
        <p:spPr>
          <a:xfrm>
            <a:off x="1758654" y="2574089"/>
            <a:ext cx="1258076" cy="3798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srgbClr val="C00000"/>
                </a:solidFill>
                <a:ea typeface="宋体" panose="02010600030101010101" pitchFamily="2" charset="-122"/>
              </a:rPr>
              <a:t>Entry-level</a:t>
            </a:r>
          </a:p>
        </p:txBody>
      </p:sp>
      <p:sp>
        <p:nvSpPr>
          <p:cNvPr id="73" name="Rectangle 79">
            <a:extLst>
              <a:ext uri="{FF2B5EF4-FFF2-40B4-BE49-F238E27FC236}">
                <a16:creationId xmlns:a16="http://schemas.microsoft.com/office/drawing/2014/main" id="{ABE09561-DBBE-4F5C-A935-CD128FC9E20D}"/>
              </a:ext>
            </a:extLst>
          </p:cNvPr>
          <p:cNvSpPr>
            <a:spLocks/>
          </p:cNvSpPr>
          <p:nvPr/>
        </p:nvSpPr>
        <p:spPr>
          <a:xfrm>
            <a:off x="3051657" y="2579554"/>
            <a:ext cx="1046923" cy="3798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Expert</a:t>
            </a:r>
          </a:p>
        </p:txBody>
      </p:sp>
      <p:sp>
        <p:nvSpPr>
          <p:cNvPr id="75" name="Rectangle 79">
            <a:extLst>
              <a:ext uri="{FF2B5EF4-FFF2-40B4-BE49-F238E27FC236}">
                <a16:creationId xmlns:a16="http://schemas.microsoft.com/office/drawing/2014/main" id="{ACC926B2-C99B-4F28-8681-FD3469B521ED}"/>
              </a:ext>
            </a:extLst>
          </p:cNvPr>
          <p:cNvSpPr>
            <a:spLocks/>
          </p:cNvSpPr>
          <p:nvPr/>
        </p:nvSpPr>
        <p:spPr>
          <a:xfrm>
            <a:off x="4133503" y="2579362"/>
            <a:ext cx="1389837" cy="3798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Unwilling</a:t>
            </a:r>
          </a:p>
        </p:txBody>
      </p:sp>
      <p:cxnSp>
        <p:nvCxnSpPr>
          <p:cNvPr id="76" name="Straight Connector 100">
            <a:extLst>
              <a:ext uri="{FF2B5EF4-FFF2-40B4-BE49-F238E27FC236}">
                <a16:creationId xmlns:a16="http://schemas.microsoft.com/office/drawing/2014/main" id="{C1EE8C91-F3A0-4361-9727-432E8088FECF}"/>
              </a:ext>
            </a:extLst>
          </p:cNvPr>
          <p:cNvCxnSpPr>
            <a:cxnSpLocks/>
          </p:cNvCxnSpPr>
          <p:nvPr/>
        </p:nvCxnSpPr>
        <p:spPr>
          <a:xfrm>
            <a:off x="678775" y="2505361"/>
            <a:ext cx="4844570" cy="0"/>
          </a:xfrm>
          <a:prstGeom prst="line">
            <a:avLst/>
          </a:prstGeom>
          <a:ln w="1905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00">
            <a:extLst>
              <a:ext uri="{FF2B5EF4-FFF2-40B4-BE49-F238E27FC236}">
                <a16:creationId xmlns:a16="http://schemas.microsoft.com/office/drawing/2014/main" id="{A591F16D-E594-42C1-9534-FF5DFC0A2447}"/>
              </a:ext>
            </a:extLst>
          </p:cNvPr>
          <p:cNvCxnSpPr>
            <a:cxnSpLocks/>
          </p:cNvCxnSpPr>
          <p:nvPr/>
        </p:nvCxnSpPr>
        <p:spPr>
          <a:xfrm>
            <a:off x="678775" y="4195612"/>
            <a:ext cx="4844570" cy="0"/>
          </a:xfrm>
          <a:prstGeom prst="line">
            <a:avLst/>
          </a:prstGeom>
          <a:ln w="1905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00">
            <a:extLst>
              <a:ext uri="{FF2B5EF4-FFF2-40B4-BE49-F238E27FC236}">
                <a16:creationId xmlns:a16="http://schemas.microsoft.com/office/drawing/2014/main" id="{E2DD8667-9EAE-4E67-BA1F-D2A0F9F404FC}"/>
              </a:ext>
            </a:extLst>
          </p:cNvPr>
          <p:cNvCxnSpPr>
            <a:cxnSpLocks/>
          </p:cNvCxnSpPr>
          <p:nvPr/>
        </p:nvCxnSpPr>
        <p:spPr>
          <a:xfrm>
            <a:off x="3051657" y="2505361"/>
            <a:ext cx="0" cy="1678712"/>
          </a:xfrm>
          <a:prstGeom prst="line">
            <a:avLst/>
          </a:prstGeom>
          <a:ln w="1905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00">
            <a:extLst>
              <a:ext uri="{FF2B5EF4-FFF2-40B4-BE49-F238E27FC236}">
                <a16:creationId xmlns:a16="http://schemas.microsoft.com/office/drawing/2014/main" id="{59010AC4-9A80-41DC-ADD7-A0C2E719C3EA}"/>
              </a:ext>
            </a:extLst>
          </p:cNvPr>
          <p:cNvCxnSpPr>
            <a:cxnSpLocks/>
          </p:cNvCxnSpPr>
          <p:nvPr/>
        </p:nvCxnSpPr>
        <p:spPr>
          <a:xfrm>
            <a:off x="4123075" y="2505361"/>
            <a:ext cx="0" cy="1690251"/>
          </a:xfrm>
          <a:prstGeom prst="line">
            <a:avLst/>
          </a:prstGeom>
          <a:ln w="1905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00">
            <a:extLst>
              <a:ext uri="{FF2B5EF4-FFF2-40B4-BE49-F238E27FC236}">
                <a16:creationId xmlns:a16="http://schemas.microsoft.com/office/drawing/2014/main" id="{16F01F14-5A0F-460F-A93E-A418AF4B98B2}"/>
              </a:ext>
            </a:extLst>
          </p:cNvPr>
          <p:cNvCxnSpPr>
            <a:cxnSpLocks/>
          </p:cNvCxnSpPr>
          <p:nvPr/>
        </p:nvCxnSpPr>
        <p:spPr>
          <a:xfrm>
            <a:off x="1749333" y="2505361"/>
            <a:ext cx="0" cy="1678712"/>
          </a:xfrm>
          <a:prstGeom prst="line">
            <a:avLst/>
          </a:prstGeom>
          <a:ln w="1905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79">
            <a:extLst>
              <a:ext uri="{FF2B5EF4-FFF2-40B4-BE49-F238E27FC236}">
                <a16:creationId xmlns:a16="http://schemas.microsoft.com/office/drawing/2014/main" id="{B0A46DFE-10C7-48C1-B51A-803ABE0F642D}"/>
              </a:ext>
            </a:extLst>
          </p:cNvPr>
          <p:cNvSpPr>
            <a:spLocks/>
          </p:cNvSpPr>
          <p:nvPr/>
        </p:nvSpPr>
        <p:spPr>
          <a:xfrm>
            <a:off x="7561594" y="3652175"/>
            <a:ext cx="4165519" cy="5857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   Among corporate health management initiatives: the provision of physical activity benefits ranks first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84" name="Straight Connector 100">
            <a:extLst>
              <a:ext uri="{FF2B5EF4-FFF2-40B4-BE49-F238E27FC236}">
                <a16:creationId xmlns:a16="http://schemas.microsoft.com/office/drawing/2014/main" id="{AE227EFF-D37F-4DDD-BC16-1A57EE006845}"/>
              </a:ext>
            </a:extLst>
          </p:cNvPr>
          <p:cNvCxnSpPr>
            <a:cxnSpLocks/>
          </p:cNvCxnSpPr>
          <p:nvPr/>
        </p:nvCxnSpPr>
        <p:spPr>
          <a:xfrm>
            <a:off x="678775" y="3484416"/>
            <a:ext cx="4844570" cy="0"/>
          </a:xfrm>
          <a:prstGeom prst="line">
            <a:avLst/>
          </a:prstGeom>
          <a:ln w="1905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EE54DEB7-4DE3-4C2A-B4F5-0C4F9C3258EF}"/>
              </a:ext>
            </a:extLst>
          </p:cNvPr>
          <p:cNvSpPr/>
          <p:nvPr/>
        </p:nvSpPr>
        <p:spPr>
          <a:xfrm>
            <a:off x="6918038" y="1757599"/>
            <a:ext cx="3744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Corporate Health Management Initiatives</a:t>
            </a:r>
            <a:endParaRPr lang="zh-CN" altLang="en-US" sz="1600" dirty="0"/>
          </a:p>
        </p:txBody>
      </p:sp>
      <p:sp>
        <p:nvSpPr>
          <p:cNvPr id="118" name="BainCircle1">
            <a:extLst>
              <a:ext uri="{FF2B5EF4-FFF2-40B4-BE49-F238E27FC236}">
                <a16:creationId xmlns:a16="http://schemas.microsoft.com/office/drawing/2014/main" id="{718F8BF6-54DE-4EB0-A1A1-D60D4EDB276A}"/>
              </a:ext>
            </a:extLst>
          </p:cNvPr>
          <p:cNvSpPr txBox="1">
            <a:spLocks noChangeAspect="1"/>
          </p:cNvSpPr>
          <p:nvPr/>
        </p:nvSpPr>
        <p:spPr>
          <a:xfrm>
            <a:off x="1703599" y="2357599"/>
            <a:ext cx="1349203" cy="111577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7ACDC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32" name="Content Placeholder 11">
            <a:extLst>
              <a:ext uri="{FF2B5EF4-FFF2-40B4-BE49-F238E27FC236}">
                <a16:creationId xmlns:a16="http://schemas.microsoft.com/office/drawing/2014/main" id="{80743391-BC82-4D2D-8719-EEE8FFC14FF2}"/>
              </a:ext>
            </a:extLst>
          </p:cNvPr>
          <p:cNvSpPr txBox="1">
            <a:spLocks/>
          </p:cNvSpPr>
          <p:nvPr/>
        </p:nvSpPr>
        <p:spPr>
          <a:xfrm>
            <a:off x="6763119" y="4448635"/>
            <a:ext cx="5428881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altLang="zh-CN" sz="1600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Strategies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of cooperation with Internet enterprises:</a:t>
            </a:r>
            <a:endParaRPr lang="en-US" altLang="zh-CN" b="1" i="1" dirty="0"/>
          </a:p>
        </p:txBody>
      </p:sp>
      <p:sp>
        <p:nvSpPr>
          <p:cNvPr id="134" name="Content Placeholder 11">
            <a:extLst>
              <a:ext uri="{FF2B5EF4-FFF2-40B4-BE49-F238E27FC236}">
                <a16:creationId xmlns:a16="http://schemas.microsoft.com/office/drawing/2014/main" id="{6819D335-74C1-41BD-8105-7DD502A46913}"/>
              </a:ext>
            </a:extLst>
          </p:cNvPr>
          <p:cNvSpPr txBox="1">
            <a:spLocks/>
          </p:cNvSpPr>
          <p:nvPr/>
        </p:nvSpPr>
        <p:spPr>
          <a:xfrm>
            <a:off x="584957" y="4494815"/>
            <a:ext cx="5211837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altLang="zh-CN" sz="1600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Advantages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of cooperation with Internet enterprises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        Compared with corporates in other industries: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dirty="0"/>
              <a:t>Internet enterprises </a:t>
            </a:r>
            <a:r>
              <a:rPr lang="en-US" altLang="zh-CN" b="1" i="1" dirty="0"/>
              <a:t>value employee welfare </a:t>
            </a:r>
            <a:r>
              <a:rPr lang="en-US" altLang="zh-CN" dirty="0"/>
              <a:t>and </a:t>
            </a:r>
            <a:r>
              <a:rPr lang="en-US" altLang="zh-CN" b="1" i="1" dirty="0"/>
              <a:t>invest heavily in fitness and other related businesses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dirty="0"/>
              <a:t>Employees in Internet enterprises mostly </a:t>
            </a:r>
            <a:r>
              <a:rPr lang="en-US" altLang="zh-CN" b="1" i="1" dirty="0"/>
              <a:t>are the target customers of LEFIT (match LEFIT’s customer profile)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dirty="0"/>
              <a:t>Employees are </a:t>
            </a:r>
            <a:r>
              <a:rPr lang="en-US" altLang="zh-CN" b="1" i="1" dirty="0"/>
              <a:t>open-minded</a:t>
            </a:r>
            <a:r>
              <a:rPr lang="en-US" altLang="zh-CN" dirty="0"/>
              <a:t>, </a:t>
            </a:r>
            <a:r>
              <a:rPr lang="en-US" altLang="zh-CN" b="1" i="1" dirty="0"/>
              <a:t>keep up with the times </a:t>
            </a:r>
            <a:r>
              <a:rPr lang="en-US" altLang="zh-CN" dirty="0"/>
              <a:t>and </a:t>
            </a:r>
            <a:r>
              <a:rPr lang="en-US" altLang="zh-CN" b="1" i="1" dirty="0"/>
              <a:t>easily accept new things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36" name="Group 101">
            <a:extLst>
              <a:ext uri="{FF2B5EF4-FFF2-40B4-BE49-F238E27FC236}">
                <a16:creationId xmlns:a16="http://schemas.microsoft.com/office/drawing/2014/main" id="{5468387A-B677-4EC2-BD69-7A38C14152ED}"/>
              </a:ext>
            </a:extLst>
          </p:cNvPr>
          <p:cNvGrpSpPr/>
          <p:nvPr/>
        </p:nvGrpSpPr>
        <p:grpSpPr>
          <a:xfrm>
            <a:off x="692726" y="4348540"/>
            <a:ext cx="11061123" cy="90586"/>
            <a:chOff x="5424490" y="5391833"/>
            <a:chExt cx="4651373" cy="44711"/>
          </a:xfrm>
          <a:solidFill>
            <a:srgbClr val="C00000"/>
          </a:solidFill>
        </p:grpSpPr>
        <p:cxnSp>
          <p:nvCxnSpPr>
            <p:cNvPr id="137" name="Straight Connector 102">
              <a:extLst>
                <a:ext uri="{FF2B5EF4-FFF2-40B4-BE49-F238E27FC236}">
                  <a16:creationId xmlns:a16="http://schemas.microsoft.com/office/drawing/2014/main" id="{8021B56A-E9E7-4952-B77C-4694DC4E2C2D}"/>
                </a:ext>
              </a:extLst>
            </p:cNvPr>
            <p:cNvCxnSpPr>
              <a:cxnSpLocks/>
            </p:cNvCxnSpPr>
            <p:nvPr/>
          </p:nvCxnSpPr>
          <p:spPr>
            <a:xfrm>
              <a:off x="5424490" y="5415156"/>
              <a:ext cx="4651373" cy="0"/>
            </a:xfrm>
            <a:prstGeom prst="lin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38" name="Isosceles Triangle 103">
              <a:extLst>
                <a:ext uri="{FF2B5EF4-FFF2-40B4-BE49-F238E27FC236}">
                  <a16:creationId xmlns:a16="http://schemas.microsoft.com/office/drawing/2014/main" id="{4C6CFA7F-2F41-447D-9E37-F306DC64F376}"/>
                </a:ext>
              </a:extLst>
            </p:cNvPr>
            <p:cNvSpPr/>
            <p:nvPr/>
          </p:nvSpPr>
          <p:spPr>
            <a:xfrm flipV="1">
              <a:off x="7534050" y="5391833"/>
              <a:ext cx="302425" cy="44711"/>
            </a:xfrm>
            <a:prstGeom prst="triangl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4" name="Rectangle 79">
            <a:extLst>
              <a:ext uri="{FF2B5EF4-FFF2-40B4-BE49-F238E27FC236}">
                <a16:creationId xmlns:a16="http://schemas.microsoft.com/office/drawing/2014/main" id="{C90B4D2F-FB50-4005-9DA3-CB67EB5B1FAB}"/>
              </a:ext>
            </a:extLst>
          </p:cNvPr>
          <p:cNvSpPr>
            <a:spLocks/>
          </p:cNvSpPr>
          <p:nvPr/>
        </p:nvSpPr>
        <p:spPr>
          <a:xfrm>
            <a:off x="6511649" y="4938106"/>
            <a:ext cx="2421435" cy="6038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Build corporate gyms</a:t>
            </a:r>
          </a:p>
        </p:txBody>
      </p:sp>
      <p:sp>
        <p:nvSpPr>
          <p:cNvPr id="146" name="Rectangle 79">
            <a:extLst>
              <a:ext uri="{FF2B5EF4-FFF2-40B4-BE49-F238E27FC236}">
                <a16:creationId xmlns:a16="http://schemas.microsoft.com/office/drawing/2014/main" id="{02E88B02-FCF2-444C-8CBB-C077351942F9}"/>
              </a:ext>
            </a:extLst>
          </p:cNvPr>
          <p:cNvSpPr>
            <a:spLocks/>
          </p:cNvSpPr>
          <p:nvPr/>
        </p:nvSpPr>
        <p:spPr>
          <a:xfrm>
            <a:off x="9153419" y="4938106"/>
            <a:ext cx="2421435" cy="6038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Provide health management plans</a:t>
            </a:r>
          </a:p>
        </p:txBody>
      </p:sp>
      <p:sp>
        <p:nvSpPr>
          <p:cNvPr id="149" name="Rectangle 79">
            <a:extLst>
              <a:ext uri="{FF2B5EF4-FFF2-40B4-BE49-F238E27FC236}">
                <a16:creationId xmlns:a16="http://schemas.microsoft.com/office/drawing/2014/main" id="{7A605D43-7D4D-4639-B45D-9C0DB8294A55}"/>
              </a:ext>
            </a:extLst>
          </p:cNvPr>
          <p:cNvSpPr>
            <a:spLocks/>
          </p:cNvSpPr>
          <p:nvPr/>
        </p:nvSpPr>
        <p:spPr>
          <a:xfrm>
            <a:off x="6511648" y="5753194"/>
            <a:ext cx="2421435" cy="6038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Offer discounted </a:t>
            </a:r>
          </a:p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fitness cards</a:t>
            </a:r>
          </a:p>
        </p:txBody>
      </p:sp>
      <p:sp>
        <p:nvSpPr>
          <p:cNvPr id="150" name="Rectangle 79">
            <a:extLst>
              <a:ext uri="{FF2B5EF4-FFF2-40B4-BE49-F238E27FC236}">
                <a16:creationId xmlns:a16="http://schemas.microsoft.com/office/drawing/2014/main" id="{B4FBFEBA-82F1-4CC7-8A0C-114ED8752895}"/>
              </a:ext>
            </a:extLst>
          </p:cNvPr>
          <p:cNvSpPr>
            <a:spLocks/>
          </p:cNvSpPr>
          <p:nvPr/>
        </p:nvSpPr>
        <p:spPr>
          <a:xfrm>
            <a:off x="9153419" y="5753194"/>
            <a:ext cx="2421435" cy="6038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Conduct corporate group-building events</a:t>
            </a:r>
          </a:p>
        </p:txBody>
      </p:sp>
      <p:sp>
        <p:nvSpPr>
          <p:cNvPr id="151" name="矩形: 圆角 150">
            <a:extLst>
              <a:ext uri="{FF2B5EF4-FFF2-40B4-BE49-F238E27FC236}">
                <a16:creationId xmlns:a16="http://schemas.microsoft.com/office/drawing/2014/main" id="{9267086D-9E33-4B26-A314-DF360406F6E6}"/>
              </a:ext>
            </a:extLst>
          </p:cNvPr>
          <p:cNvSpPr/>
          <p:nvPr/>
        </p:nvSpPr>
        <p:spPr>
          <a:xfrm>
            <a:off x="6395209" y="4838263"/>
            <a:ext cx="5371342" cy="165112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5" name="直接连接符 111">
            <a:extLst>
              <a:ext uri="{FF2B5EF4-FFF2-40B4-BE49-F238E27FC236}">
                <a16:creationId xmlns:a16="http://schemas.microsoft.com/office/drawing/2014/main" id="{274AC6B3-1884-4B89-AD92-69B800C9AC59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EBC78B3-2035-4D0E-AD05-55B63BF80355}"/>
              </a:ext>
            </a:extLst>
          </p:cNvPr>
          <p:cNvSpPr txBox="1"/>
          <p:nvPr/>
        </p:nvSpPr>
        <p:spPr>
          <a:xfrm>
            <a:off x="11785764" y="6551773"/>
            <a:ext cx="40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15</a:t>
            </a:r>
            <a:endParaRPr kumimoji="1" lang="zh-CN" altLang="en-US" sz="1600" dirty="0"/>
          </a:p>
        </p:txBody>
      </p:sp>
      <p:sp>
        <p:nvSpPr>
          <p:cNvPr id="158" name="TextBox 66">
            <a:extLst>
              <a:ext uri="{FF2B5EF4-FFF2-40B4-BE49-F238E27FC236}">
                <a16:creationId xmlns:a16="http://schemas.microsoft.com/office/drawing/2014/main" id="{97A7C8FE-FDE3-4CAF-93B8-29CC299C9783}"/>
              </a:ext>
            </a:extLst>
          </p:cNvPr>
          <p:cNvSpPr txBox="1"/>
          <p:nvPr/>
        </p:nvSpPr>
        <p:spPr>
          <a:xfrm>
            <a:off x="413451" y="6604110"/>
            <a:ext cx="6575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TextBox 250">
            <a:extLst>
              <a:ext uri="{FF2B5EF4-FFF2-40B4-BE49-F238E27FC236}">
                <a16:creationId xmlns:a16="http://schemas.microsoft.com/office/drawing/2014/main" id="{97299D53-963A-49D8-9E31-B87E2356D907}"/>
              </a:ext>
            </a:extLst>
          </p:cNvPr>
          <p:cNvSpPr txBox="1"/>
          <p:nvPr/>
        </p:nvSpPr>
        <p:spPr>
          <a:xfrm>
            <a:off x="-944" y="36001"/>
            <a:ext cx="5099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ea typeface="Verdana" pitchFamily="34" charset="0"/>
                <a:cs typeface="Arial" pitchFamily="34" charset="0"/>
              </a:rPr>
              <a:t>Analysis 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&gt;&gt;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Strategy: Store Expansion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60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对象 9" hidden="1">
            <a:extLst>
              <a:ext uri="{FF2B5EF4-FFF2-40B4-BE49-F238E27FC236}">
                <a16:creationId xmlns:a16="http://schemas.microsoft.com/office/drawing/2014/main" id="{E99C189C-94C3-7248-8F78-298715E703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407444" y="857251"/>
          <a:ext cx="128588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43" name="think-cell 幻灯片" r:id="rId6" imgW="19050" imgH="19050" progId="TCLayout.ActiveDocument.1">
                  <p:embed/>
                </p:oleObj>
              </mc:Choice>
              <mc:Fallback>
                <p:oleObj name="think-cell 幻灯片" r:id="rId6" imgW="19050" imgH="19050" progId="TCLayout.ActiveDocument.1">
                  <p:embed/>
                  <p:pic>
                    <p:nvPicPr>
                      <p:cNvPr id="22529" name="对象 9" hidden="1">
                        <a:extLst>
                          <a:ext uri="{FF2B5EF4-FFF2-40B4-BE49-F238E27FC236}">
                            <a16:creationId xmlns:a16="http://schemas.microsoft.com/office/drawing/2014/main" id="{E99C189C-94C3-7248-8F78-298715E703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444" y="857251"/>
                        <a:ext cx="128588" cy="11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5446A840-89DD-5947-AB8A-321A4A00CEF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407444" y="857251"/>
            <a:ext cx="128588" cy="1190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anchor="ctr" anchorCtr="0">
            <a:noAutofit/>
          </a:bodyPr>
          <a:lstStyle/>
          <a:p>
            <a:pPr algn="ctr">
              <a:defRPr/>
            </a:pPr>
            <a:endParaRPr lang="en-US" altLang="zh-CN" sz="1200" b="1" dirty="0">
              <a:latin typeface="Calibri" panose="020F0502020204030204" pitchFamily="34" charset="0"/>
              <a:ea typeface="等线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D15C37C-9736-0C49-97BD-A2FCED808E11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600" b="1" dirty="0"/>
              <a:t>Store Expansion: The number of specialty gym stores will grow steadily over the next 5 years and LEFIT can unlock market potential by seizing KSFs, adding &gt; 1000 stores</a:t>
            </a:r>
            <a:endParaRPr lang="zh-CN" altLang="en-US" sz="2600" b="1" dirty="0">
              <a:solidFill>
                <a:schemeClr val="bg1"/>
              </a:solidFill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0BDD3BF-527C-1344-9766-99E69C233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40C019C-188C-564E-A848-B3C61156C4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2581" y="4699362"/>
            <a:ext cx="1270000" cy="124587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EA097BE-8458-4147-85AC-563B5BC0673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5" b="32093"/>
          <a:stretch/>
        </p:blipFill>
        <p:spPr>
          <a:xfrm>
            <a:off x="731790" y="5655636"/>
            <a:ext cx="895600" cy="19996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B5AD060-4FAE-514D-9415-92465F69BC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8565" y="5846566"/>
            <a:ext cx="881508" cy="550061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A4FAF5A-0053-6C48-A2BF-3E39F5CDAFD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5002" b="37507"/>
          <a:stretch/>
        </p:blipFill>
        <p:spPr>
          <a:xfrm>
            <a:off x="4352528" y="6186288"/>
            <a:ext cx="1270000" cy="201106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725BEFC-4B1E-D742-9669-2C2F3BFCD9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5389" y="5104051"/>
            <a:ext cx="471904" cy="468256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A2EE742-26D8-E34F-A770-713D2AC2C8E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1092" b="30204"/>
          <a:stretch/>
        </p:blipFill>
        <p:spPr>
          <a:xfrm>
            <a:off x="4335200" y="5808395"/>
            <a:ext cx="1323128" cy="389974"/>
          </a:xfrm>
          <a:prstGeom prst="rect">
            <a:avLst/>
          </a:prstGeom>
        </p:spPr>
      </p:pic>
      <p:sp>
        <p:nvSpPr>
          <p:cNvPr id="60" name="矩形: 圆角 333">
            <a:extLst>
              <a:ext uri="{FF2B5EF4-FFF2-40B4-BE49-F238E27FC236}">
                <a16:creationId xmlns:a16="http://schemas.microsoft.com/office/drawing/2014/main" id="{601D210E-A231-2C4B-A8EC-B61587138E36}"/>
              </a:ext>
            </a:extLst>
          </p:cNvPr>
          <p:cNvSpPr/>
          <p:nvPr/>
        </p:nvSpPr>
        <p:spPr>
          <a:xfrm>
            <a:off x="3481601" y="5791036"/>
            <a:ext cx="2233287" cy="65208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6C698A1-2CF4-48E3-84AF-D8813E323A29}"/>
              </a:ext>
            </a:extLst>
          </p:cNvPr>
          <p:cNvGrpSpPr/>
          <p:nvPr/>
        </p:nvGrpSpPr>
        <p:grpSpPr>
          <a:xfrm>
            <a:off x="254772" y="1468783"/>
            <a:ext cx="5687253" cy="274747"/>
            <a:chOff x="179512" y="1556792"/>
            <a:chExt cx="4340565" cy="252000"/>
          </a:xfrm>
          <a:solidFill>
            <a:srgbClr val="CC0001"/>
          </a:solidFill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C9D539B-61A1-4DBE-9E61-9A810DBF74B9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70" name="直接连接符 254">
              <a:extLst>
                <a:ext uri="{FF2B5EF4-FFF2-40B4-BE49-F238E27FC236}">
                  <a16:creationId xmlns:a16="http://schemas.microsoft.com/office/drawing/2014/main" id="{634428C9-A492-431D-B78C-71BE9AD056BB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799994"/>
              <a:ext cx="4340565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0545AE8-DED0-4D6D-BC85-004B558526E1}"/>
              </a:ext>
            </a:extLst>
          </p:cNvPr>
          <p:cNvGrpSpPr/>
          <p:nvPr/>
        </p:nvGrpSpPr>
        <p:grpSpPr>
          <a:xfrm>
            <a:off x="261343" y="4668648"/>
            <a:ext cx="5680683" cy="274746"/>
            <a:chOff x="179512" y="1556792"/>
            <a:chExt cx="4335551" cy="252000"/>
          </a:xfrm>
          <a:solidFill>
            <a:srgbClr val="CC0001"/>
          </a:solidFill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3E66C0A9-944D-409E-85BB-FD69EDDF9291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83" name="直接连接符 254">
              <a:extLst>
                <a:ext uri="{FF2B5EF4-FFF2-40B4-BE49-F238E27FC236}">
                  <a16:creationId xmlns:a16="http://schemas.microsoft.com/office/drawing/2014/main" id="{423CADDE-B902-47C2-982C-7313DF98DAE7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4335551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: 圆角 333">
            <a:extLst>
              <a:ext uri="{FF2B5EF4-FFF2-40B4-BE49-F238E27FC236}">
                <a16:creationId xmlns:a16="http://schemas.microsoft.com/office/drawing/2014/main" id="{8003E2FE-3ED2-404F-B9B3-6BAC01D9DC3B}"/>
              </a:ext>
            </a:extLst>
          </p:cNvPr>
          <p:cNvSpPr/>
          <p:nvPr/>
        </p:nvSpPr>
        <p:spPr>
          <a:xfrm>
            <a:off x="3481601" y="5061424"/>
            <a:ext cx="2233287" cy="56890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A1A7ED1F-8FFF-4E9A-9E2A-5F16553F4AEE}"/>
              </a:ext>
            </a:extLst>
          </p:cNvPr>
          <p:cNvCxnSpPr>
            <a:cxnSpLocks/>
            <a:endCxn id="60" idx="1"/>
          </p:cNvCxnSpPr>
          <p:nvPr/>
        </p:nvCxnSpPr>
        <p:spPr>
          <a:xfrm rot="16200000" flipH="1">
            <a:off x="2216593" y="4852072"/>
            <a:ext cx="235778" cy="22942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BE511576-9A31-4684-883C-CE786C7FEE62}"/>
              </a:ext>
            </a:extLst>
          </p:cNvPr>
          <p:cNvCxnSpPr>
            <a:cxnSpLocks/>
            <a:endCxn id="104" idx="1"/>
          </p:cNvCxnSpPr>
          <p:nvPr/>
        </p:nvCxnSpPr>
        <p:spPr>
          <a:xfrm rot="5400000" flipH="1" flipV="1">
            <a:off x="2204142" y="4329098"/>
            <a:ext cx="260681" cy="22942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46101C14-AAAF-44B3-84D9-EAFF74E17BAE}"/>
              </a:ext>
            </a:extLst>
          </p:cNvPr>
          <p:cNvSpPr/>
          <p:nvPr/>
        </p:nvSpPr>
        <p:spPr>
          <a:xfrm>
            <a:off x="1441289" y="6097429"/>
            <a:ext cx="2150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400" i="1" dirty="0"/>
              <a:t>Employee Fitness Program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0544BB92-6E91-4D88-A846-CBB7053F2FDF}"/>
              </a:ext>
            </a:extLst>
          </p:cNvPr>
          <p:cNvSpPr/>
          <p:nvPr/>
        </p:nvSpPr>
        <p:spPr>
          <a:xfrm>
            <a:off x="1857460" y="5050438"/>
            <a:ext cx="1227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400" i="1" dirty="0"/>
              <a:t>Build Platform</a:t>
            </a:r>
          </a:p>
        </p:txBody>
      </p:sp>
      <p:sp>
        <p:nvSpPr>
          <p:cNvPr id="108" name="BainCircle1">
            <a:extLst>
              <a:ext uri="{FF2B5EF4-FFF2-40B4-BE49-F238E27FC236}">
                <a16:creationId xmlns:a16="http://schemas.microsoft.com/office/drawing/2014/main" id="{5A9B0006-0B3C-4EC4-A75B-79AD0A94A36D}"/>
              </a:ext>
            </a:extLst>
          </p:cNvPr>
          <p:cNvSpPr txBox="1">
            <a:spLocks noChangeAspect="1"/>
          </p:cNvSpPr>
          <p:nvPr/>
        </p:nvSpPr>
        <p:spPr>
          <a:xfrm>
            <a:off x="1732580" y="5519446"/>
            <a:ext cx="1764511" cy="4174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7ACDC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86D320A-7430-4D81-9249-3EC2DAB997DC}"/>
              </a:ext>
            </a:extLst>
          </p:cNvPr>
          <p:cNvSpPr/>
          <p:nvPr/>
        </p:nvSpPr>
        <p:spPr>
          <a:xfrm>
            <a:off x="1789862" y="5546944"/>
            <a:ext cx="1619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600" b="1" i="1" dirty="0">
                <a:solidFill>
                  <a:srgbClr val="C00000"/>
                </a:solidFill>
              </a:rPr>
              <a:t>B2B </a:t>
            </a:r>
            <a:r>
              <a:rPr kumimoji="1" lang="en-US" altLang="zh-CN" sz="1600" b="1" i="1" dirty="0">
                <a:solidFill>
                  <a:srgbClr val="C00000"/>
                </a:solidFill>
              </a:rPr>
              <a:t>Cooperation</a:t>
            </a:r>
            <a:endParaRPr kumimoji="1" lang="en-US" altLang="zh-Hans" sz="1600" b="1" i="1" dirty="0">
              <a:solidFill>
                <a:srgbClr val="C00000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EC336CA-514C-4C12-93F9-318E202EA15D}"/>
              </a:ext>
            </a:extLst>
          </p:cNvPr>
          <p:cNvGrpSpPr/>
          <p:nvPr/>
        </p:nvGrpSpPr>
        <p:grpSpPr>
          <a:xfrm>
            <a:off x="425750" y="1857059"/>
            <a:ext cx="3557427" cy="2639351"/>
            <a:chOff x="733275" y="1314450"/>
            <a:chExt cx="6496200" cy="4969322"/>
          </a:xfrm>
        </p:grpSpPr>
        <p:grpSp>
          <p:nvGrpSpPr>
            <p:cNvPr id="365" name="组合 364">
              <a:extLst>
                <a:ext uri="{FF2B5EF4-FFF2-40B4-BE49-F238E27FC236}">
                  <a16:creationId xmlns:a16="http://schemas.microsoft.com/office/drawing/2014/main" id="{651BDD7C-D811-4ECA-8E5C-FAE162A9465F}"/>
                </a:ext>
              </a:extLst>
            </p:cNvPr>
            <p:cNvGrpSpPr/>
            <p:nvPr/>
          </p:nvGrpSpPr>
          <p:grpSpPr>
            <a:xfrm>
              <a:off x="733275" y="1314450"/>
              <a:ext cx="6496200" cy="4969322"/>
              <a:chOff x="1355001" y="1401325"/>
              <a:chExt cx="5815013" cy="4810860"/>
            </a:xfrm>
            <a:solidFill>
              <a:srgbClr val="FFD1D1"/>
            </a:solidFill>
          </p:grpSpPr>
          <p:sp>
            <p:nvSpPr>
              <p:cNvPr id="366" name="Freeform 6">
                <a:extLst>
                  <a:ext uri="{FF2B5EF4-FFF2-40B4-BE49-F238E27FC236}">
                    <a16:creationId xmlns:a16="http://schemas.microsoft.com/office/drawing/2014/main" id="{F62C3145-0698-4C5F-86B9-AC6D89FF8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767" y="1460925"/>
                <a:ext cx="2547307" cy="2174151"/>
              </a:xfrm>
              <a:custGeom>
                <a:avLst/>
                <a:gdLst>
                  <a:gd name="T0" fmla="*/ 1775 w 1884"/>
                  <a:gd name="T1" fmla="*/ 136 h 1607"/>
                  <a:gd name="T2" fmla="*/ 1668 w 1884"/>
                  <a:gd name="T3" fmla="*/ 156 h 1607"/>
                  <a:gd name="T4" fmla="*/ 1606 w 1884"/>
                  <a:gd name="T5" fmla="*/ 76 h 1607"/>
                  <a:gd name="T6" fmla="*/ 1542 w 1884"/>
                  <a:gd name="T7" fmla="*/ 79 h 1607"/>
                  <a:gd name="T8" fmla="*/ 1488 w 1884"/>
                  <a:gd name="T9" fmla="*/ 29 h 1607"/>
                  <a:gd name="T10" fmla="*/ 1504 w 1884"/>
                  <a:gd name="T11" fmla="*/ 60 h 1607"/>
                  <a:gd name="T12" fmla="*/ 1517 w 1884"/>
                  <a:gd name="T13" fmla="*/ 110 h 1607"/>
                  <a:gd name="T14" fmla="*/ 1459 w 1884"/>
                  <a:gd name="T15" fmla="*/ 323 h 1607"/>
                  <a:gd name="T16" fmla="*/ 1295 w 1884"/>
                  <a:gd name="T17" fmla="*/ 415 h 1607"/>
                  <a:gd name="T18" fmla="*/ 1378 w 1884"/>
                  <a:gd name="T19" fmla="*/ 564 h 1607"/>
                  <a:gd name="T20" fmla="*/ 1499 w 1884"/>
                  <a:gd name="T21" fmla="*/ 566 h 1607"/>
                  <a:gd name="T22" fmla="*/ 1345 w 1884"/>
                  <a:gd name="T23" fmla="*/ 714 h 1607"/>
                  <a:gd name="T24" fmla="*/ 1202 w 1884"/>
                  <a:gd name="T25" fmla="*/ 877 h 1607"/>
                  <a:gd name="T26" fmla="*/ 1039 w 1884"/>
                  <a:gd name="T27" fmla="*/ 960 h 1607"/>
                  <a:gd name="T28" fmla="*/ 933 w 1884"/>
                  <a:gd name="T29" fmla="*/ 1115 h 1607"/>
                  <a:gd name="T30" fmla="*/ 568 w 1884"/>
                  <a:gd name="T31" fmla="*/ 1228 h 1607"/>
                  <a:gd name="T32" fmla="*/ 267 w 1884"/>
                  <a:gd name="T33" fmla="*/ 1127 h 1607"/>
                  <a:gd name="T34" fmla="*/ 3 w 1884"/>
                  <a:gd name="T35" fmla="*/ 1114 h 1607"/>
                  <a:gd name="T36" fmla="*/ 32 w 1884"/>
                  <a:gd name="T37" fmla="*/ 1198 h 1607"/>
                  <a:gd name="T38" fmla="*/ 62 w 1884"/>
                  <a:gd name="T39" fmla="*/ 1304 h 1607"/>
                  <a:gd name="T40" fmla="*/ 184 w 1884"/>
                  <a:gd name="T41" fmla="*/ 1275 h 1607"/>
                  <a:gd name="T42" fmla="*/ 182 w 1884"/>
                  <a:gd name="T43" fmla="*/ 1379 h 1607"/>
                  <a:gd name="T44" fmla="*/ 251 w 1884"/>
                  <a:gd name="T45" fmla="*/ 1429 h 1607"/>
                  <a:gd name="T46" fmla="*/ 289 w 1884"/>
                  <a:gd name="T47" fmla="*/ 1475 h 1607"/>
                  <a:gd name="T48" fmla="*/ 320 w 1884"/>
                  <a:gd name="T49" fmla="*/ 1467 h 1607"/>
                  <a:gd name="T50" fmla="*/ 475 w 1884"/>
                  <a:gd name="T51" fmla="*/ 1413 h 1607"/>
                  <a:gd name="T52" fmla="*/ 505 w 1884"/>
                  <a:gd name="T53" fmla="*/ 1483 h 1607"/>
                  <a:gd name="T54" fmla="*/ 441 w 1884"/>
                  <a:gd name="T55" fmla="*/ 1534 h 1607"/>
                  <a:gd name="T56" fmla="*/ 552 w 1884"/>
                  <a:gd name="T57" fmla="*/ 1596 h 1607"/>
                  <a:gd name="T58" fmla="*/ 625 w 1884"/>
                  <a:gd name="T59" fmla="*/ 1460 h 1607"/>
                  <a:gd name="T60" fmla="*/ 690 w 1884"/>
                  <a:gd name="T61" fmla="*/ 1441 h 1607"/>
                  <a:gd name="T62" fmla="*/ 712 w 1884"/>
                  <a:gd name="T63" fmla="*/ 1556 h 1607"/>
                  <a:gd name="T64" fmla="*/ 810 w 1884"/>
                  <a:gd name="T65" fmla="*/ 1605 h 1607"/>
                  <a:gd name="T66" fmla="*/ 878 w 1884"/>
                  <a:gd name="T67" fmla="*/ 1488 h 1607"/>
                  <a:gd name="T68" fmla="*/ 968 w 1884"/>
                  <a:gd name="T69" fmla="*/ 1421 h 1607"/>
                  <a:gd name="T70" fmla="*/ 995 w 1884"/>
                  <a:gd name="T71" fmla="*/ 1407 h 1607"/>
                  <a:gd name="T72" fmla="*/ 1063 w 1884"/>
                  <a:gd name="T73" fmla="*/ 1388 h 1607"/>
                  <a:gd name="T74" fmla="*/ 1123 w 1884"/>
                  <a:gd name="T75" fmla="*/ 1328 h 1607"/>
                  <a:gd name="T76" fmla="*/ 1205 w 1884"/>
                  <a:gd name="T77" fmla="*/ 1300 h 1607"/>
                  <a:gd name="T78" fmla="*/ 1203 w 1884"/>
                  <a:gd name="T79" fmla="*/ 1221 h 1607"/>
                  <a:gd name="T80" fmla="*/ 1263 w 1884"/>
                  <a:gd name="T81" fmla="*/ 1109 h 1607"/>
                  <a:gd name="T82" fmla="*/ 1303 w 1884"/>
                  <a:gd name="T83" fmla="*/ 1182 h 1607"/>
                  <a:gd name="T84" fmla="*/ 1335 w 1884"/>
                  <a:gd name="T85" fmla="*/ 1142 h 1607"/>
                  <a:gd name="T86" fmla="*/ 1416 w 1884"/>
                  <a:gd name="T87" fmla="*/ 1065 h 1607"/>
                  <a:gd name="T88" fmla="*/ 1483 w 1884"/>
                  <a:gd name="T89" fmla="*/ 1050 h 1607"/>
                  <a:gd name="T90" fmla="*/ 1509 w 1884"/>
                  <a:gd name="T91" fmla="*/ 1102 h 1607"/>
                  <a:gd name="T92" fmla="*/ 1587 w 1884"/>
                  <a:gd name="T93" fmla="*/ 1173 h 1607"/>
                  <a:gd name="T94" fmla="*/ 1618 w 1884"/>
                  <a:gd name="T95" fmla="*/ 1150 h 1607"/>
                  <a:gd name="T96" fmla="*/ 1670 w 1884"/>
                  <a:gd name="T97" fmla="*/ 1098 h 1607"/>
                  <a:gd name="T98" fmla="*/ 1786 w 1884"/>
                  <a:gd name="T99" fmla="*/ 1017 h 1607"/>
                  <a:gd name="T100" fmla="*/ 1879 w 1884"/>
                  <a:gd name="T101" fmla="*/ 935 h 1607"/>
                  <a:gd name="T102" fmla="*/ 1846 w 1884"/>
                  <a:gd name="T103" fmla="*/ 855 h 1607"/>
                  <a:gd name="T104" fmla="*/ 1778 w 1884"/>
                  <a:gd name="T105" fmla="*/ 850 h 1607"/>
                  <a:gd name="T106" fmla="*/ 1733 w 1884"/>
                  <a:gd name="T107" fmla="*/ 779 h 1607"/>
                  <a:gd name="T108" fmla="*/ 1681 w 1884"/>
                  <a:gd name="T109" fmla="*/ 694 h 1607"/>
                  <a:gd name="T110" fmla="*/ 1720 w 1884"/>
                  <a:gd name="T111" fmla="*/ 670 h 1607"/>
                  <a:gd name="T112" fmla="*/ 1747 w 1884"/>
                  <a:gd name="T113" fmla="*/ 596 h 1607"/>
                  <a:gd name="T114" fmla="*/ 1735 w 1884"/>
                  <a:gd name="T115" fmla="*/ 501 h 1607"/>
                  <a:gd name="T116" fmla="*/ 1774 w 1884"/>
                  <a:gd name="T117" fmla="*/ 445 h 1607"/>
                  <a:gd name="T118" fmla="*/ 1825 w 1884"/>
                  <a:gd name="T119" fmla="*/ 431 h 1607"/>
                  <a:gd name="T120" fmla="*/ 1844 w 1884"/>
                  <a:gd name="T121" fmla="*/ 331 h 1607"/>
                  <a:gd name="T122" fmla="*/ 1849 w 1884"/>
                  <a:gd name="T123" fmla="*/ 222 h 1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84" h="1607">
                    <a:moveTo>
                      <a:pt x="1846" y="171"/>
                    </a:moveTo>
                    <a:cubicBezTo>
                      <a:pt x="1839" y="147"/>
                      <a:pt x="1839" y="147"/>
                      <a:pt x="1839" y="147"/>
                    </a:cubicBezTo>
                    <a:cubicBezTo>
                      <a:pt x="1820" y="115"/>
                      <a:pt x="1820" y="115"/>
                      <a:pt x="1820" y="115"/>
                    </a:cubicBezTo>
                    <a:cubicBezTo>
                      <a:pt x="1804" y="106"/>
                      <a:pt x="1804" y="106"/>
                      <a:pt x="1804" y="106"/>
                    </a:cubicBezTo>
                    <a:cubicBezTo>
                      <a:pt x="1788" y="115"/>
                      <a:pt x="1788" y="115"/>
                      <a:pt x="1788" y="115"/>
                    </a:cubicBezTo>
                    <a:cubicBezTo>
                      <a:pt x="1778" y="134"/>
                      <a:pt x="1778" y="134"/>
                      <a:pt x="1778" y="134"/>
                    </a:cubicBezTo>
                    <a:cubicBezTo>
                      <a:pt x="1777" y="136"/>
                      <a:pt x="1777" y="136"/>
                      <a:pt x="1777" y="136"/>
                    </a:cubicBezTo>
                    <a:cubicBezTo>
                      <a:pt x="1775" y="136"/>
                      <a:pt x="1775" y="136"/>
                      <a:pt x="1775" y="136"/>
                    </a:cubicBezTo>
                    <a:cubicBezTo>
                      <a:pt x="1774" y="136"/>
                      <a:pt x="1774" y="136"/>
                      <a:pt x="1774" y="136"/>
                    </a:cubicBezTo>
                    <a:cubicBezTo>
                      <a:pt x="1745" y="141"/>
                      <a:pt x="1745" y="141"/>
                      <a:pt x="1745" y="141"/>
                    </a:cubicBezTo>
                    <a:cubicBezTo>
                      <a:pt x="1741" y="143"/>
                      <a:pt x="1738" y="144"/>
                      <a:pt x="1736" y="147"/>
                    </a:cubicBezTo>
                    <a:cubicBezTo>
                      <a:pt x="1730" y="155"/>
                      <a:pt x="1730" y="155"/>
                      <a:pt x="1730" y="155"/>
                    </a:cubicBezTo>
                    <a:cubicBezTo>
                      <a:pt x="1714" y="167"/>
                      <a:pt x="1714" y="167"/>
                      <a:pt x="1714" y="167"/>
                    </a:cubicBezTo>
                    <a:cubicBezTo>
                      <a:pt x="1710" y="170"/>
                      <a:pt x="1710" y="170"/>
                      <a:pt x="1710" y="170"/>
                    </a:cubicBezTo>
                    <a:cubicBezTo>
                      <a:pt x="1696" y="172"/>
                      <a:pt x="1696" y="172"/>
                      <a:pt x="1696" y="172"/>
                    </a:cubicBezTo>
                    <a:cubicBezTo>
                      <a:pt x="1690" y="171"/>
                      <a:pt x="1680" y="165"/>
                      <a:pt x="1668" y="156"/>
                    </a:cubicBezTo>
                    <a:cubicBezTo>
                      <a:pt x="1667" y="155"/>
                      <a:pt x="1667" y="155"/>
                      <a:pt x="1667" y="155"/>
                    </a:cubicBezTo>
                    <a:cubicBezTo>
                      <a:pt x="1645" y="134"/>
                      <a:pt x="1635" y="119"/>
                      <a:pt x="1635" y="110"/>
                    </a:cubicBezTo>
                    <a:cubicBezTo>
                      <a:pt x="1635" y="83"/>
                      <a:pt x="1635" y="83"/>
                      <a:pt x="1635" y="83"/>
                    </a:cubicBezTo>
                    <a:cubicBezTo>
                      <a:pt x="1635" y="82"/>
                      <a:pt x="1635" y="82"/>
                      <a:pt x="1635" y="82"/>
                    </a:cubicBezTo>
                    <a:cubicBezTo>
                      <a:pt x="1635" y="81"/>
                      <a:pt x="1635" y="81"/>
                      <a:pt x="1635" y="81"/>
                    </a:cubicBezTo>
                    <a:cubicBezTo>
                      <a:pt x="1638" y="76"/>
                      <a:pt x="1638" y="76"/>
                      <a:pt x="1638" y="76"/>
                    </a:cubicBezTo>
                    <a:cubicBezTo>
                      <a:pt x="1607" y="65"/>
                      <a:pt x="1607" y="65"/>
                      <a:pt x="1607" y="65"/>
                    </a:cubicBezTo>
                    <a:cubicBezTo>
                      <a:pt x="1606" y="76"/>
                      <a:pt x="1606" y="76"/>
                      <a:pt x="1606" y="76"/>
                    </a:cubicBezTo>
                    <a:cubicBezTo>
                      <a:pt x="1606" y="79"/>
                      <a:pt x="1603" y="83"/>
                      <a:pt x="1598" y="86"/>
                    </a:cubicBezTo>
                    <a:cubicBezTo>
                      <a:pt x="1587" y="90"/>
                      <a:pt x="1587" y="90"/>
                      <a:pt x="1587" y="90"/>
                    </a:cubicBezTo>
                    <a:cubicBezTo>
                      <a:pt x="1583" y="89"/>
                      <a:pt x="1583" y="89"/>
                      <a:pt x="1583" y="89"/>
                    </a:cubicBezTo>
                    <a:cubicBezTo>
                      <a:pt x="1583" y="88"/>
                      <a:pt x="1583" y="88"/>
                      <a:pt x="1583" y="88"/>
                    </a:cubicBezTo>
                    <a:cubicBezTo>
                      <a:pt x="1567" y="85"/>
                      <a:pt x="1567" y="85"/>
                      <a:pt x="1567" y="85"/>
                    </a:cubicBezTo>
                    <a:cubicBezTo>
                      <a:pt x="1570" y="97"/>
                      <a:pt x="1570" y="97"/>
                      <a:pt x="1570" y="97"/>
                    </a:cubicBezTo>
                    <a:cubicBezTo>
                      <a:pt x="1543" y="79"/>
                      <a:pt x="1543" y="79"/>
                      <a:pt x="1543" y="79"/>
                    </a:cubicBezTo>
                    <a:cubicBezTo>
                      <a:pt x="1542" y="79"/>
                      <a:pt x="1542" y="79"/>
                      <a:pt x="1542" y="79"/>
                    </a:cubicBezTo>
                    <a:cubicBezTo>
                      <a:pt x="1541" y="78"/>
                      <a:pt x="1541" y="78"/>
                      <a:pt x="1541" y="78"/>
                    </a:cubicBezTo>
                    <a:cubicBezTo>
                      <a:pt x="1541" y="78"/>
                      <a:pt x="1541" y="78"/>
                      <a:pt x="1541" y="78"/>
                    </a:cubicBezTo>
                    <a:cubicBezTo>
                      <a:pt x="1537" y="66"/>
                      <a:pt x="1535" y="55"/>
                      <a:pt x="1535" y="42"/>
                    </a:cubicBezTo>
                    <a:cubicBezTo>
                      <a:pt x="1535" y="31"/>
                      <a:pt x="1536" y="25"/>
                      <a:pt x="1540" y="21"/>
                    </a:cubicBezTo>
                    <a:cubicBezTo>
                      <a:pt x="1546" y="9"/>
                      <a:pt x="1546" y="9"/>
                      <a:pt x="1546" y="9"/>
                    </a:cubicBezTo>
                    <a:cubicBezTo>
                      <a:pt x="1544" y="0"/>
                      <a:pt x="1544" y="0"/>
                      <a:pt x="1544" y="0"/>
                    </a:cubicBezTo>
                    <a:cubicBezTo>
                      <a:pt x="1517" y="4"/>
                      <a:pt x="1517" y="4"/>
                      <a:pt x="1517" y="4"/>
                    </a:cubicBezTo>
                    <a:cubicBezTo>
                      <a:pt x="1503" y="5"/>
                      <a:pt x="1493" y="13"/>
                      <a:pt x="1488" y="29"/>
                    </a:cubicBezTo>
                    <a:cubicBezTo>
                      <a:pt x="1488" y="30"/>
                      <a:pt x="1488" y="30"/>
                      <a:pt x="1488" y="30"/>
                    </a:cubicBezTo>
                    <a:cubicBezTo>
                      <a:pt x="1488" y="30"/>
                      <a:pt x="1488" y="30"/>
                      <a:pt x="1488" y="30"/>
                    </a:cubicBezTo>
                    <a:cubicBezTo>
                      <a:pt x="1472" y="55"/>
                      <a:pt x="1472" y="55"/>
                      <a:pt x="1472" y="55"/>
                    </a:cubicBezTo>
                    <a:cubicBezTo>
                      <a:pt x="1488" y="53"/>
                      <a:pt x="1488" y="53"/>
                      <a:pt x="1488" y="53"/>
                    </a:cubicBezTo>
                    <a:cubicBezTo>
                      <a:pt x="1489" y="53"/>
                      <a:pt x="1489" y="53"/>
                      <a:pt x="1489" y="53"/>
                    </a:cubicBezTo>
                    <a:cubicBezTo>
                      <a:pt x="1490" y="52"/>
                      <a:pt x="1490" y="52"/>
                      <a:pt x="1490" y="52"/>
                    </a:cubicBezTo>
                    <a:cubicBezTo>
                      <a:pt x="1491" y="55"/>
                      <a:pt x="1491" y="55"/>
                      <a:pt x="1491" y="55"/>
                    </a:cubicBezTo>
                    <a:cubicBezTo>
                      <a:pt x="1504" y="60"/>
                      <a:pt x="1504" y="60"/>
                      <a:pt x="1504" y="60"/>
                    </a:cubicBezTo>
                    <a:cubicBezTo>
                      <a:pt x="1506" y="60"/>
                      <a:pt x="1506" y="60"/>
                      <a:pt x="1506" y="60"/>
                    </a:cubicBezTo>
                    <a:cubicBezTo>
                      <a:pt x="1508" y="61"/>
                      <a:pt x="1508" y="61"/>
                      <a:pt x="1508" y="61"/>
                    </a:cubicBezTo>
                    <a:cubicBezTo>
                      <a:pt x="1508" y="64"/>
                      <a:pt x="1508" y="64"/>
                      <a:pt x="1508" y="64"/>
                    </a:cubicBezTo>
                    <a:cubicBezTo>
                      <a:pt x="1510" y="86"/>
                      <a:pt x="1510" y="86"/>
                      <a:pt x="1510" y="86"/>
                    </a:cubicBezTo>
                    <a:cubicBezTo>
                      <a:pt x="1517" y="107"/>
                      <a:pt x="1517" y="107"/>
                      <a:pt x="1517" y="107"/>
                    </a:cubicBezTo>
                    <a:cubicBezTo>
                      <a:pt x="1517" y="108"/>
                      <a:pt x="1517" y="108"/>
                      <a:pt x="1517" y="108"/>
                    </a:cubicBezTo>
                    <a:cubicBezTo>
                      <a:pt x="1517" y="109"/>
                      <a:pt x="1517" y="109"/>
                      <a:pt x="1517" y="109"/>
                    </a:cubicBezTo>
                    <a:cubicBezTo>
                      <a:pt x="1517" y="110"/>
                      <a:pt x="1517" y="110"/>
                      <a:pt x="1517" y="110"/>
                    </a:cubicBezTo>
                    <a:cubicBezTo>
                      <a:pt x="1482" y="179"/>
                      <a:pt x="1482" y="179"/>
                      <a:pt x="1482" y="179"/>
                    </a:cubicBezTo>
                    <a:cubicBezTo>
                      <a:pt x="1476" y="189"/>
                      <a:pt x="1472" y="214"/>
                      <a:pt x="1470" y="252"/>
                    </a:cubicBezTo>
                    <a:cubicBezTo>
                      <a:pt x="1470" y="255"/>
                      <a:pt x="1470" y="255"/>
                      <a:pt x="1470" y="255"/>
                    </a:cubicBezTo>
                    <a:cubicBezTo>
                      <a:pt x="1457" y="281"/>
                      <a:pt x="1457" y="281"/>
                      <a:pt x="1457" y="281"/>
                    </a:cubicBezTo>
                    <a:cubicBezTo>
                      <a:pt x="1466" y="292"/>
                      <a:pt x="1466" y="292"/>
                      <a:pt x="1466" y="292"/>
                    </a:cubicBezTo>
                    <a:cubicBezTo>
                      <a:pt x="1466" y="294"/>
                      <a:pt x="1466" y="294"/>
                      <a:pt x="1466" y="294"/>
                    </a:cubicBezTo>
                    <a:cubicBezTo>
                      <a:pt x="1467" y="310"/>
                      <a:pt x="1466" y="319"/>
                      <a:pt x="1462" y="322"/>
                    </a:cubicBezTo>
                    <a:cubicBezTo>
                      <a:pt x="1459" y="323"/>
                      <a:pt x="1459" y="323"/>
                      <a:pt x="1459" y="323"/>
                    </a:cubicBezTo>
                    <a:cubicBezTo>
                      <a:pt x="1451" y="327"/>
                      <a:pt x="1427" y="352"/>
                      <a:pt x="1388" y="400"/>
                    </a:cubicBezTo>
                    <a:cubicBezTo>
                      <a:pt x="1385" y="403"/>
                      <a:pt x="1385" y="403"/>
                      <a:pt x="1385" y="403"/>
                    </a:cubicBezTo>
                    <a:cubicBezTo>
                      <a:pt x="1383" y="402"/>
                      <a:pt x="1383" y="402"/>
                      <a:pt x="1383" y="402"/>
                    </a:cubicBezTo>
                    <a:cubicBezTo>
                      <a:pt x="1379" y="400"/>
                      <a:pt x="1379" y="400"/>
                      <a:pt x="1379" y="400"/>
                    </a:cubicBezTo>
                    <a:cubicBezTo>
                      <a:pt x="1366" y="390"/>
                      <a:pt x="1353" y="382"/>
                      <a:pt x="1346" y="373"/>
                    </a:cubicBezTo>
                    <a:cubicBezTo>
                      <a:pt x="1339" y="369"/>
                      <a:pt x="1324" y="366"/>
                      <a:pt x="1297" y="366"/>
                    </a:cubicBezTo>
                    <a:cubicBezTo>
                      <a:pt x="1296" y="414"/>
                      <a:pt x="1296" y="414"/>
                      <a:pt x="1296" y="414"/>
                    </a:cubicBezTo>
                    <a:cubicBezTo>
                      <a:pt x="1295" y="415"/>
                      <a:pt x="1295" y="415"/>
                      <a:pt x="1295" y="415"/>
                    </a:cubicBezTo>
                    <a:cubicBezTo>
                      <a:pt x="1276" y="507"/>
                      <a:pt x="1276" y="507"/>
                      <a:pt x="1276" y="507"/>
                    </a:cubicBezTo>
                    <a:cubicBezTo>
                      <a:pt x="1272" y="519"/>
                      <a:pt x="1271" y="540"/>
                      <a:pt x="1271" y="572"/>
                    </a:cubicBezTo>
                    <a:cubicBezTo>
                      <a:pt x="1278" y="581"/>
                      <a:pt x="1278" y="581"/>
                      <a:pt x="1278" y="581"/>
                    </a:cubicBezTo>
                    <a:cubicBezTo>
                      <a:pt x="1284" y="569"/>
                      <a:pt x="1284" y="569"/>
                      <a:pt x="1284" y="569"/>
                    </a:cubicBezTo>
                    <a:cubicBezTo>
                      <a:pt x="1286" y="569"/>
                      <a:pt x="1286" y="569"/>
                      <a:pt x="1286" y="569"/>
                    </a:cubicBezTo>
                    <a:cubicBezTo>
                      <a:pt x="1287" y="566"/>
                      <a:pt x="1287" y="566"/>
                      <a:pt x="1287" y="566"/>
                    </a:cubicBezTo>
                    <a:cubicBezTo>
                      <a:pt x="1311" y="554"/>
                      <a:pt x="1311" y="554"/>
                      <a:pt x="1311" y="554"/>
                    </a:cubicBezTo>
                    <a:cubicBezTo>
                      <a:pt x="1378" y="564"/>
                      <a:pt x="1378" y="564"/>
                      <a:pt x="1378" y="564"/>
                    </a:cubicBezTo>
                    <a:cubicBezTo>
                      <a:pt x="1386" y="556"/>
                      <a:pt x="1386" y="556"/>
                      <a:pt x="1386" y="556"/>
                    </a:cubicBezTo>
                    <a:cubicBezTo>
                      <a:pt x="1395" y="539"/>
                      <a:pt x="1395" y="539"/>
                      <a:pt x="1395" y="539"/>
                    </a:cubicBezTo>
                    <a:cubicBezTo>
                      <a:pt x="1397" y="538"/>
                      <a:pt x="1397" y="538"/>
                      <a:pt x="1397" y="538"/>
                    </a:cubicBezTo>
                    <a:cubicBezTo>
                      <a:pt x="1397" y="538"/>
                      <a:pt x="1397" y="538"/>
                      <a:pt x="1397" y="538"/>
                    </a:cubicBezTo>
                    <a:cubicBezTo>
                      <a:pt x="1398" y="537"/>
                      <a:pt x="1398" y="537"/>
                      <a:pt x="1398" y="537"/>
                    </a:cubicBezTo>
                    <a:cubicBezTo>
                      <a:pt x="1425" y="532"/>
                      <a:pt x="1425" y="532"/>
                      <a:pt x="1425" y="532"/>
                    </a:cubicBezTo>
                    <a:cubicBezTo>
                      <a:pt x="1460" y="529"/>
                      <a:pt x="1460" y="529"/>
                      <a:pt x="1460" y="529"/>
                    </a:cubicBezTo>
                    <a:cubicBezTo>
                      <a:pt x="1470" y="532"/>
                      <a:pt x="1483" y="545"/>
                      <a:pt x="1499" y="566"/>
                    </a:cubicBezTo>
                    <a:cubicBezTo>
                      <a:pt x="1541" y="588"/>
                      <a:pt x="1564" y="607"/>
                      <a:pt x="1569" y="623"/>
                    </a:cubicBezTo>
                    <a:cubicBezTo>
                      <a:pt x="1573" y="632"/>
                      <a:pt x="1573" y="638"/>
                      <a:pt x="1569" y="646"/>
                    </a:cubicBezTo>
                    <a:cubicBezTo>
                      <a:pt x="1566" y="653"/>
                      <a:pt x="1559" y="657"/>
                      <a:pt x="1548" y="658"/>
                    </a:cubicBezTo>
                    <a:cubicBezTo>
                      <a:pt x="1547" y="658"/>
                      <a:pt x="1547" y="658"/>
                      <a:pt x="1547" y="658"/>
                    </a:cubicBezTo>
                    <a:cubicBezTo>
                      <a:pt x="1496" y="656"/>
                      <a:pt x="1466" y="656"/>
                      <a:pt x="1455" y="659"/>
                    </a:cubicBezTo>
                    <a:cubicBezTo>
                      <a:pt x="1430" y="676"/>
                      <a:pt x="1430" y="676"/>
                      <a:pt x="1430" y="676"/>
                    </a:cubicBezTo>
                    <a:cubicBezTo>
                      <a:pt x="1398" y="699"/>
                      <a:pt x="1377" y="711"/>
                      <a:pt x="1366" y="711"/>
                    </a:cubicBezTo>
                    <a:cubicBezTo>
                      <a:pt x="1345" y="714"/>
                      <a:pt x="1345" y="714"/>
                      <a:pt x="1345" y="714"/>
                    </a:cubicBezTo>
                    <a:cubicBezTo>
                      <a:pt x="1332" y="767"/>
                      <a:pt x="1332" y="767"/>
                      <a:pt x="1332" y="767"/>
                    </a:cubicBezTo>
                    <a:cubicBezTo>
                      <a:pt x="1329" y="783"/>
                      <a:pt x="1324" y="793"/>
                      <a:pt x="1314" y="801"/>
                    </a:cubicBezTo>
                    <a:cubicBezTo>
                      <a:pt x="1306" y="809"/>
                      <a:pt x="1293" y="814"/>
                      <a:pt x="1276" y="818"/>
                    </a:cubicBezTo>
                    <a:cubicBezTo>
                      <a:pt x="1256" y="821"/>
                      <a:pt x="1239" y="828"/>
                      <a:pt x="1223" y="838"/>
                    </a:cubicBezTo>
                    <a:cubicBezTo>
                      <a:pt x="1205" y="876"/>
                      <a:pt x="1205" y="876"/>
                      <a:pt x="1205" y="876"/>
                    </a:cubicBezTo>
                    <a:cubicBezTo>
                      <a:pt x="1204" y="877"/>
                      <a:pt x="1204" y="877"/>
                      <a:pt x="1204" y="877"/>
                    </a:cubicBezTo>
                    <a:cubicBezTo>
                      <a:pt x="1203" y="877"/>
                      <a:pt x="1203" y="877"/>
                      <a:pt x="1203" y="877"/>
                    </a:cubicBezTo>
                    <a:cubicBezTo>
                      <a:pt x="1202" y="877"/>
                      <a:pt x="1202" y="877"/>
                      <a:pt x="1202" y="877"/>
                    </a:cubicBezTo>
                    <a:cubicBezTo>
                      <a:pt x="1154" y="897"/>
                      <a:pt x="1154" y="897"/>
                      <a:pt x="1154" y="897"/>
                    </a:cubicBezTo>
                    <a:cubicBezTo>
                      <a:pt x="1150" y="897"/>
                      <a:pt x="1150" y="897"/>
                      <a:pt x="1150" y="897"/>
                    </a:cubicBezTo>
                    <a:cubicBezTo>
                      <a:pt x="1126" y="891"/>
                      <a:pt x="1126" y="891"/>
                      <a:pt x="1126" y="891"/>
                    </a:cubicBezTo>
                    <a:cubicBezTo>
                      <a:pt x="1107" y="888"/>
                      <a:pt x="1092" y="883"/>
                      <a:pt x="1083" y="877"/>
                    </a:cubicBezTo>
                    <a:cubicBezTo>
                      <a:pt x="1070" y="870"/>
                      <a:pt x="1057" y="869"/>
                      <a:pt x="1042" y="874"/>
                    </a:cubicBezTo>
                    <a:cubicBezTo>
                      <a:pt x="1029" y="891"/>
                      <a:pt x="1023" y="914"/>
                      <a:pt x="1024" y="938"/>
                    </a:cubicBezTo>
                    <a:cubicBezTo>
                      <a:pt x="1025" y="951"/>
                      <a:pt x="1028" y="959"/>
                      <a:pt x="1031" y="961"/>
                    </a:cubicBezTo>
                    <a:cubicBezTo>
                      <a:pt x="1039" y="960"/>
                      <a:pt x="1039" y="960"/>
                      <a:pt x="1039" y="960"/>
                    </a:cubicBezTo>
                    <a:cubicBezTo>
                      <a:pt x="1047" y="955"/>
                      <a:pt x="1047" y="955"/>
                      <a:pt x="1047" y="955"/>
                    </a:cubicBezTo>
                    <a:cubicBezTo>
                      <a:pt x="1049" y="989"/>
                      <a:pt x="1049" y="989"/>
                      <a:pt x="1049" y="989"/>
                    </a:cubicBezTo>
                    <a:cubicBezTo>
                      <a:pt x="1049" y="1000"/>
                      <a:pt x="1045" y="1009"/>
                      <a:pt x="1036" y="1015"/>
                    </a:cubicBezTo>
                    <a:cubicBezTo>
                      <a:pt x="1031" y="1019"/>
                      <a:pt x="1022" y="1023"/>
                      <a:pt x="1008" y="1028"/>
                    </a:cubicBezTo>
                    <a:cubicBezTo>
                      <a:pt x="1000" y="1030"/>
                      <a:pt x="1000" y="1030"/>
                      <a:pt x="1000" y="1030"/>
                    </a:cubicBezTo>
                    <a:cubicBezTo>
                      <a:pt x="989" y="1034"/>
                      <a:pt x="967" y="1062"/>
                      <a:pt x="934" y="1114"/>
                    </a:cubicBezTo>
                    <a:cubicBezTo>
                      <a:pt x="934" y="1115"/>
                      <a:pt x="934" y="1115"/>
                      <a:pt x="934" y="1115"/>
                    </a:cubicBezTo>
                    <a:cubicBezTo>
                      <a:pt x="933" y="1115"/>
                      <a:pt x="933" y="1115"/>
                      <a:pt x="933" y="1115"/>
                    </a:cubicBezTo>
                    <a:cubicBezTo>
                      <a:pt x="901" y="1134"/>
                      <a:pt x="901" y="1134"/>
                      <a:pt x="901" y="1134"/>
                    </a:cubicBezTo>
                    <a:cubicBezTo>
                      <a:pt x="907" y="1134"/>
                      <a:pt x="910" y="1136"/>
                      <a:pt x="909" y="1141"/>
                    </a:cubicBezTo>
                    <a:cubicBezTo>
                      <a:pt x="908" y="1145"/>
                      <a:pt x="905" y="1146"/>
                      <a:pt x="896" y="1147"/>
                    </a:cubicBezTo>
                    <a:cubicBezTo>
                      <a:pt x="806" y="1145"/>
                      <a:pt x="806" y="1145"/>
                      <a:pt x="806" y="1145"/>
                    </a:cubicBezTo>
                    <a:cubicBezTo>
                      <a:pt x="706" y="1142"/>
                      <a:pt x="628" y="1169"/>
                      <a:pt x="572" y="1226"/>
                    </a:cubicBezTo>
                    <a:cubicBezTo>
                      <a:pt x="571" y="1227"/>
                      <a:pt x="571" y="1227"/>
                      <a:pt x="571" y="1227"/>
                    </a:cubicBezTo>
                    <a:cubicBezTo>
                      <a:pt x="569" y="1228"/>
                      <a:pt x="569" y="1228"/>
                      <a:pt x="569" y="1228"/>
                    </a:cubicBezTo>
                    <a:cubicBezTo>
                      <a:pt x="568" y="1228"/>
                      <a:pt x="568" y="1228"/>
                      <a:pt x="568" y="1228"/>
                    </a:cubicBezTo>
                    <a:cubicBezTo>
                      <a:pt x="531" y="1232"/>
                      <a:pt x="531" y="1232"/>
                      <a:pt x="531" y="1232"/>
                    </a:cubicBezTo>
                    <a:cubicBezTo>
                      <a:pt x="529" y="1233"/>
                      <a:pt x="529" y="1233"/>
                      <a:pt x="529" y="1233"/>
                    </a:cubicBezTo>
                    <a:cubicBezTo>
                      <a:pt x="527" y="1233"/>
                      <a:pt x="527" y="1233"/>
                      <a:pt x="527" y="1233"/>
                    </a:cubicBezTo>
                    <a:cubicBezTo>
                      <a:pt x="516" y="1208"/>
                      <a:pt x="516" y="1208"/>
                      <a:pt x="516" y="1208"/>
                    </a:cubicBezTo>
                    <a:cubicBezTo>
                      <a:pt x="478" y="1218"/>
                      <a:pt x="478" y="1218"/>
                      <a:pt x="478" y="1218"/>
                    </a:cubicBezTo>
                    <a:cubicBezTo>
                      <a:pt x="458" y="1219"/>
                      <a:pt x="432" y="1213"/>
                      <a:pt x="402" y="1199"/>
                    </a:cubicBezTo>
                    <a:cubicBezTo>
                      <a:pt x="375" y="1187"/>
                      <a:pt x="350" y="1171"/>
                      <a:pt x="326" y="1152"/>
                    </a:cubicBezTo>
                    <a:cubicBezTo>
                      <a:pt x="310" y="1140"/>
                      <a:pt x="290" y="1131"/>
                      <a:pt x="267" y="1127"/>
                    </a:cubicBezTo>
                    <a:cubicBezTo>
                      <a:pt x="233" y="1124"/>
                      <a:pt x="233" y="1124"/>
                      <a:pt x="233" y="1124"/>
                    </a:cubicBezTo>
                    <a:cubicBezTo>
                      <a:pt x="195" y="1129"/>
                      <a:pt x="195" y="1129"/>
                      <a:pt x="195" y="1129"/>
                    </a:cubicBezTo>
                    <a:cubicBezTo>
                      <a:pt x="168" y="1133"/>
                      <a:pt x="140" y="1133"/>
                      <a:pt x="115" y="1131"/>
                    </a:cubicBezTo>
                    <a:cubicBezTo>
                      <a:pt x="84" y="1129"/>
                      <a:pt x="48" y="1121"/>
                      <a:pt x="3" y="1107"/>
                    </a:cubicBezTo>
                    <a:cubicBezTo>
                      <a:pt x="0" y="1113"/>
                      <a:pt x="0" y="1113"/>
                      <a:pt x="0" y="1113"/>
                    </a:cubicBezTo>
                    <a:cubicBezTo>
                      <a:pt x="1" y="1113"/>
                      <a:pt x="1" y="1113"/>
                      <a:pt x="1" y="1113"/>
                    </a:cubicBezTo>
                    <a:cubicBezTo>
                      <a:pt x="2" y="1113"/>
                      <a:pt x="2" y="1113"/>
                      <a:pt x="2" y="1113"/>
                    </a:cubicBezTo>
                    <a:cubicBezTo>
                      <a:pt x="3" y="1114"/>
                      <a:pt x="3" y="1114"/>
                      <a:pt x="3" y="1114"/>
                    </a:cubicBezTo>
                    <a:cubicBezTo>
                      <a:pt x="3" y="1115"/>
                      <a:pt x="3" y="1115"/>
                      <a:pt x="3" y="1115"/>
                    </a:cubicBezTo>
                    <a:cubicBezTo>
                      <a:pt x="4" y="1126"/>
                      <a:pt x="4" y="1126"/>
                      <a:pt x="4" y="1126"/>
                    </a:cubicBezTo>
                    <a:cubicBezTo>
                      <a:pt x="14" y="1146"/>
                      <a:pt x="14" y="1146"/>
                      <a:pt x="14" y="1146"/>
                    </a:cubicBezTo>
                    <a:cubicBezTo>
                      <a:pt x="36" y="1173"/>
                      <a:pt x="36" y="1173"/>
                      <a:pt x="36" y="1173"/>
                    </a:cubicBezTo>
                    <a:cubicBezTo>
                      <a:pt x="37" y="1176"/>
                      <a:pt x="37" y="1176"/>
                      <a:pt x="37" y="1176"/>
                    </a:cubicBezTo>
                    <a:cubicBezTo>
                      <a:pt x="33" y="1196"/>
                      <a:pt x="33" y="1196"/>
                      <a:pt x="33" y="1196"/>
                    </a:cubicBezTo>
                    <a:cubicBezTo>
                      <a:pt x="33" y="1198"/>
                      <a:pt x="33" y="1198"/>
                      <a:pt x="33" y="1198"/>
                    </a:cubicBezTo>
                    <a:cubicBezTo>
                      <a:pt x="32" y="1198"/>
                      <a:pt x="32" y="1198"/>
                      <a:pt x="32" y="1198"/>
                    </a:cubicBezTo>
                    <a:cubicBezTo>
                      <a:pt x="19" y="1214"/>
                      <a:pt x="19" y="1214"/>
                      <a:pt x="19" y="1214"/>
                    </a:cubicBezTo>
                    <a:cubicBezTo>
                      <a:pt x="33" y="1228"/>
                      <a:pt x="33" y="1228"/>
                      <a:pt x="33" y="1228"/>
                    </a:cubicBezTo>
                    <a:cubicBezTo>
                      <a:pt x="38" y="1233"/>
                      <a:pt x="41" y="1238"/>
                      <a:pt x="41" y="1242"/>
                    </a:cubicBezTo>
                    <a:cubicBezTo>
                      <a:pt x="44" y="1262"/>
                      <a:pt x="44" y="1262"/>
                      <a:pt x="44" y="1262"/>
                    </a:cubicBezTo>
                    <a:cubicBezTo>
                      <a:pt x="60" y="1278"/>
                      <a:pt x="60" y="1278"/>
                      <a:pt x="60" y="1278"/>
                    </a:cubicBezTo>
                    <a:cubicBezTo>
                      <a:pt x="60" y="1280"/>
                      <a:pt x="60" y="1280"/>
                      <a:pt x="60" y="1280"/>
                    </a:cubicBezTo>
                    <a:cubicBezTo>
                      <a:pt x="62" y="1294"/>
                      <a:pt x="62" y="1294"/>
                      <a:pt x="62" y="1294"/>
                    </a:cubicBezTo>
                    <a:cubicBezTo>
                      <a:pt x="62" y="1304"/>
                      <a:pt x="62" y="1304"/>
                      <a:pt x="62" y="1304"/>
                    </a:cubicBezTo>
                    <a:cubicBezTo>
                      <a:pt x="72" y="1312"/>
                      <a:pt x="72" y="1312"/>
                      <a:pt x="72" y="1312"/>
                    </a:cubicBezTo>
                    <a:cubicBezTo>
                      <a:pt x="78" y="1309"/>
                      <a:pt x="78" y="1309"/>
                      <a:pt x="78" y="1309"/>
                    </a:cubicBezTo>
                    <a:cubicBezTo>
                      <a:pt x="79" y="1306"/>
                      <a:pt x="79" y="1306"/>
                      <a:pt x="79" y="1306"/>
                    </a:cubicBezTo>
                    <a:cubicBezTo>
                      <a:pt x="82" y="1298"/>
                      <a:pt x="88" y="1294"/>
                      <a:pt x="95" y="1293"/>
                    </a:cubicBezTo>
                    <a:cubicBezTo>
                      <a:pt x="103" y="1289"/>
                      <a:pt x="103" y="1289"/>
                      <a:pt x="103" y="1289"/>
                    </a:cubicBezTo>
                    <a:cubicBezTo>
                      <a:pt x="159" y="1284"/>
                      <a:pt x="159" y="1284"/>
                      <a:pt x="159" y="1284"/>
                    </a:cubicBezTo>
                    <a:cubicBezTo>
                      <a:pt x="182" y="1276"/>
                      <a:pt x="182" y="1276"/>
                      <a:pt x="182" y="1276"/>
                    </a:cubicBezTo>
                    <a:cubicBezTo>
                      <a:pt x="184" y="1275"/>
                      <a:pt x="184" y="1275"/>
                      <a:pt x="184" y="1275"/>
                    </a:cubicBezTo>
                    <a:cubicBezTo>
                      <a:pt x="187" y="1272"/>
                      <a:pt x="187" y="1272"/>
                      <a:pt x="187" y="1272"/>
                    </a:cubicBezTo>
                    <a:cubicBezTo>
                      <a:pt x="198" y="1298"/>
                      <a:pt x="198" y="1298"/>
                      <a:pt x="198" y="1298"/>
                    </a:cubicBezTo>
                    <a:cubicBezTo>
                      <a:pt x="200" y="1298"/>
                      <a:pt x="200" y="1298"/>
                      <a:pt x="200" y="1298"/>
                    </a:cubicBezTo>
                    <a:cubicBezTo>
                      <a:pt x="200" y="1298"/>
                      <a:pt x="200" y="1298"/>
                      <a:pt x="200" y="1298"/>
                    </a:cubicBezTo>
                    <a:cubicBezTo>
                      <a:pt x="201" y="1304"/>
                      <a:pt x="200" y="1309"/>
                      <a:pt x="196" y="1315"/>
                    </a:cubicBezTo>
                    <a:cubicBezTo>
                      <a:pt x="166" y="1358"/>
                      <a:pt x="166" y="1358"/>
                      <a:pt x="166" y="1358"/>
                    </a:cubicBezTo>
                    <a:cubicBezTo>
                      <a:pt x="168" y="1365"/>
                      <a:pt x="168" y="1365"/>
                      <a:pt x="168" y="1365"/>
                    </a:cubicBezTo>
                    <a:cubicBezTo>
                      <a:pt x="182" y="1379"/>
                      <a:pt x="182" y="1379"/>
                      <a:pt x="182" y="1379"/>
                    </a:cubicBezTo>
                    <a:cubicBezTo>
                      <a:pt x="195" y="1388"/>
                      <a:pt x="195" y="1388"/>
                      <a:pt x="195" y="1388"/>
                    </a:cubicBezTo>
                    <a:cubicBezTo>
                      <a:pt x="196" y="1388"/>
                      <a:pt x="196" y="1388"/>
                      <a:pt x="196" y="1388"/>
                    </a:cubicBezTo>
                    <a:cubicBezTo>
                      <a:pt x="203" y="1396"/>
                      <a:pt x="208" y="1401"/>
                      <a:pt x="214" y="1403"/>
                    </a:cubicBezTo>
                    <a:cubicBezTo>
                      <a:pt x="222" y="1405"/>
                      <a:pt x="229" y="1412"/>
                      <a:pt x="235" y="1420"/>
                    </a:cubicBezTo>
                    <a:cubicBezTo>
                      <a:pt x="236" y="1423"/>
                      <a:pt x="236" y="1423"/>
                      <a:pt x="236" y="1423"/>
                    </a:cubicBezTo>
                    <a:cubicBezTo>
                      <a:pt x="247" y="1428"/>
                      <a:pt x="247" y="1428"/>
                      <a:pt x="247" y="1428"/>
                    </a:cubicBezTo>
                    <a:cubicBezTo>
                      <a:pt x="250" y="1429"/>
                      <a:pt x="250" y="1429"/>
                      <a:pt x="250" y="1429"/>
                    </a:cubicBezTo>
                    <a:cubicBezTo>
                      <a:pt x="251" y="1429"/>
                      <a:pt x="251" y="1429"/>
                      <a:pt x="251" y="1429"/>
                    </a:cubicBezTo>
                    <a:cubicBezTo>
                      <a:pt x="254" y="1440"/>
                      <a:pt x="254" y="1440"/>
                      <a:pt x="254" y="1440"/>
                    </a:cubicBezTo>
                    <a:cubicBezTo>
                      <a:pt x="254" y="1440"/>
                      <a:pt x="254" y="1440"/>
                      <a:pt x="254" y="1440"/>
                    </a:cubicBezTo>
                    <a:cubicBezTo>
                      <a:pt x="255" y="1452"/>
                      <a:pt x="255" y="1452"/>
                      <a:pt x="255" y="1452"/>
                    </a:cubicBezTo>
                    <a:cubicBezTo>
                      <a:pt x="260" y="1469"/>
                      <a:pt x="260" y="1469"/>
                      <a:pt x="260" y="1469"/>
                    </a:cubicBezTo>
                    <a:cubicBezTo>
                      <a:pt x="286" y="1473"/>
                      <a:pt x="286" y="1473"/>
                      <a:pt x="286" y="1473"/>
                    </a:cubicBezTo>
                    <a:cubicBezTo>
                      <a:pt x="288" y="1473"/>
                      <a:pt x="288" y="1473"/>
                      <a:pt x="288" y="1473"/>
                    </a:cubicBezTo>
                    <a:cubicBezTo>
                      <a:pt x="289" y="1474"/>
                      <a:pt x="289" y="1474"/>
                      <a:pt x="289" y="1474"/>
                    </a:cubicBezTo>
                    <a:cubicBezTo>
                      <a:pt x="289" y="1475"/>
                      <a:pt x="289" y="1475"/>
                      <a:pt x="289" y="1475"/>
                    </a:cubicBezTo>
                    <a:cubicBezTo>
                      <a:pt x="290" y="1477"/>
                      <a:pt x="290" y="1477"/>
                      <a:pt x="290" y="1477"/>
                    </a:cubicBezTo>
                    <a:cubicBezTo>
                      <a:pt x="298" y="1492"/>
                      <a:pt x="298" y="1492"/>
                      <a:pt x="298" y="1492"/>
                    </a:cubicBezTo>
                    <a:cubicBezTo>
                      <a:pt x="319" y="1499"/>
                      <a:pt x="319" y="1499"/>
                      <a:pt x="319" y="1499"/>
                    </a:cubicBezTo>
                    <a:cubicBezTo>
                      <a:pt x="334" y="1492"/>
                      <a:pt x="334" y="1492"/>
                      <a:pt x="334" y="1492"/>
                    </a:cubicBezTo>
                    <a:cubicBezTo>
                      <a:pt x="331" y="1484"/>
                      <a:pt x="331" y="1484"/>
                      <a:pt x="331" y="1484"/>
                    </a:cubicBezTo>
                    <a:cubicBezTo>
                      <a:pt x="318" y="1471"/>
                      <a:pt x="318" y="1471"/>
                      <a:pt x="318" y="1471"/>
                    </a:cubicBezTo>
                    <a:cubicBezTo>
                      <a:pt x="320" y="1469"/>
                      <a:pt x="320" y="1469"/>
                      <a:pt x="320" y="1469"/>
                    </a:cubicBezTo>
                    <a:cubicBezTo>
                      <a:pt x="320" y="1467"/>
                      <a:pt x="320" y="1467"/>
                      <a:pt x="320" y="1467"/>
                    </a:cubicBezTo>
                    <a:cubicBezTo>
                      <a:pt x="331" y="1445"/>
                      <a:pt x="331" y="1445"/>
                      <a:pt x="331" y="1445"/>
                    </a:cubicBezTo>
                    <a:cubicBezTo>
                      <a:pt x="357" y="1445"/>
                      <a:pt x="357" y="1445"/>
                      <a:pt x="357" y="1445"/>
                    </a:cubicBezTo>
                    <a:cubicBezTo>
                      <a:pt x="358" y="1446"/>
                      <a:pt x="358" y="1446"/>
                      <a:pt x="358" y="1446"/>
                    </a:cubicBezTo>
                    <a:cubicBezTo>
                      <a:pt x="394" y="1458"/>
                      <a:pt x="394" y="1458"/>
                      <a:pt x="394" y="1458"/>
                    </a:cubicBezTo>
                    <a:cubicBezTo>
                      <a:pt x="414" y="1455"/>
                      <a:pt x="414" y="1455"/>
                      <a:pt x="414" y="1455"/>
                    </a:cubicBezTo>
                    <a:cubicBezTo>
                      <a:pt x="430" y="1440"/>
                      <a:pt x="430" y="1440"/>
                      <a:pt x="430" y="1440"/>
                    </a:cubicBezTo>
                    <a:cubicBezTo>
                      <a:pt x="448" y="1418"/>
                      <a:pt x="459" y="1409"/>
                      <a:pt x="467" y="1414"/>
                    </a:cubicBezTo>
                    <a:cubicBezTo>
                      <a:pt x="475" y="1413"/>
                      <a:pt x="475" y="1413"/>
                      <a:pt x="475" y="1413"/>
                    </a:cubicBezTo>
                    <a:cubicBezTo>
                      <a:pt x="484" y="1413"/>
                      <a:pt x="490" y="1414"/>
                      <a:pt x="493" y="1415"/>
                    </a:cubicBezTo>
                    <a:cubicBezTo>
                      <a:pt x="494" y="1417"/>
                      <a:pt x="495" y="1419"/>
                      <a:pt x="495" y="1421"/>
                    </a:cubicBezTo>
                    <a:cubicBezTo>
                      <a:pt x="495" y="1426"/>
                      <a:pt x="499" y="1434"/>
                      <a:pt x="506" y="1446"/>
                    </a:cubicBezTo>
                    <a:cubicBezTo>
                      <a:pt x="506" y="1447"/>
                      <a:pt x="506" y="1447"/>
                      <a:pt x="506" y="1447"/>
                    </a:cubicBezTo>
                    <a:cubicBezTo>
                      <a:pt x="506" y="1448"/>
                      <a:pt x="506" y="1448"/>
                      <a:pt x="506" y="1448"/>
                    </a:cubicBezTo>
                    <a:cubicBezTo>
                      <a:pt x="509" y="1462"/>
                      <a:pt x="509" y="1462"/>
                      <a:pt x="509" y="1462"/>
                    </a:cubicBezTo>
                    <a:cubicBezTo>
                      <a:pt x="509" y="1466"/>
                      <a:pt x="509" y="1466"/>
                      <a:pt x="509" y="1466"/>
                    </a:cubicBezTo>
                    <a:cubicBezTo>
                      <a:pt x="505" y="1483"/>
                      <a:pt x="505" y="1483"/>
                      <a:pt x="505" y="1483"/>
                    </a:cubicBezTo>
                    <a:cubicBezTo>
                      <a:pt x="505" y="1483"/>
                      <a:pt x="505" y="1483"/>
                      <a:pt x="505" y="1483"/>
                    </a:cubicBezTo>
                    <a:cubicBezTo>
                      <a:pt x="505" y="1484"/>
                      <a:pt x="505" y="1484"/>
                      <a:pt x="505" y="1484"/>
                    </a:cubicBezTo>
                    <a:cubicBezTo>
                      <a:pt x="503" y="1485"/>
                      <a:pt x="503" y="1485"/>
                      <a:pt x="503" y="1485"/>
                    </a:cubicBezTo>
                    <a:cubicBezTo>
                      <a:pt x="486" y="1506"/>
                      <a:pt x="486" y="1506"/>
                      <a:pt x="486" y="1506"/>
                    </a:cubicBezTo>
                    <a:cubicBezTo>
                      <a:pt x="484" y="1507"/>
                      <a:pt x="484" y="1507"/>
                      <a:pt x="484" y="1507"/>
                    </a:cubicBezTo>
                    <a:cubicBezTo>
                      <a:pt x="484" y="1507"/>
                      <a:pt x="484" y="1507"/>
                      <a:pt x="484" y="1507"/>
                    </a:cubicBezTo>
                    <a:cubicBezTo>
                      <a:pt x="446" y="1524"/>
                      <a:pt x="446" y="1524"/>
                      <a:pt x="446" y="1524"/>
                    </a:cubicBezTo>
                    <a:cubicBezTo>
                      <a:pt x="441" y="1534"/>
                      <a:pt x="441" y="1534"/>
                      <a:pt x="441" y="1534"/>
                    </a:cubicBezTo>
                    <a:cubicBezTo>
                      <a:pt x="436" y="1565"/>
                      <a:pt x="436" y="1565"/>
                      <a:pt x="436" y="1565"/>
                    </a:cubicBezTo>
                    <a:cubicBezTo>
                      <a:pt x="439" y="1580"/>
                      <a:pt x="439" y="1580"/>
                      <a:pt x="439" y="1580"/>
                    </a:cubicBezTo>
                    <a:cubicBezTo>
                      <a:pt x="449" y="1595"/>
                      <a:pt x="449" y="1595"/>
                      <a:pt x="449" y="1595"/>
                    </a:cubicBezTo>
                    <a:cubicBezTo>
                      <a:pt x="453" y="1599"/>
                      <a:pt x="453" y="1599"/>
                      <a:pt x="453" y="1599"/>
                    </a:cubicBezTo>
                    <a:cubicBezTo>
                      <a:pt x="465" y="1607"/>
                      <a:pt x="465" y="1607"/>
                      <a:pt x="465" y="1607"/>
                    </a:cubicBezTo>
                    <a:cubicBezTo>
                      <a:pt x="510" y="1607"/>
                      <a:pt x="510" y="1607"/>
                      <a:pt x="510" y="1607"/>
                    </a:cubicBezTo>
                    <a:cubicBezTo>
                      <a:pt x="547" y="1602"/>
                      <a:pt x="547" y="1602"/>
                      <a:pt x="547" y="1602"/>
                    </a:cubicBezTo>
                    <a:cubicBezTo>
                      <a:pt x="552" y="1596"/>
                      <a:pt x="552" y="1596"/>
                      <a:pt x="552" y="1596"/>
                    </a:cubicBezTo>
                    <a:cubicBezTo>
                      <a:pt x="557" y="1590"/>
                      <a:pt x="563" y="1588"/>
                      <a:pt x="566" y="1588"/>
                    </a:cubicBezTo>
                    <a:cubicBezTo>
                      <a:pt x="591" y="1592"/>
                      <a:pt x="591" y="1592"/>
                      <a:pt x="591" y="1592"/>
                    </a:cubicBezTo>
                    <a:cubicBezTo>
                      <a:pt x="593" y="1588"/>
                      <a:pt x="593" y="1588"/>
                      <a:pt x="593" y="1588"/>
                    </a:cubicBezTo>
                    <a:cubicBezTo>
                      <a:pt x="591" y="1581"/>
                      <a:pt x="591" y="1574"/>
                      <a:pt x="595" y="1568"/>
                    </a:cubicBezTo>
                    <a:cubicBezTo>
                      <a:pt x="606" y="1550"/>
                      <a:pt x="606" y="1550"/>
                      <a:pt x="606" y="1550"/>
                    </a:cubicBezTo>
                    <a:cubicBezTo>
                      <a:pt x="606" y="1516"/>
                      <a:pt x="606" y="1516"/>
                      <a:pt x="606" y="1516"/>
                    </a:cubicBezTo>
                    <a:cubicBezTo>
                      <a:pt x="606" y="1515"/>
                      <a:pt x="606" y="1515"/>
                      <a:pt x="606" y="1515"/>
                    </a:cubicBezTo>
                    <a:cubicBezTo>
                      <a:pt x="625" y="1460"/>
                      <a:pt x="625" y="1460"/>
                      <a:pt x="625" y="1460"/>
                    </a:cubicBezTo>
                    <a:cubicBezTo>
                      <a:pt x="626" y="1459"/>
                      <a:pt x="626" y="1459"/>
                      <a:pt x="626" y="1459"/>
                    </a:cubicBezTo>
                    <a:cubicBezTo>
                      <a:pt x="626" y="1458"/>
                      <a:pt x="626" y="1458"/>
                      <a:pt x="626" y="1458"/>
                    </a:cubicBezTo>
                    <a:cubicBezTo>
                      <a:pt x="627" y="1458"/>
                      <a:pt x="627" y="1458"/>
                      <a:pt x="627" y="1458"/>
                    </a:cubicBezTo>
                    <a:cubicBezTo>
                      <a:pt x="627" y="1457"/>
                      <a:pt x="627" y="1457"/>
                      <a:pt x="627" y="1457"/>
                    </a:cubicBezTo>
                    <a:cubicBezTo>
                      <a:pt x="660" y="1431"/>
                      <a:pt x="660" y="1431"/>
                      <a:pt x="660" y="1431"/>
                    </a:cubicBezTo>
                    <a:cubicBezTo>
                      <a:pt x="662" y="1429"/>
                      <a:pt x="662" y="1429"/>
                      <a:pt x="662" y="1429"/>
                    </a:cubicBezTo>
                    <a:cubicBezTo>
                      <a:pt x="690" y="1441"/>
                      <a:pt x="690" y="1441"/>
                      <a:pt x="690" y="1441"/>
                    </a:cubicBezTo>
                    <a:cubicBezTo>
                      <a:pt x="690" y="1441"/>
                      <a:pt x="690" y="1441"/>
                      <a:pt x="690" y="1441"/>
                    </a:cubicBezTo>
                    <a:cubicBezTo>
                      <a:pt x="705" y="1452"/>
                      <a:pt x="712" y="1460"/>
                      <a:pt x="712" y="1466"/>
                    </a:cubicBezTo>
                    <a:cubicBezTo>
                      <a:pt x="710" y="1489"/>
                      <a:pt x="710" y="1489"/>
                      <a:pt x="710" y="1489"/>
                    </a:cubicBezTo>
                    <a:cubicBezTo>
                      <a:pt x="701" y="1504"/>
                      <a:pt x="701" y="1504"/>
                      <a:pt x="701" y="1504"/>
                    </a:cubicBezTo>
                    <a:cubicBezTo>
                      <a:pt x="693" y="1525"/>
                      <a:pt x="693" y="1525"/>
                      <a:pt x="693" y="1525"/>
                    </a:cubicBezTo>
                    <a:cubicBezTo>
                      <a:pt x="693" y="1548"/>
                      <a:pt x="693" y="1548"/>
                      <a:pt x="693" y="1548"/>
                    </a:cubicBezTo>
                    <a:cubicBezTo>
                      <a:pt x="701" y="1559"/>
                      <a:pt x="701" y="1559"/>
                      <a:pt x="701" y="1559"/>
                    </a:cubicBezTo>
                    <a:cubicBezTo>
                      <a:pt x="710" y="1557"/>
                      <a:pt x="710" y="1557"/>
                      <a:pt x="710" y="1557"/>
                    </a:cubicBezTo>
                    <a:cubicBezTo>
                      <a:pt x="712" y="1556"/>
                      <a:pt x="712" y="1556"/>
                      <a:pt x="712" y="1556"/>
                    </a:cubicBezTo>
                    <a:cubicBezTo>
                      <a:pt x="728" y="1557"/>
                      <a:pt x="728" y="1557"/>
                      <a:pt x="728" y="1557"/>
                    </a:cubicBezTo>
                    <a:cubicBezTo>
                      <a:pt x="737" y="1562"/>
                      <a:pt x="742" y="1569"/>
                      <a:pt x="746" y="1580"/>
                    </a:cubicBezTo>
                    <a:cubicBezTo>
                      <a:pt x="756" y="1583"/>
                      <a:pt x="756" y="1583"/>
                      <a:pt x="756" y="1583"/>
                    </a:cubicBezTo>
                    <a:cubicBezTo>
                      <a:pt x="757" y="1583"/>
                      <a:pt x="757" y="1583"/>
                      <a:pt x="757" y="1583"/>
                    </a:cubicBezTo>
                    <a:cubicBezTo>
                      <a:pt x="757" y="1583"/>
                      <a:pt x="757" y="1583"/>
                      <a:pt x="757" y="1583"/>
                    </a:cubicBezTo>
                    <a:cubicBezTo>
                      <a:pt x="758" y="1583"/>
                      <a:pt x="758" y="1583"/>
                      <a:pt x="758" y="1583"/>
                    </a:cubicBezTo>
                    <a:cubicBezTo>
                      <a:pt x="794" y="1600"/>
                      <a:pt x="794" y="1600"/>
                      <a:pt x="794" y="1600"/>
                    </a:cubicBezTo>
                    <a:cubicBezTo>
                      <a:pt x="810" y="1605"/>
                      <a:pt x="810" y="1605"/>
                      <a:pt x="810" y="1605"/>
                    </a:cubicBezTo>
                    <a:cubicBezTo>
                      <a:pt x="832" y="1602"/>
                      <a:pt x="832" y="1602"/>
                      <a:pt x="832" y="1602"/>
                    </a:cubicBezTo>
                    <a:cubicBezTo>
                      <a:pt x="841" y="1589"/>
                      <a:pt x="841" y="1589"/>
                      <a:pt x="841" y="1589"/>
                    </a:cubicBezTo>
                    <a:cubicBezTo>
                      <a:pt x="854" y="1537"/>
                      <a:pt x="854" y="1537"/>
                      <a:pt x="854" y="1537"/>
                    </a:cubicBezTo>
                    <a:cubicBezTo>
                      <a:pt x="855" y="1509"/>
                      <a:pt x="855" y="1509"/>
                      <a:pt x="855" y="1509"/>
                    </a:cubicBezTo>
                    <a:cubicBezTo>
                      <a:pt x="855" y="1507"/>
                      <a:pt x="855" y="1507"/>
                      <a:pt x="855" y="1507"/>
                    </a:cubicBezTo>
                    <a:cubicBezTo>
                      <a:pt x="857" y="1506"/>
                      <a:pt x="857" y="1506"/>
                      <a:pt x="857" y="1506"/>
                    </a:cubicBezTo>
                    <a:cubicBezTo>
                      <a:pt x="858" y="1505"/>
                      <a:pt x="858" y="1505"/>
                      <a:pt x="858" y="1505"/>
                    </a:cubicBezTo>
                    <a:cubicBezTo>
                      <a:pt x="878" y="1488"/>
                      <a:pt x="878" y="1488"/>
                      <a:pt x="878" y="1488"/>
                    </a:cubicBezTo>
                    <a:cubicBezTo>
                      <a:pt x="890" y="1473"/>
                      <a:pt x="890" y="1473"/>
                      <a:pt x="890" y="1473"/>
                    </a:cubicBezTo>
                    <a:cubicBezTo>
                      <a:pt x="891" y="1472"/>
                      <a:pt x="891" y="1472"/>
                      <a:pt x="891" y="1472"/>
                    </a:cubicBezTo>
                    <a:cubicBezTo>
                      <a:pt x="912" y="1462"/>
                      <a:pt x="912" y="1462"/>
                      <a:pt x="912" y="1462"/>
                    </a:cubicBezTo>
                    <a:cubicBezTo>
                      <a:pt x="925" y="1455"/>
                      <a:pt x="925" y="1455"/>
                      <a:pt x="925" y="1455"/>
                    </a:cubicBezTo>
                    <a:cubicBezTo>
                      <a:pt x="940" y="1449"/>
                      <a:pt x="940" y="1449"/>
                      <a:pt x="940" y="1449"/>
                    </a:cubicBezTo>
                    <a:cubicBezTo>
                      <a:pt x="932" y="1417"/>
                      <a:pt x="932" y="1417"/>
                      <a:pt x="932" y="1417"/>
                    </a:cubicBezTo>
                    <a:cubicBezTo>
                      <a:pt x="968" y="1421"/>
                      <a:pt x="968" y="1421"/>
                      <a:pt x="968" y="1421"/>
                    </a:cubicBezTo>
                    <a:cubicBezTo>
                      <a:pt x="968" y="1421"/>
                      <a:pt x="968" y="1421"/>
                      <a:pt x="968" y="1421"/>
                    </a:cubicBezTo>
                    <a:cubicBezTo>
                      <a:pt x="968" y="1422"/>
                      <a:pt x="968" y="1422"/>
                      <a:pt x="968" y="1422"/>
                    </a:cubicBezTo>
                    <a:cubicBezTo>
                      <a:pt x="968" y="1422"/>
                      <a:pt x="968" y="1422"/>
                      <a:pt x="968" y="1422"/>
                    </a:cubicBezTo>
                    <a:cubicBezTo>
                      <a:pt x="987" y="1430"/>
                      <a:pt x="987" y="1430"/>
                      <a:pt x="987" y="1430"/>
                    </a:cubicBezTo>
                    <a:cubicBezTo>
                      <a:pt x="987" y="1430"/>
                      <a:pt x="987" y="1430"/>
                      <a:pt x="987" y="1430"/>
                    </a:cubicBezTo>
                    <a:cubicBezTo>
                      <a:pt x="987" y="1429"/>
                      <a:pt x="987" y="1429"/>
                      <a:pt x="987" y="1429"/>
                    </a:cubicBezTo>
                    <a:cubicBezTo>
                      <a:pt x="992" y="1409"/>
                      <a:pt x="992" y="1409"/>
                      <a:pt x="992" y="1409"/>
                    </a:cubicBezTo>
                    <a:cubicBezTo>
                      <a:pt x="992" y="1405"/>
                      <a:pt x="992" y="1405"/>
                      <a:pt x="992" y="1405"/>
                    </a:cubicBezTo>
                    <a:cubicBezTo>
                      <a:pt x="995" y="1407"/>
                      <a:pt x="995" y="1407"/>
                      <a:pt x="995" y="1407"/>
                    </a:cubicBezTo>
                    <a:cubicBezTo>
                      <a:pt x="997" y="1407"/>
                      <a:pt x="997" y="1407"/>
                      <a:pt x="997" y="1407"/>
                    </a:cubicBezTo>
                    <a:cubicBezTo>
                      <a:pt x="1014" y="1411"/>
                      <a:pt x="1014" y="1411"/>
                      <a:pt x="1014" y="1411"/>
                    </a:cubicBezTo>
                    <a:cubicBezTo>
                      <a:pt x="1023" y="1411"/>
                      <a:pt x="1023" y="1411"/>
                      <a:pt x="1023" y="1411"/>
                    </a:cubicBezTo>
                    <a:cubicBezTo>
                      <a:pt x="1039" y="1393"/>
                      <a:pt x="1039" y="1393"/>
                      <a:pt x="1039" y="1393"/>
                    </a:cubicBezTo>
                    <a:cubicBezTo>
                      <a:pt x="1040" y="1393"/>
                      <a:pt x="1040" y="1393"/>
                      <a:pt x="1040" y="1393"/>
                    </a:cubicBezTo>
                    <a:cubicBezTo>
                      <a:pt x="1041" y="1392"/>
                      <a:pt x="1041" y="1392"/>
                      <a:pt x="1041" y="1392"/>
                    </a:cubicBezTo>
                    <a:cubicBezTo>
                      <a:pt x="1042" y="1392"/>
                      <a:pt x="1042" y="1392"/>
                      <a:pt x="1042" y="1392"/>
                    </a:cubicBezTo>
                    <a:cubicBezTo>
                      <a:pt x="1063" y="1388"/>
                      <a:pt x="1063" y="1388"/>
                      <a:pt x="1063" y="1388"/>
                    </a:cubicBezTo>
                    <a:cubicBezTo>
                      <a:pt x="1081" y="1371"/>
                      <a:pt x="1081" y="1371"/>
                      <a:pt x="1081" y="1371"/>
                    </a:cubicBezTo>
                    <a:cubicBezTo>
                      <a:pt x="1090" y="1357"/>
                      <a:pt x="1090" y="1357"/>
                      <a:pt x="1090" y="1357"/>
                    </a:cubicBezTo>
                    <a:cubicBezTo>
                      <a:pt x="1090" y="1340"/>
                      <a:pt x="1090" y="1340"/>
                      <a:pt x="1090" y="1340"/>
                    </a:cubicBezTo>
                    <a:cubicBezTo>
                      <a:pt x="1090" y="1334"/>
                      <a:pt x="1093" y="1329"/>
                      <a:pt x="1100" y="1326"/>
                    </a:cubicBezTo>
                    <a:cubicBezTo>
                      <a:pt x="1100" y="1326"/>
                      <a:pt x="1100" y="1326"/>
                      <a:pt x="1100" y="1326"/>
                    </a:cubicBezTo>
                    <a:cubicBezTo>
                      <a:pt x="1102" y="1326"/>
                      <a:pt x="1102" y="1326"/>
                      <a:pt x="1102" y="1326"/>
                    </a:cubicBezTo>
                    <a:cubicBezTo>
                      <a:pt x="1103" y="1326"/>
                      <a:pt x="1103" y="1326"/>
                      <a:pt x="1103" y="1326"/>
                    </a:cubicBezTo>
                    <a:cubicBezTo>
                      <a:pt x="1123" y="1328"/>
                      <a:pt x="1123" y="1328"/>
                      <a:pt x="1123" y="1328"/>
                    </a:cubicBezTo>
                    <a:cubicBezTo>
                      <a:pt x="1131" y="1323"/>
                      <a:pt x="1131" y="1323"/>
                      <a:pt x="1131" y="1323"/>
                    </a:cubicBezTo>
                    <a:cubicBezTo>
                      <a:pt x="1135" y="1308"/>
                      <a:pt x="1135" y="1308"/>
                      <a:pt x="1135" y="1308"/>
                    </a:cubicBezTo>
                    <a:cubicBezTo>
                      <a:pt x="1156" y="1302"/>
                      <a:pt x="1156" y="1302"/>
                      <a:pt x="1156" y="1302"/>
                    </a:cubicBezTo>
                    <a:cubicBezTo>
                      <a:pt x="1157" y="1302"/>
                      <a:pt x="1157" y="1302"/>
                      <a:pt x="1157" y="1302"/>
                    </a:cubicBezTo>
                    <a:cubicBezTo>
                      <a:pt x="1158" y="1302"/>
                      <a:pt x="1158" y="1302"/>
                      <a:pt x="1158" y="1302"/>
                    </a:cubicBezTo>
                    <a:cubicBezTo>
                      <a:pt x="1158" y="1302"/>
                      <a:pt x="1158" y="1302"/>
                      <a:pt x="1158" y="1302"/>
                    </a:cubicBezTo>
                    <a:cubicBezTo>
                      <a:pt x="1184" y="1305"/>
                      <a:pt x="1184" y="1305"/>
                      <a:pt x="1184" y="1305"/>
                    </a:cubicBezTo>
                    <a:cubicBezTo>
                      <a:pt x="1205" y="1300"/>
                      <a:pt x="1205" y="1300"/>
                      <a:pt x="1205" y="1300"/>
                    </a:cubicBezTo>
                    <a:cubicBezTo>
                      <a:pt x="1218" y="1287"/>
                      <a:pt x="1218" y="1287"/>
                      <a:pt x="1218" y="1287"/>
                    </a:cubicBezTo>
                    <a:cubicBezTo>
                      <a:pt x="1226" y="1270"/>
                      <a:pt x="1226" y="1270"/>
                      <a:pt x="1226" y="1270"/>
                    </a:cubicBezTo>
                    <a:cubicBezTo>
                      <a:pt x="1211" y="1253"/>
                      <a:pt x="1211" y="1253"/>
                      <a:pt x="1211" y="1253"/>
                    </a:cubicBezTo>
                    <a:cubicBezTo>
                      <a:pt x="1211" y="1252"/>
                      <a:pt x="1211" y="1252"/>
                      <a:pt x="1211" y="1252"/>
                    </a:cubicBezTo>
                    <a:cubicBezTo>
                      <a:pt x="1211" y="1252"/>
                      <a:pt x="1211" y="1252"/>
                      <a:pt x="1211" y="1252"/>
                    </a:cubicBezTo>
                    <a:cubicBezTo>
                      <a:pt x="1207" y="1240"/>
                      <a:pt x="1207" y="1240"/>
                      <a:pt x="1207" y="1240"/>
                    </a:cubicBezTo>
                    <a:cubicBezTo>
                      <a:pt x="1207" y="1240"/>
                      <a:pt x="1207" y="1240"/>
                      <a:pt x="1207" y="1240"/>
                    </a:cubicBezTo>
                    <a:cubicBezTo>
                      <a:pt x="1203" y="1221"/>
                      <a:pt x="1203" y="1221"/>
                      <a:pt x="1203" y="1221"/>
                    </a:cubicBezTo>
                    <a:cubicBezTo>
                      <a:pt x="1203" y="1220"/>
                      <a:pt x="1203" y="1220"/>
                      <a:pt x="1203" y="1220"/>
                    </a:cubicBezTo>
                    <a:cubicBezTo>
                      <a:pt x="1213" y="1203"/>
                      <a:pt x="1213" y="1203"/>
                      <a:pt x="1213" y="1203"/>
                    </a:cubicBezTo>
                    <a:cubicBezTo>
                      <a:pt x="1213" y="1198"/>
                      <a:pt x="1216" y="1190"/>
                      <a:pt x="1224" y="1182"/>
                    </a:cubicBezTo>
                    <a:cubicBezTo>
                      <a:pt x="1236" y="1159"/>
                      <a:pt x="1236" y="1159"/>
                      <a:pt x="1236" y="1159"/>
                    </a:cubicBezTo>
                    <a:cubicBezTo>
                      <a:pt x="1236" y="1157"/>
                      <a:pt x="1236" y="1157"/>
                      <a:pt x="1236" y="1157"/>
                    </a:cubicBezTo>
                    <a:cubicBezTo>
                      <a:pt x="1237" y="1157"/>
                      <a:pt x="1237" y="1157"/>
                      <a:pt x="1237" y="1157"/>
                    </a:cubicBezTo>
                    <a:cubicBezTo>
                      <a:pt x="1248" y="1141"/>
                      <a:pt x="1248" y="1141"/>
                      <a:pt x="1248" y="1141"/>
                    </a:cubicBezTo>
                    <a:cubicBezTo>
                      <a:pt x="1263" y="1109"/>
                      <a:pt x="1263" y="1109"/>
                      <a:pt x="1263" y="1109"/>
                    </a:cubicBezTo>
                    <a:cubicBezTo>
                      <a:pt x="1278" y="1130"/>
                      <a:pt x="1278" y="1130"/>
                      <a:pt x="1278" y="1130"/>
                    </a:cubicBezTo>
                    <a:cubicBezTo>
                      <a:pt x="1279" y="1131"/>
                      <a:pt x="1279" y="1131"/>
                      <a:pt x="1279" y="1131"/>
                    </a:cubicBezTo>
                    <a:cubicBezTo>
                      <a:pt x="1279" y="1132"/>
                      <a:pt x="1279" y="1132"/>
                      <a:pt x="1279" y="1132"/>
                    </a:cubicBezTo>
                    <a:cubicBezTo>
                      <a:pt x="1284" y="1153"/>
                      <a:pt x="1284" y="1153"/>
                      <a:pt x="1284" y="1153"/>
                    </a:cubicBezTo>
                    <a:cubicBezTo>
                      <a:pt x="1284" y="1154"/>
                      <a:pt x="1284" y="1154"/>
                      <a:pt x="1284" y="1154"/>
                    </a:cubicBezTo>
                    <a:cubicBezTo>
                      <a:pt x="1288" y="1175"/>
                      <a:pt x="1288" y="1175"/>
                      <a:pt x="1288" y="1175"/>
                    </a:cubicBezTo>
                    <a:cubicBezTo>
                      <a:pt x="1302" y="1182"/>
                      <a:pt x="1302" y="1182"/>
                      <a:pt x="1302" y="1182"/>
                    </a:cubicBezTo>
                    <a:cubicBezTo>
                      <a:pt x="1303" y="1182"/>
                      <a:pt x="1303" y="1182"/>
                      <a:pt x="1303" y="1182"/>
                    </a:cubicBezTo>
                    <a:cubicBezTo>
                      <a:pt x="1303" y="1182"/>
                      <a:pt x="1303" y="1182"/>
                      <a:pt x="1303" y="1182"/>
                    </a:cubicBezTo>
                    <a:cubicBezTo>
                      <a:pt x="1303" y="1182"/>
                      <a:pt x="1303" y="1182"/>
                      <a:pt x="1303" y="1182"/>
                    </a:cubicBezTo>
                    <a:cubicBezTo>
                      <a:pt x="1308" y="1184"/>
                      <a:pt x="1308" y="1184"/>
                      <a:pt x="1308" y="1184"/>
                    </a:cubicBezTo>
                    <a:cubicBezTo>
                      <a:pt x="1309" y="1183"/>
                      <a:pt x="1309" y="1183"/>
                      <a:pt x="1309" y="1183"/>
                    </a:cubicBezTo>
                    <a:cubicBezTo>
                      <a:pt x="1321" y="1161"/>
                      <a:pt x="1321" y="1161"/>
                      <a:pt x="1321" y="1161"/>
                    </a:cubicBezTo>
                    <a:cubicBezTo>
                      <a:pt x="1329" y="1140"/>
                      <a:pt x="1329" y="1140"/>
                      <a:pt x="1329" y="1140"/>
                    </a:cubicBezTo>
                    <a:cubicBezTo>
                      <a:pt x="1332" y="1141"/>
                      <a:pt x="1332" y="1141"/>
                      <a:pt x="1332" y="1141"/>
                    </a:cubicBezTo>
                    <a:cubicBezTo>
                      <a:pt x="1335" y="1142"/>
                      <a:pt x="1335" y="1142"/>
                      <a:pt x="1335" y="1142"/>
                    </a:cubicBezTo>
                    <a:cubicBezTo>
                      <a:pt x="1366" y="1152"/>
                      <a:pt x="1366" y="1152"/>
                      <a:pt x="1366" y="1152"/>
                    </a:cubicBezTo>
                    <a:cubicBezTo>
                      <a:pt x="1381" y="1141"/>
                      <a:pt x="1381" y="1141"/>
                      <a:pt x="1381" y="1141"/>
                    </a:cubicBezTo>
                    <a:cubicBezTo>
                      <a:pt x="1382" y="1140"/>
                      <a:pt x="1382" y="1140"/>
                      <a:pt x="1382" y="1140"/>
                    </a:cubicBezTo>
                    <a:cubicBezTo>
                      <a:pt x="1384" y="1140"/>
                      <a:pt x="1384" y="1140"/>
                      <a:pt x="1384" y="1140"/>
                    </a:cubicBezTo>
                    <a:cubicBezTo>
                      <a:pt x="1398" y="1138"/>
                      <a:pt x="1398" y="1138"/>
                      <a:pt x="1398" y="1138"/>
                    </a:cubicBezTo>
                    <a:cubicBezTo>
                      <a:pt x="1409" y="1121"/>
                      <a:pt x="1409" y="1121"/>
                      <a:pt x="1409" y="1121"/>
                    </a:cubicBezTo>
                    <a:cubicBezTo>
                      <a:pt x="1409" y="1098"/>
                      <a:pt x="1409" y="1098"/>
                      <a:pt x="1409" y="1098"/>
                    </a:cubicBezTo>
                    <a:cubicBezTo>
                      <a:pt x="1416" y="1065"/>
                      <a:pt x="1416" y="1065"/>
                      <a:pt x="1416" y="1065"/>
                    </a:cubicBezTo>
                    <a:cubicBezTo>
                      <a:pt x="1419" y="1066"/>
                      <a:pt x="1419" y="1066"/>
                      <a:pt x="1419" y="1066"/>
                    </a:cubicBezTo>
                    <a:cubicBezTo>
                      <a:pt x="1422" y="1066"/>
                      <a:pt x="1422" y="1066"/>
                      <a:pt x="1422" y="1066"/>
                    </a:cubicBezTo>
                    <a:cubicBezTo>
                      <a:pt x="1445" y="1071"/>
                      <a:pt x="1445" y="1071"/>
                      <a:pt x="1445" y="1071"/>
                    </a:cubicBezTo>
                    <a:cubicBezTo>
                      <a:pt x="1455" y="1052"/>
                      <a:pt x="1455" y="1052"/>
                      <a:pt x="1455" y="1052"/>
                    </a:cubicBezTo>
                    <a:cubicBezTo>
                      <a:pt x="1457" y="1052"/>
                      <a:pt x="1457" y="1052"/>
                      <a:pt x="1457" y="1052"/>
                    </a:cubicBezTo>
                    <a:cubicBezTo>
                      <a:pt x="1459" y="1052"/>
                      <a:pt x="1459" y="1052"/>
                      <a:pt x="1459" y="1052"/>
                    </a:cubicBezTo>
                    <a:cubicBezTo>
                      <a:pt x="1480" y="1050"/>
                      <a:pt x="1480" y="1050"/>
                      <a:pt x="1480" y="1050"/>
                    </a:cubicBezTo>
                    <a:cubicBezTo>
                      <a:pt x="1483" y="1050"/>
                      <a:pt x="1483" y="1050"/>
                      <a:pt x="1483" y="1050"/>
                    </a:cubicBezTo>
                    <a:cubicBezTo>
                      <a:pt x="1483" y="1051"/>
                      <a:pt x="1483" y="1051"/>
                      <a:pt x="1483" y="1051"/>
                    </a:cubicBezTo>
                    <a:cubicBezTo>
                      <a:pt x="1485" y="1052"/>
                      <a:pt x="1485" y="1052"/>
                      <a:pt x="1485" y="1052"/>
                    </a:cubicBezTo>
                    <a:cubicBezTo>
                      <a:pt x="1496" y="1067"/>
                      <a:pt x="1496" y="1067"/>
                      <a:pt x="1496" y="1067"/>
                    </a:cubicBezTo>
                    <a:cubicBezTo>
                      <a:pt x="1496" y="1068"/>
                      <a:pt x="1496" y="1068"/>
                      <a:pt x="1496" y="1068"/>
                    </a:cubicBezTo>
                    <a:cubicBezTo>
                      <a:pt x="1497" y="1069"/>
                      <a:pt x="1497" y="1069"/>
                      <a:pt x="1497" y="1069"/>
                    </a:cubicBezTo>
                    <a:cubicBezTo>
                      <a:pt x="1497" y="1071"/>
                      <a:pt x="1497" y="1071"/>
                      <a:pt x="1497" y="1071"/>
                    </a:cubicBezTo>
                    <a:cubicBezTo>
                      <a:pt x="1499" y="1092"/>
                      <a:pt x="1499" y="1092"/>
                      <a:pt x="1499" y="1092"/>
                    </a:cubicBezTo>
                    <a:cubicBezTo>
                      <a:pt x="1509" y="1102"/>
                      <a:pt x="1509" y="1102"/>
                      <a:pt x="1509" y="1102"/>
                    </a:cubicBezTo>
                    <a:cubicBezTo>
                      <a:pt x="1524" y="1088"/>
                      <a:pt x="1524" y="1088"/>
                      <a:pt x="1524" y="1088"/>
                    </a:cubicBezTo>
                    <a:cubicBezTo>
                      <a:pt x="1527" y="1092"/>
                      <a:pt x="1527" y="1092"/>
                      <a:pt x="1527" y="1092"/>
                    </a:cubicBezTo>
                    <a:cubicBezTo>
                      <a:pt x="1533" y="1097"/>
                      <a:pt x="1535" y="1103"/>
                      <a:pt x="1535" y="1109"/>
                    </a:cubicBezTo>
                    <a:cubicBezTo>
                      <a:pt x="1535" y="1128"/>
                      <a:pt x="1535" y="1128"/>
                      <a:pt x="1535" y="1128"/>
                    </a:cubicBezTo>
                    <a:cubicBezTo>
                      <a:pt x="1527" y="1147"/>
                      <a:pt x="1527" y="1147"/>
                      <a:pt x="1527" y="1147"/>
                    </a:cubicBezTo>
                    <a:cubicBezTo>
                      <a:pt x="1533" y="1155"/>
                      <a:pt x="1533" y="1155"/>
                      <a:pt x="1533" y="1155"/>
                    </a:cubicBezTo>
                    <a:cubicBezTo>
                      <a:pt x="1543" y="1167"/>
                      <a:pt x="1543" y="1167"/>
                      <a:pt x="1543" y="1167"/>
                    </a:cubicBezTo>
                    <a:cubicBezTo>
                      <a:pt x="1587" y="1173"/>
                      <a:pt x="1587" y="1173"/>
                      <a:pt x="1587" y="1173"/>
                    </a:cubicBezTo>
                    <a:cubicBezTo>
                      <a:pt x="1588" y="1174"/>
                      <a:pt x="1588" y="1174"/>
                      <a:pt x="1588" y="1174"/>
                    </a:cubicBezTo>
                    <a:cubicBezTo>
                      <a:pt x="1588" y="1174"/>
                      <a:pt x="1588" y="1174"/>
                      <a:pt x="1588" y="1174"/>
                    </a:cubicBezTo>
                    <a:cubicBezTo>
                      <a:pt x="1591" y="1175"/>
                      <a:pt x="1591" y="1175"/>
                      <a:pt x="1591" y="1175"/>
                    </a:cubicBezTo>
                    <a:cubicBezTo>
                      <a:pt x="1591" y="1175"/>
                      <a:pt x="1591" y="1175"/>
                      <a:pt x="1591" y="1175"/>
                    </a:cubicBezTo>
                    <a:cubicBezTo>
                      <a:pt x="1594" y="1179"/>
                      <a:pt x="1594" y="1179"/>
                      <a:pt x="1594" y="1179"/>
                    </a:cubicBezTo>
                    <a:cubicBezTo>
                      <a:pt x="1606" y="1161"/>
                      <a:pt x="1606" y="1161"/>
                      <a:pt x="1606" y="1161"/>
                    </a:cubicBezTo>
                    <a:cubicBezTo>
                      <a:pt x="1607" y="1161"/>
                      <a:pt x="1607" y="1161"/>
                      <a:pt x="1607" y="1161"/>
                    </a:cubicBezTo>
                    <a:cubicBezTo>
                      <a:pt x="1618" y="1150"/>
                      <a:pt x="1618" y="1150"/>
                      <a:pt x="1618" y="1150"/>
                    </a:cubicBezTo>
                    <a:cubicBezTo>
                      <a:pt x="1614" y="1134"/>
                      <a:pt x="1614" y="1134"/>
                      <a:pt x="1614" y="1134"/>
                    </a:cubicBezTo>
                    <a:cubicBezTo>
                      <a:pt x="1602" y="1067"/>
                      <a:pt x="1602" y="1067"/>
                      <a:pt x="1602" y="1067"/>
                    </a:cubicBezTo>
                    <a:cubicBezTo>
                      <a:pt x="1633" y="1081"/>
                      <a:pt x="1633" y="1081"/>
                      <a:pt x="1633" y="1081"/>
                    </a:cubicBezTo>
                    <a:cubicBezTo>
                      <a:pt x="1634" y="1081"/>
                      <a:pt x="1634" y="1081"/>
                      <a:pt x="1634" y="1081"/>
                    </a:cubicBezTo>
                    <a:cubicBezTo>
                      <a:pt x="1635" y="1081"/>
                      <a:pt x="1635" y="1081"/>
                      <a:pt x="1635" y="1081"/>
                    </a:cubicBezTo>
                    <a:cubicBezTo>
                      <a:pt x="1649" y="1098"/>
                      <a:pt x="1649" y="1098"/>
                      <a:pt x="1649" y="1098"/>
                    </a:cubicBezTo>
                    <a:cubicBezTo>
                      <a:pt x="1657" y="1107"/>
                      <a:pt x="1657" y="1107"/>
                      <a:pt x="1657" y="1107"/>
                    </a:cubicBezTo>
                    <a:cubicBezTo>
                      <a:pt x="1670" y="1098"/>
                      <a:pt x="1670" y="1098"/>
                      <a:pt x="1670" y="1098"/>
                    </a:cubicBezTo>
                    <a:cubicBezTo>
                      <a:pt x="1714" y="1050"/>
                      <a:pt x="1714" y="1050"/>
                      <a:pt x="1714" y="1050"/>
                    </a:cubicBezTo>
                    <a:cubicBezTo>
                      <a:pt x="1714" y="1050"/>
                      <a:pt x="1714" y="1050"/>
                      <a:pt x="1714" y="1050"/>
                    </a:cubicBezTo>
                    <a:cubicBezTo>
                      <a:pt x="1715" y="1050"/>
                      <a:pt x="1715" y="1050"/>
                      <a:pt x="1715" y="1050"/>
                    </a:cubicBezTo>
                    <a:cubicBezTo>
                      <a:pt x="1731" y="1038"/>
                      <a:pt x="1731" y="1038"/>
                      <a:pt x="1731" y="1038"/>
                    </a:cubicBezTo>
                    <a:cubicBezTo>
                      <a:pt x="1749" y="1013"/>
                      <a:pt x="1749" y="1013"/>
                      <a:pt x="1749" y="1013"/>
                    </a:cubicBezTo>
                    <a:cubicBezTo>
                      <a:pt x="1750" y="1011"/>
                      <a:pt x="1750" y="1011"/>
                      <a:pt x="1750" y="1011"/>
                    </a:cubicBezTo>
                    <a:cubicBezTo>
                      <a:pt x="1774" y="1017"/>
                      <a:pt x="1774" y="1017"/>
                      <a:pt x="1774" y="1017"/>
                    </a:cubicBezTo>
                    <a:cubicBezTo>
                      <a:pt x="1786" y="1017"/>
                      <a:pt x="1786" y="1017"/>
                      <a:pt x="1786" y="1017"/>
                    </a:cubicBezTo>
                    <a:cubicBezTo>
                      <a:pt x="1786" y="1008"/>
                      <a:pt x="1788" y="1001"/>
                      <a:pt x="1789" y="997"/>
                    </a:cubicBezTo>
                    <a:cubicBezTo>
                      <a:pt x="1807" y="976"/>
                      <a:pt x="1807" y="976"/>
                      <a:pt x="1807" y="976"/>
                    </a:cubicBezTo>
                    <a:cubicBezTo>
                      <a:pt x="1812" y="973"/>
                      <a:pt x="1812" y="973"/>
                      <a:pt x="1812" y="973"/>
                    </a:cubicBezTo>
                    <a:cubicBezTo>
                      <a:pt x="1833" y="980"/>
                      <a:pt x="1833" y="980"/>
                      <a:pt x="1833" y="980"/>
                    </a:cubicBezTo>
                    <a:cubicBezTo>
                      <a:pt x="1859" y="977"/>
                      <a:pt x="1859" y="977"/>
                      <a:pt x="1859" y="977"/>
                    </a:cubicBezTo>
                    <a:cubicBezTo>
                      <a:pt x="1876" y="959"/>
                      <a:pt x="1876" y="959"/>
                      <a:pt x="1876" y="959"/>
                    </a:cubicBezTo>
                    <a:cubicBezTo>
                      <a:pt x="1884" y="943"/>
                      <a:pt x="1884" y="943"/>
                      <a:pt x="1884" y="943"/>
                    </a:cubicBezTo>
                    <a:cubicBezTo>
                      <a:pt x="1879" y="935"/>
                      <a:pt x="1879" y="935"/>
                      <a:pt x="1879" y="935"/>
                    </a:cubicBezTo>
                    <a:cubicBezTo>
                      <a:pt x="1864" y="942"/>
                      <a:pt x="1864" y="942"/>
                      <a:pt x="1864" y="942"/>
                    </a:cubicBezTo>
                    <a:cubicBezTo>
                      <a:pt x="1863" y="941"/>
                      <a:pt x="1863" y="941"/>
                      <a:pt x="1863" y="941"/>
                    </a:cubicBezTo>
                    <a:cubicBezTo>
                      <a:pt x="1862" y="940"/>
                      <a:pt x="1862" y="940"/>
                      <a:pt x="1862" y="940"/>
                    </a:cubicBezTo>
                    <a:cubicBezTo>
                      <a:pt x="1843" y="923"/>
                      <a:pt x="1843" y="923"/>
                      <a:pt x="1843" y="923"/>
                    </a:cubicBezTo>
                    <a:cubicBezTo>
                      <a:pt x="1842" y="922"/>
                      <a:pt x="1842" y="922"/>
                      <a:pt x="1842" y="922"/>
                    </a:cubicBezTo>
                    <a:cubicBezTo>
                      <a:pt x="1849" y="894"/>
                      <a:pt x="1849" y="894"/>
                      <a:pt x="1849" y="894"/>
                    </a:cubicBezTo>
                    <a:cubicBezTo>
                      <a:pt x="1851" y="872"/>
                      <a:pt x="1851" y="872"/>
                      <a:pt x="1851" y="872"/>
                    </a:cubicBezTo>
                    <a:cubicBezTo>
                      <a:pt x="1846" y="855"/>
                      <a:pt x="1846" y="855"/>
                      <a:pt x="1846" y="855"/>
                    </a:cubicBezTo>
                    <a:cubicBezTo>
                      <a:pt x="1831" y="849"/>
                      <a:pt x="1831" y="849"/>
                      <a:pt x="1831" y="849"/>
                    </a:cubicBezTo>
                    <a:cubicBezTo>
                      <a:pt x="1831" y="848"/>
                      <a:pt x="1831" y="848"/>
                      <a:pt x="1831" y="848"/>
                    </a:cubicBezTo>
                    <a:cubicBezTo>
                      <a:pt x="1830" y="847"/>
                      <a:pt x="1830" y="847"/>
                      <a:pt x="1830" y="847"/>
                    </a:cubicBezTo>
                    <a:cubicBezTo>
                      <a:pt x="1829" y="846"/>
                      <a:pt x="1829" y="846"/>
                      <a:pt x="1829" y="846"/>
                    </a:cubicBezTo>
                    <a:cubicBezTo>
                      <a:pt x="1816" y="821"/>
                      <a:pt x="1816" y="821"/>
                      <a:pt x="1816" y="821"/>
                    </a:cubicBezTo>
                    <a:cubicBezTo>
                      <a:pt x="1814" y="818"/>
                      <a:pt x="1814" y="818"/>
                      <a:pt x="1814" y="818"/>
                    </a:cubicBezTo>
                    <a:cubicBezTo>
                      <a:pt x="1796" y="839"/>
                      <a:pt x="1796" y="839"/>
                      <a:pt x="1796" y="839"/>
                    </a:cubicBezTo>
                    <a:cubicBezTo>
                      <a:pt x="1778" y="850"/>
                      <a:pt x="1778" y="850"/>
                      <a:pt x="1778" y="850"/>
                    </a:cubicBezTo>
                    <a:cubicBezTo>
                      <a:pt x="1774" y="852"/>
                      <a:pt x="1774" y="852"/>
                      <a:pt x="1774" y="852"/>
                    </a:cubicBezTo>
                    <a:cubicBezTo>
                      <a:pt x="1773" y="851"/>
                      <a:pt x="1773" y="851"/>
                      <a:pt x="1773" y="851"/>
                    </a:cubicBezTo>
                    <a:cubicBezTo>
                      <a:pt x="1772" y="849"/>
                      <a:pt x="1772" y="849"/>
                      <a:pt x="1772" y="849"/>
                    </a:cubicBezTo>
                    <a:cubicBezTo>
                      <a:pt x="1753" y="831"/>
                      <a:pt x="1753" y="831"/>
                      <a:pt x="1753" y="831"/>
                    </a:cubicBezTo>
                    <a:cubicBezTo>
                      <a:pt x="1753" y="830"/>
                      <a:pt x="1753" y="830"/>
                      <a:pt x="1753" y="830"/>
                    </a:cubicBezTo>
                    <a:cubicBezTo>
                      <a:pt x="1739" y="801"/>
                      <a:pt x="1739" y="801"/>
                      <a:pt x="1739" y="801"/>
                    </a:cubicBezTo>
                    <a:cubicBezTo>
                      <a:pt x="1739" y="800"/>
                      <a:pt x="1739" y="800"/>
                      <a:pt x="1739" y="800"/>
                    </a:cubicBezTo>
                    <a:cubicBezTo>
                      <a:pt x="1733" y="779"/>
                      <a:pt x="1733" y="779"/>
                      <a:pt x="1733" y="779"/>
                    </a:cubicBezTo>
                    <a:cubicBezTo>
                      <a:pt x="1733" y="778"/>
                      <a:pt x="1733" y="778"/>
                      <a:pt x="1733" y="778"/>
                    </a:cubicBezTo>
                    <a:cubicBezTo>
                      <a:pt x="1733" y="778"/>
                      <a:pt x="1733" y="778"/>
                      <a:pt x="1733" y="778"/>
                    </a:cubicBezTo>
                    <a:cubicBezTo>
                      <a:pt x="1733" y="746"/>
                      <a:pt x="1733" y="746"/>
                      <a:pt x="1733" y="746"/>
                    </a:cubicBezTo>
                    <a:cubicBezTo>
                      <a:pt x="1731" y="727"/>
                      <a:pt x="1731" y="727"/>
                      <a:pt x="1731" y="727"/>
                    </a:cubicBezTo>
                    <a:cubicBezTo>
                      <a:pt x="1716" y="722"/>
                      <a:pt x="1716" y="722"/>
                      <a:pt x="1716" y="722"/>
                    </a:cubicBezTo>
                    <a:cubicBezTo>
                      <a:pt x="1715" y="722"/>
                      <a:pt x="1715" y="722"/>
                      <a:pt x="1715" y="722"/>
                    </a:cubicBezTo>
                    <a:cubicBezTo>
                      <a:pt x="1715" y="721"/>
                      <a:pt x="1715" y="721"/>
                      <a:pt x="1715" y="721"/>
                    </a:cubicBezTo>
                    <a:cubicBezTo>
                      <a:pt x="1681" y="694"/>
                      <a:pt x="1681" y="694"/>
                      <a:pt x="1681" y="694"/>
                    </a:cubicBezTo>
                    <a:cubicBezTo>
                      <a:pt x="1683" y="691"/>
                      <a:pt x="1683" y="691"/>
                      <a:pt x="1683" y="691"/>
                    </a:cubicBezTo>
                    <a:cubicBezTo>
                      <a:pt x="1699" y="674"/>
                      <a:pt x="1699" y="674"/>
                      <a:pt x="1699" y="674"/>
                    </a:cubicBezTo>
                    <a:cubicBezTo>
                      <a:pt x="1699" y="673"/>
                      <a:pt x="1699" y="673"/>
                      <a:pt x="1699" y="673"/>
                    </a:cubicBezTo>
                    <a:cubicBezTo>
                      <a:pt x="1699" y="672"/>
                      <a:pt x="1699" y="672"/>
                      <a:pt x="1699" y="672"/>
                    </a:cubicBezTo>
                    <a:cubicBezTo>
                      <a:pt x="1701" y="672"/>
                      <a:pt x="1701" y="672"/>
                      <a:pt x="1701" y="672"/>
                    </a:cubicBezTo>
                    <a:cubicBezTo>
                      <a:pt x="1701" y="672"/>
                      <a:pt x="1701" y="672"/>
                      <a:pt x="1701" y="672"/>
                    </a:cubicBezTo>
                    <a:cubicBezTo>
                      <a:pt x="1719" y="670"/>
                      <a:pt x="1719" y="670"/>
                      <a:pt x="1719" y="670"/>
                    </a:cubicBezTo>
                    <a:cubicBezTo>
                      <a:pt x="1720" y="670"/>
                      <a:pt x="1720" y="670"/>
                      <a:pt x="1720" y="670"/>
                    </a:cubicBezTo>
                    <a:cubicBezTo>
                      <a:pt x="1726" y="670"/>
                      <a:pt x="1731" y="673"/>
                      <a:pt x="1735" y="678"/>
                    </a:cubicBezTo>
                    <a:cubicBezTo>
                      <a:pt x="1750" y="690"/>
                      <a:pt x="1750" y="690"/>
                      <a:pt x="1750" y="690"/>
                    </a:cubicBezTo>
                    <a:cubicBezTo>
                      <a:pt x="1766" y="677"/>
                      <a:pt x="1766" y="677"/>
                      <a:pt x="1766" y="677"/>
                    </a:cubicBezTo>
                    <a:cubicBezTo>
                      <a:pt x="1777" y="661"/>
                      <a:pt x="1777" y="661"/>
                      <a:pt x="1777" y="661"/>
                    </a:cubicBezTo>
                    <a:cubicBezTo>
                      <a:pt x="1777" y="648"/>
                      <a:pt x="1777" y="648"/>
                      <a:pt x="1777" y="648"/>
                    </a:cubicBezTo>
                    <a:cubicBezTo>
                      <a:pt x="1773" y="614"/>
                      <a:pt x="1773" y="614"/>
                      <a:pt x="1773" y="614"/>
                    </a:cubicBezTo>
                    <a:cubicBezTo>
                      <a:pt x="1770" y="600"/>
                      <a:pt x="1770" y="600"/>
                      <a:pt x="1770" y="600"/>
                    </a:cubicBezTo>
                    <a:cubicBezTo>
                      <a:pt x="1747" y="596"/>
                      <a:pt x="1747" y="596"/>
                      <a:pt x="1747" y="596"/>
                    </a:cubicBezTo>
                    <a:cubicBezTo>
                      <a:pt x="1747" y="582"/>
                      <a:pt x="1747" y="582"/>
                      <a:pt x="1747" y="582"/>
                    </a:cubicBezTo>
                    <a:cubicBezTo>
                      <a:pt x="1726" y="556"/>
                      <a:pt x="1726" y="556"/>
                      <a:pt x="1726" y="556"/>
                    </a:cubicBezTo>
                    <a:cubicBezTo>
                      <a:pt x="1725" y="555"/>
                      <a:pt x="1725" y="555"/>
                      <a:pt x="1725" y="555"/>
                    </a:cubicBezTo>
                    <a:cubicBezTo>
                      <a:pt x="1714" y="536"/>
                      <a:pt x="1714" y="536"/>
                      <a:pt x="1714" y="536"/>
                    </a:cubicBezTo>
                    <a:cubicBezTo>
                      <a:pt x="1712" y="534"/>
                      <a:pt x="1712" y="534"/>
                      <a:pt x="1712" y="534"/>
                    </a:cubicBezTo>
                    <a:cubicBezTo>
                      <a:pt x="1712" y="532"/>
                      <a:pt x="1712" y="532"/>
                      <a:pt x="1712" y="532"/>
                    </a:cubicBezTo>
                    <a:cubicBezTo>
                      <a:pt x="1712" y="532"/>
                      <a:pt x="1712" y="532"/>
                      <a:pt x="1712" y="532"/>
                    </a:cubicBezTo>
                    <a:cubicBezTo>
                      <a:pt x="1735" y="501"/>
                      <a:pt x="1735" y="501"/>
                      <a:pt x="1735" y="501"/>
                    </a:cubicBezTo>
                    <a:cubicBezTo>
                      <a:pt x="1735" y="500"/>
                      <a:pt x="1735" y="500"/>
                      <a:pt x="1735" y="500"/>
                    </a:cubicBezTo>
                    <a:cubicBezTo>
                      <a:pt x="1736" y="499"/>
                      <a:pt x="1736" y="499"/>
                      <a:pt x="1736" y="499"/>
                    </a:cubicBezTo>
                    <a:cubicBezTo>
                      <a:pt x="1736" y="498"/>
                      <a:pt x="1736" y="498"/>
                      <a:pt x="1736" y="498"/>
                    </a:cubicBezTo>
                    <a:cubicBezTo>
                      <a:pt x="1738" y="498"/>
                      <a:pt x="1738" y="498"/>
                      <a:pt x="1738" y="498"/>
                    </a:cubicBezTo>
                    <a:cubicBezTo>
                      <a:pt x="1748" y="497"/>
                      <a:pt x="1748" y="497"/>
                      <a:pt x="1748" y="497"/>
                    </a:cubicBezTo>
                    <a:cubicBezTo>
                      <a:pt x="1759" y="487"/>
                      <a:pt x="1759" y="487"/>
                      <a:pt x="1759" y="487"/>
                    </a:cubicBezTo>
                    <a:cubicBezTo>
                      <a:pt x="1773" y="445"/>
                      <a:pt x="1773" y="445"/>
                      <a:pt x="1773" y="445"/>
                    </a:cubicBezTo>
                    <a:cubicBezTo>
                      <a:pt x="1774" y="445"/>
                      <a:pt x="1774" y="445"/>
                      <a:pt x="1774" y="445"/>
                    </a:cubicBezTo>
                    <a:cubicBezTo>
                      <a:pt x="1774" y="444"/>
                      <a:pt x="1774" y="444"/>
                      <a:pt x="1774" y="444"/>
                    </a:cubicBezTo>
                    <a:cubicBezTo>
                      <a:pt x="1791" y="425"/>
                      <a:pt x="1791" y="425"/>
                      <a:pt x="1791" y="425"/>
                    </a:cubicBezTo>
                    <a:cubicBezTo>
                      <a:pt x="1791" y="424"/>
                      <a:pt x="1791" y="424"/>
                      <a:pt x="1791" y="424"/>
                    </a:cubicBezTo>
                    <a:cubicBezTo>
                      <a:pt x="1792" y="424"/>
                      <a:pt x="1792" y="424"/>
                      <a:pt x="1792" y="424"/>
                    </a:cubicBezTo>
                    <a:cubicBezTo>
                      <a:pt x="1793" y="424"/>
                      <a:pt x="1793" y="424"/>
                      <a:pt x="1793" y="424"/>
                    </a:cubicBezTo>
                    <a:cubicBezTo>
                      <a:pt x="1812" y="419"/>
                      <a:pt x="1812" y="419"/>
                      <a:pt x="1812" y="419"/>
                    </a:cubicBezTo>
                    <a:cubicBezTo>
                      <a:pt x="1812" y="421"/>
                      <a:pt x="1812" y="421"/>
                      <a:pt x="1812" y="421"/>
                    </a:cubicBezTo>
                    <a:cubicBezTo>
                      <a:pt x="1825" y="431"/>
                      <a:pt x="1825" y="431"/>
                      <a:pt x="1825" y="431"/>
                    </a:cubicBezTo>
                    <a:cubicBezTo>
                      <a:pt x="1829" y="432"/>
                      <a:pt x="1829" y="432"/>
                      <a:pt x="1829" y="432"/>
                    </a:cubicBezTo>
                    <a:cubicBezTo>
                      <a:pt x="1836" y="400"/>
                      <a:pt x="1836" y="400"/>
                      <a:pt x="1836" y="400"/>
                    </a:cubicBezTo>
                    <a:cubicBezTo>
                      <a:pt x="1829" y="376"/>
                      <a:pt x="1829" y="376"/>
                      <a:pt x="1829" y="376"/>
                    </a:cubicBezTo>
                    <a:cubicBezTo>
                      <a:pt x="1828" y="375"/>
                      <a:pt x="1828" y="375"/>
                      <a:pt x="1828" y="375"/>
                    </a:cubicBezTo>
                    <a:cubicBezTo>
                      <a:pt x="1828" y="373"/>
                      <a:pt x="1828" y="373"/>
                      <a:pt x="1828" y="373"/>
                    </a:cubicBezTo>
                    <a:cubicBezTo>
                      <a:pt x="1831" y="347"/>
                      <a:pt x="1831" y="347"/>
                      <a:pt x="1831" y="347"/>
                    </a:cubicBezTo>
                    <a:cubicBezTo>
                      <a:pt x="1831" y="345"/>
                      <a:pt x="1831" y="345"/>
                      <a:pt x="1831" y="345"/>
                    </a:cubicBezTo>
                    <a:cubicBezTo>
                      <a:pt x="1844" y="331"/>
                      <a:pt x="1844" y="331"/>
                      <a:pt x="1844" y="331"/>
                    </a:cubicBezTo>
                    <a:cubicBezTo>
                      <a:pt x="1852" y="316"/>
                      <a:pt x="1852" y="316"/>
                      <a:pt x="1852" y="316"/>
                    </a:cubicBezTo>
                    <a:cubicBezTo>
                      <a:pt x="1853" y="304"/>
                      <a:pt x="1853" y="304"/>
                      <a:pt x="1853" y="304"/>
                    </a:cubicBezTo>
                    <a:cubicBezTo>
                      <a:pt x="1853" y="297"/>
                      <a:pt x="1850" y="287"/>
                      <a:pt x="1844" y="271"/>
                    </a:cubicBezTo>
                    <a:cubicBezTo>
                      <a:pt x="1844" y="271"/>
                      <a:pt x="1844" y="271"/>
                      <a:pt x="1844" y="271"/>
                    </a:cubicBezTo>
                    <a:cubicBezTo>
                      <a:pt x="1844" y="271"/>
                      <a:pt x="1844" y="271"/>
                      <a:pt x="1844" y="271"/>
                    </a:cubicBezTo>
                    <a:cubicBezTo>
                      <a:pt x="1844" y="246"/>
                      <a:pt x="1844" y="246"/>
                      <a:pt x="1844" y="246"/>
                    </a:cubicBezTo>
                    <a:cubicBezTo>
                      <a:pt x="1844" y="245"/>
                      <a:pt x="1844" y="245"/>
                      <a:pt x="1844" y="245"/>
                    </a:cubicBezTo>
                    <a:cubicBezTo>
                      <a:pt x="1849" y="222"/>
                      <a:pt x="1849" y="222"/>
                      <a:pt x="1849" y="222"/>
                    </a:cubicBezTo>
                    <a:cubicBezTo>
                      <a:pt x="1845" y="213"/>
                      <a:pt x="1842" y="205"/>
                      <a:pt x="1842" y="200"/>
                    </a:cubicBezTo>
                    <a:lnTo>
                      <a:pt x="1846" y="1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67" name="Freeform 7">
                <a:extLst>
                  <a:ext uri="{FF2B5EF4-FFF2-40B4-BE49-F238E27FC236}">
                    <a16:creationId xmlns:a16="http://schemas.microsoft.com/office/drawing/2014/main" id="{9678AD2F-3935-474A-89D1-4B499686E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592" y="2932818"/>
                <a:ext cx="1627374" cy="1377308"/>
              </a:xfrm>
              <a:custGeom>
                <a:avLst/>
                <a:gdLst>
                  <a:gd name="T0" fmla="*/ 706 w 1203"/>
                  <a:gd name="T1" fmla="*/ 405 h 1018"/>
                  <a:gd name="T2" fmla="*/ 680 w 1203"/>
                  <a:gd name="T3" fmla="*/ 423 h 1018"/>
                  <a:gd name="T4" fmla="*/ 586 w 1203"/>
                  <a:gd name="T5" fmla="*/ 339 h 1018"/>
                  <a:gd name="T6" fmla="*/ 517 w 1203"/>
                  <a:gd name="T7" fmla="*/ 283 h 1018"/>
                  <a:gd name="T8" fmla="*/ 524 w 1203"/>
                  <a:gd name="T9" fmla="*/ 207 h 1018"/>
                  <a:gd name="T10" fmla="*/ 448 w 1203"/>
                  <a:gd name="T11" fmla="*/ 228 h 1018"/>
                  <a:gd name="T12" fmla="*/ 390 w 1203"/>
                  <a:gd name="T13" fmla="*/ 154 h 1018"/>
                  <a:gd name="T14" fmla="*/ 363 w 1203"/>
                  <a:gd name="T15" fmla="*/ 64 h 1018"/>
                  <a:gd name="T16" fmla="*/ 338 w 1203"/>
                  <a:gd name="T17" fmla="*/ 19 h 1018"/>
                  <a:gd name="T18" fmla="*/ 277 w 1203"/>
                  <a:gd name="T19" fmla="*/ 40 h 1018"/>
                  <a:gd name="T20" fmla="*/ 234 w 1203"/>
                  <a:gd name="T21" fmla="*/ 83 h 1018"/>
                  <a:gd name="T22" fmla="*/ 129 w 1203"/>
                  <a:gd name="T23" fmla="*/ 117 h 1018"/>
                  <a:gd name="T24" fmla="*/ 66 w 1203"/>
                  <a:gd name="T25" fmla="*/ 192 h 1018"/>
                  <a:gd name="T26" fmla="*/ 4 w 1203"/>
                  <a:gd name="T27" fmla="*/ 243 h 1018"/>
                  <a:gd name="T28" fmla="*/ 86 w 1203"/>
                  <a:gd name="T29" fmla="*/ 314 h 1018"/>
                  <a:gd name="T30" fmla="*/ 148 w 1203"/>
                  <a:gd name="T31" fmla="*/ 334 h 1018"/>
                  <a:gd name="T32" fmla="*/ 296 w 1203"/>
                  <a:gd name="T33" fmla="*/ 395 h 1018"/>
                  <a:gd name="T34" fmla="*/ 400 w 1203"/>
                  <a:gd name="T35" fmla="*/ 373 h 1018"/>
                  <a:gd name="T36" fmla="*/ 490 w 1203"/>
                  <a:gd name="T37" fmla="*/ 412 h 1018"/>
                  <a:gd name="T38" fmla="*/ 568 w 1203"/>
                  <a:gd name="T39" fmla="*/ 442 h 1018"/>
                  <a:gd name="T40" fmla="*/ 690 w 1203"/>
                  <a:gd name="T41" fmla="*/ 535 h 1018"/>
                  <a:gd name="T42" fmla="*/ 723 w 1203"/>
                  <a:gd name="T43" fmla="*/ 579 h 1018"/>
                  <a:gd name="T44" fmla="*/ 715 w 1203"/>
                  <a:gd name="T45" fmla="*/ 760 h 1018"/>
                  <a:gd name="T46" fmla="*/ 665 w 1203"/>
                  <a:gd name="T47" fmla="*/ 848 h 1018"/>
                  <a:gd name="T48" fmla="*/ 591 w 1203"/>
                  <a:gd name="T49" fmla="*/ 879 h 1018"/>
                  <a:gd name="T50" fmla="*/ 658 w 1203"/>
                  <a:gd name="T51" fmla="*/ 930 h 1018"/>
                  <a:gd name="T52" fmla="*/ 689 w 1203"/>
                  <a:gd name="T53" fmla="*/ 917 h 1018"/>
                  <a:gd name="T54" fmla="*/ 692 w 1203"/>
                  <a:gd name="T55" fmla="*/ 883 h 1018"/>
                  <a:gd name="T56" fmla="*/ 728 w 1203"/>
                  <a:gd name="T57" fmla="*/ 848 h 1018"/>
                  <a:gd name="T58" fmla="*/ 759 w 1203"/>
                  <a:gd name="T59" fmla="*/ 876 h 1018"/>
                  <a:gd name="T60" fmla="*/ 850 w 1203"/>
                  <a:gd name="T61" fmla="*/ 912 h 1018"/>
                  <a:gd name="T62" fmla="*/ 880 w 1203"/>
                  <a:gd name="T63" fmla="*/ 965 h 1018"/>
                  <a:gd name="T64" fmla="*/ 961 w 1203"/>
                  <a:gd name="T65" fmla="*/ 990 h 1018"/>
                  <a:gd name="T66" fmla="*/ 961 w 1203"/>
                  <a:gd name="T67" fmla="*/ 941 h 1018"/>
                  <a:gd name="T68" fmla="*/ 970 w 1203"/>
                  <a:gd name="T69" fmla="*/ 922 h 1018"/>
                  <a:gd name="T70" fmla="*/ 1010 w 1203"/>
                  <a:gd name="T71" fmla="*/ 856 h 1018"/>
                  <a:gd name="T72" fmla="*/ 1015 w 1203"/>
                  <a:gd name="T73" fmla="*/ 810 h 1018"/>
                  <a:gd name="T74" fmla="*/ 1056 w 1203"/>
                  <a:gd name="T75" fmla="*/ 766 h 1018"/>
                  <a:gd name="T76" fmla="*/ 1115 w 1203"/>
                  <a:gd name="T77" fmla="*/ 755 h 1018"/>
                  <a:gd name="T78" fmla="*/ 1175 w 1203"/>
                  <a:gd name="T79" fmla="*/ 732 h 1018"/>
                  <a:gd name="T80" fmla="*/ 1194 w 1203"/>
                  <a:gd name="T81" fmla="*/ 643 h 1018"/>
                  <a:gd name="T82" fmla="*/ 1087 w 1203"/>
                  <a:gd name="T83" fmla="*/ 576 h 1018"/>
                  <a:gd name="T84" fmla="*/ 1043 w 1203"/>
                  <a:gd name="T85" fmla="*/ 648 h 1018"/>
                  <a:gd name="T86" fmla="*/ 1075 w 1203"/>
                  <a:gd name="T87" fmla="*/ 673 h 1018"/>
                  <a:gd name="T88" fmla="*/ 1069 w 1203"/>
                  <a:gd name="T89" fmla="*/ 712 h 1018"/>
                  <a:gd name="T90" fmla="*/ 1025 w 1203"/>
                  <a:gd name="T91" fmla="*/ 725 h 1018"/>
                  <a:gd name="T92" fmla="*/ 986 w 1203"/>
                  <a:gd name="T93" fmla="*/ 749 h 1018"/>
                  <a:gd name="T94" fmla="*/ 956 w 1203"/>
                  <a:gd name="T95" fmla="*/ 721 h 1018"/>
                  <a:gd name="T96" fmla="*/ 938 w 1203"/>
                  <a:gd name="T97" fmla="*/ 676 h 1018"/>
                  <a:gd name="T98" fmla="*/ 924 w 1203"/>
                  <a:gd name="T99" fmla="*/ 628 h 1018"/>
                  <a:gd name="T100" fmla="*/ 860 w 1203"/>
                  <a:gd name="T101" fmla="*/ 549 h 1018"/>
                  <a:gd name="T102" fmla="*/ 787 w 1203"/>
                  <a:gd name="T103" fmla="*/ 495 h 1018"/>
                  <a:gd name="T104" fmla="*/ 791 w 1203"/>
                  <a:gd name="T105" fmla="*/ 442 h 1018"/>
                  <a:gd name="T106" fmla="*/ 857 w 1203"/>
                  <a:gd name="T107" fmla="*/ 374 h 1018"/>
                  <a:gd name="T108" fmla="*/ 779 w 1203"/>
                  <a:gd name="T109" fmla="*/ 37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03" h="1018">
                    <a:moveTo>
                      <a:pt x="715" y="368"/>
                    </a:moveTo>
                    <a:cubicBezTo>
                      <a:pt x="698" y="368"/>
                      <a:pt x="698" y="368"/>
                      <a:pt x="698" y="368"/>
                    </a:cubicBezTo>
                    <a:cubicBezTo>
                      <a:pt x="692" y="380"/>
                      <a:pt x="692" y="380"/>
                      <a:pt x="692" y="380"/>
                    </a:cubicBezTo>
                    <a:cubicBezTo>
                      <a:pt x="702" y="389"/>
                      <a:pt x="702" y="389"/>
                      <a:pt x="702" y="389"/>
                    </a:cubicBezTo>
                    <a:cubicBezTo>
                      <a:pt x="702" y="390"/>
                      <a:pt x="702" y="390"/>
                      <a:pt x="702" y="390"/>
                    </a:cubicBezTo>
                    <a:cubicBezTo>
                      <a:pt x="702" y="391"/>
                      <a:pt x="702" y="391"/>
                      <a:pt x="702" y="391"/>
                    </a:cubicBezTo>
                    <a:cubicBezTo>
                      <a:pt x="706" y="405"/>
                      <a:pt x="706" y="405"/>
                      <a:pt x="706" y="405"/>
                    </a:cubicBezTo>
                    <a:cubicBezTo>
                      <a:pt x="707" y="406"/>
                      <a:pt x="707" y="406"/>
                      <a:pt x="707" y="406"/>
                    </a:cubicBezTo>
                    <a:cubicBezTo>
                      <a:pt x="707" y="409"/>
                      <a:pt x="707" y="409"/>
                      <a:pt x="707" y="409"/>
                    </a:cubicBezTo>
                    <a:cubicBezTo>
                      <a:pt x="705" y="410"/>
                      <a:pt x="705" y="410"/>
                      <a:pt x="705" y="410"/>
                    </a:cubicBezTo>
                    <a:cubicBezTo>
                      <a:pt x="682" y="422"/>
                      <a:pt x="682" y="422"/>
                      <a:pt x="682" y="422"/>
                    </a:cubicBezTo>
                    <a:cubicBezTo>
                      <a:pt x="681" y="423"/>
                      <a:pt x="681" y="423"/>
                      <a:pt x="681" y="423"/>
                    </a:cubicBezTo>
                    <a:cubicBezTo>
                      <a:pt x="681" y="423"/>
                      <a:pt x="681" y="423"/>
                      <a:pt x="681" y="423"/>
                    </a:cubicBezTo>
                    <a:cubicBezTo>
                      <a:pt x="680" y="423"/>
                      <a:pt x="680" y="423"/>
                      <a:pt x="680" y="423"/>
                    </a:cubicBezTo>
                    <a:cubicBezTo>
                      <a:pt x="679" y="423"/>
                      <a:pt x="679" y="423"/>
                      <a:pt x="679" y="423"/>
                    </a:cubicBezTo>
                    <a:cubicBezTo>
                      <a:pt x="661" y="421"/>
                      <a:pt x="651" y="416"/>
                      <a:pt x="648" y="408"/>
                    </a:cubicBezTo>
                    <a:cubicBezTo>
                      <a:pt x="642" y="396"/>
                      <a:pt x="642" y="396"/>
                      <a:pt x="642" y="396"/>
                    </a:cubicBezTo>
                    <a:cubicBezTo>
                      <a:pt x="610" y="389"/>
                      <a:pt x="610" y="389"/>
                      <a:pt x="610" y="389"/>
                    </a:cubicBezTo>
                    <a:cubicBezTo>
                      <a:pt x="602" y="349"/>
                      <a:pt x="602" y="349"/>
                      <a:pt x="602" y="349"/>
                    </a:cubicBezTo>
                    <a:cubicBezTo>
                      <a:pt x="595" y="348"/>
                      <a:pt x="590" y="345"/>
                      <a:pt x="587" y="341"/>
                    </a:cubicBezTo>
                    <a:cubicBezTo>
                      <a:pt x="586" y="339"/>
                      <a:pt x="586" y="339"/>
                      <a:pt x="586" y="339"/>
                    </a:cubicBezTo>
                    <a:cubicBezTo>
                      <a:pt x="581" y="331"/>
                      <a:pt x="576" y="327"/>
                      <a:pt x="570" y="326"/>
                    </a:cubicBezTo>
                    <a:cubicBezTo>
                      <a:pt x="562" y="323"/>
                      <a:pt x="554" y="316"/>
                      <a:pt x="548" y="307"/>
                    </a:cubicBezTo>
                    <a:cubicBezTo>
                      <a:pt x="535" y="300"/>
                      <a:pt x="535" y="300"/>
                      <a:pt x="535" y="300"/>
                    </a:cubicBezTo>
                    <a:cubicBezTo>
                      <a:pt x="534" y="300"/>
                      <a:pt x="534" y="300"/>
                      <a:pt x="534" y="300"/>
                    </a:cubicBezTo>
                    <a:cubicBezTo>
                      <a:pt x="534" y="300"/>
                      <a:pt x="534" y="300"/>
                      <a:pt x="534" y="300"/>
                    </a:cubicBezTo>
                    <a:cubicBezTo>
                      <a:pt x="534" y="300"/>
                      <a:pt x="534" y="300"/>
                      <a:pt x="534" y="300"/>
                    </a:cubicBezTo>
                    <a:cubicBezTo>
                      <a:pt x="517" y="283"/>
                      <a:pt x="517" y="283"/>
                      <a:pt x="517" y="283"/>
                    </a:cubicBezTo>
                    <a:cubicBezTo>
                      <a:pt x="517" y="283"/>
                      <a:pt x="517" y="283"/>
                      <a:pt x="517" y="283"/>
                    </a:cubicBezTo>
                    <a:cubicBezTo>
                      <a:pt x="513" y="268"/>
                      <a:pt x="513" y="268"/>
                      <a:pt x="513" y="268"/>
                    </a:cubicBezTo>
                    <a:cubicBezTo>
                      <a:pt x="513" y="267"/>
                      <a:pt x="513" y="267"/>
                      <a:pt x="513" y="267"/>
                    </a:cubicBezTo>
                    <a:cubicBezTo>
                      <a:pt x="547" y="220"/>
                      <a:pt x="547" y="220"/>
                      <a:pt x="547" y="220"/>
                    </a:cubicBezTo>
                    <a:cubicBezTo>
                      <a:pt x="548" y="217"/>
                      <a:pt x="549" y="215"/>
                      <a:pt x="548" y="214"/>
                    </a:cubicBezTo>
                    <a:cubicBezTo>
                      <a:pt x="542" y="199"/>
                      <a:pt x="542" y="199"/>
                      <a:pt x="542" y="199"/>
                    </a:cubicBezTo>
                    <a:cubicBezTo>
                      <a:pt x="524" y="207"/>
                      <a:pt x="524" y="207"/>
                      <a:pt x="524" y="207"/>
                    </a:cubicBezTo>
                    <a:cubicBezTo>
                      <a:pt x="523" y="207"/>
                      <a:pt x="523" y="207"/>
                      <a:pt x="523" y="207"/>
                    </a:cubicBezTo>
                    <a:cubicBezTo>
                      <a:pt x="523" y="208"/>
                      <a:pt x="523" y="208"/>
                      <a:pt x="523" y="208"/>
                    </a:cubicBezTo>
                    <a:cubicBezTo>
                      <a:pt x="522" y="208"/>
                      <a:pt x="522" y="208"/>
                      <a:pt x="522" y="208"/>
                    </a:cubicBezTo>
                    <a:cubicBezTo>
                      <a:pt x="475" y="211"/>
                      <a:pt x="475" y="211"/>
                      <a:pt x="475" y="211"/>
                    </a:cubicBezTo>
                    <a:cubicBezTo>
                      <a:pt x="457" y="215"/>
                      <a:pt x="457" y="215"/>
                      <a:pt x="457" y="215"/>
                    </a:cubicBezTo>
                    <a:cubicBezTo>
                      <a:pt x="451" y="221"/>
                      <a:pt x="451" y="221"/>
                      <a:pt x="451" y="221"/>
                    </a:cubicBezTo>
                    <a:cubicBezTo>
                      <a:pt x="448" y="228"/>
                      <a:pt x="448" y="228"/>
                      <a:pt x="448" y="228"/>
                    </a:cubicBezTo>
                    <a:cubicBezTo>
                      <a:pt x="443" y="233"/>
                      <a:pt x="437" y="236"/>
                      <a:pt x="428" y="234"/>
                    </a:cubicBezTo>
                    <a:cubicBezTo>
                      <a:pt x="428" y="234"/>
                      <a:pt x="428" y="234"/>
                      <a:pt x="428" y="234"/>
                    </a:cubicBezTo>
                    <a:cubicBezTo>
                      <a:pt x="427" y="233"/>
                      <a:pt x="427" y="233"/>
                      <a:pt x="427" y="233"/>
                    </a:cubicBezTo>
                    <a:cubicBezTo>
                      <a:pt x="411" y="221"/>
                      <a:pt x="411" y="221"/>
                      <a:pt x="411" y="221"/>
                    </a:cubicBezTo>
                    <a:cubicBezTo>
                      <a:pt x="410" y="195"/>
                      <a:pt x="410" y="195"/>
                      <a:pt x="410" y="195"/>
                    </a:cubicBezTo>
                    <a:cubicBezTo>
                      <a:pt x="401" y="189"/>
                      <a:pt x="396" y="182"/>
                      <a:pt x="394" y="177"/>
                    </a:cubicBezTo>
                    <a:cubicBezTo>
                      <a:pt x="390" y="154"/>
                      <a:pt x="390" y="154"/>
                      <a:pt x="390" y="154"/>
                    </a:cubicBezTo>
                    <a:cubicBezTo>
                      <a:pt x="379" y="141"/>
                      <a:pt x="379" y="141"/>
                      <a:pt x="379" y="141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2" y="129"/>
                      <a:pt x="362" y="129"/>
                      <a:pt x="362" y="129"/>
                    </a:cubicBezTo>
                    <a:cubicBezTo>
                      <a:pt x="381" y="104"/>
                      <a:pt x="381" y="104"/>
                      <a:pt x="381" y="104"/>
                    </a:cubicBezTo>
                    <a:cubicBezTo>
                      <a:pt x="385" y="91"/>
                      <a:pt x="385" y="91"/>
                      <a:pt x="385" y="91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63" y="64"/>
                      <a:pt x="363" y="64"/>
                      <a:pt x="363" y="64"/>
                    </a:cubicBezTo>
                    <a:cubicBezTo>
                      <a:pt x="363" y="63"/>
                      <a:pt x="363" y="63"/>
                      <a:pt x="363" y="63"/>
                    </a:cubicBezTo>
                    <a:cubicBezTo>
                      <a:pt x="354" y="42"/>
                      <a:pt x="354" y="42"/>
                      <a:pt x="354" y="42"/>
                    </a:cubicBezTo>
                    <a:cubicBezTo>
                      <a:pt x="354" y="41"/>
                      <a:pt x="354" y="41"/>
                      <a:pt x="354" y="41"/>
                    </a:cubicBezTo>
                    <a:cubicBezTo>
                      <a:pt x="354" y="41"/>
                      <a:pt x="354" y="41"/>
                      <a:pt x="354" y="41"/>
                    </a:cubicBezTo>
                    <a:cubicBezTo>
                      <a:pt x="352" y="30"/>
                      <a:pt x="352" y="30"/>
                      <a:pt x="352" y="30"/>
                    </a:cubicBezTo>
                    <a:cubicBezTo>
                      <a:pt x="338" y="20"/>
                      <a:pt x="338" y="20"/>
                      <a:pt x="338" y="20"/>
                    </a:cubicBezTo>
                    <a:cubicBezTo>
                      <a:pt x="338" y="19"/>
                      <a:pt x="338" y="19"/>
                      <a:pt x="338" y="19"/>
                    </a:cubicBezTo>
                    <a:cubicBezTo>
                      <a:pt x="338" y="19"/>
                      <a:pt x="338" y="19"/>
                      <a:pt x="338" y="19"/>
                    </a:cubicBezTo>
                    <a:cubicBezTo>
                      <a:pt x="338" y="19"/>
                      <a:pt x="338" y="19"/>
                      <a:pt x="338" y="19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283" y="6"/>
                      <a:pt x="283" y="6"/>
                      <a:pt x="283" y="6"/>
                    </a:cubicBezTo>
                    <a:cubicBezTo>
                      <a:pt x="280" y="10"/>
                      <a:pt x="280" y="10"/>
                      <a:pt x="280" y="1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73"/>
                      <a:pt x="277" y="73"/>
                      <a:pt x="277" y="73"/>
                    </a:cubicBezTo>
                    <a:cubicBezTo>
                      <a:pt x="273" y="74"/>
                      <a:pt x="273" y="74"/>
                      <a:pt x="273" y="74"/>
                    </a:cubicBezTo>
                    <a:cubicBezTo>
                      <a:pt x="253" y="81"/>
                      <a:pt x="253" y="81"/>
                      <a:pt x="253" y="81"/>
                    </a:cubicBezTo>
                    <a:cubicBezTo>
                      <a:pt x="253" y="81"/>
                      <a:pt x="253" y="81"/>
                      <a:pt x="253" y="81"/>
                    </a:cubicBezTo>
                    <a:cubicBezTo>
                      <a:pt x="253" y="82"/>
                      <a:pt x="253" y="82"/>
                      <a:pt x="253" y="82"/>
                    </a:cubicBezTo>
                    <a:cubicBezTo>
                      <a:pt x="253" y="82"/>
                      <a:pt x="253" y="82"/>
                      <a:pt x="253" y="82"/>
                    </a:cubicBezTo>
                    <a:cubicBezTo>
                      <a:pt x="234" y="83"/>
                      <a:pt x="234" y="83"/>
                      <a:pt x="234" y="83"/>
                    </a:cubicBezTo>
                    <a:cubicBezTo>
                      <a:pt x="225" y="88"/>
                      <a:pt x="214" y="94"/>
                      <a:pt x="203" y="98"/>
                    </a:cubicBezTo>
                    <a:cubicBezTo>
                      <a:pt x="201" y="99"/>
                      <a:pt x="201" y="99"/>
                      <a:pt x="201" y="99"/>
                    </a:cubicBezTo>
                    <a:cubicBezTo>
                      <a:pt x="201" y="99"/>
                      <a:pt x="201" y="99"/>
                      <a:pt x="201" y="99"/>
                    </a:cubicBezTo>
                    <a:cubicBezTo>
                      <a:pt x="200" y="99"/>
                      <a:pt x="200" y="99"/>
                      <a:pt x="200" y="99"/>
                    </a:cubicBezTo>
                    <a:cubicBezTo>
                      <a:pt x="164" y="91"/>
                      <a:pt x="164" y="91"/>
                      <a:pt x="164" y="91"/>
                    </a:cubicBezTo>
                    <a:cubicBezTo>
                      <a:pt x="149" y="106"/>
                      <a:pt x="149" y="106"/>
                      <a:pt x="149" y="106"/>
                    </a:cubicBezTo>
                    <a:cubicBezTo>
                      <a:pt x="146" y="111"/>
                      <a:pt x="138" y="115"/>
                      <a:pt x="129" y="117"/>
                    </a:cubicBezTo>
                    <a:cubicBezTo>
                      <a:pt x="107" y="135"/>
                      <a:pt x="107" y="135"/>
                      <a:pt x="107" y="135"/>
                    </a:cubicBezTo>
                    <a:cubicBezTo>
                      <a:pt x="95" y="153"/>
                      <a:pt x="95" y="153"/>
                      <a:pt x="95" y="153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94" y="155"/>
                      <a:pt x="94" y="155"/>
                      <a:pt x="94" y="155"/>
                    </a:cubicBezTo>
                    <a:cubicBezTo>
                      <a:pt x="88" y="164"/>
                      <a:pt x="82" y="172"/>
                      <a:pt x="78" y="175"/>
                    </a:cubicBezTo>
                    <a:cubicBezTo>
                      <a:pt x="66" y="191"/>
                      <a:pt x="66" y="191"/>
                      <a:pt x="66" y="191"/>
                    </a:cubicBezTo>
                    <a:cubicBezTo>
                      <a:pt x="66" y="192"/>
                      <a:pt x="66" y="192"/>
                      <a:pt x="66" y="192"/>
                    </a:cubicBezTo>
                    <a:cubicBezTo>
                      <a:pt x="65" y="193"/>
                      <a:pt x="65" y="193"/>
                      <a:pt x="65" y="193"/>
                    </a:cubicBezTo>
                    <a:cubicBezTo>
                      <a:pt x="57" y="198"/>
                      <a:pt x="57" y="198"/>
                      <a:pt x="57" y="198"/>
                    </a:cubicBezTo>
                    <a:cubicBezTo>
                      <a:pt x="52" y="200"/>
                      <a:pt x="47" y="201"/>
                      <a:pt x="42" y="201"/>
                    </a:cubicBezTo>
                    <a:cubicBezTo>
                      <a:pt x="16" y="199"/>
                      <a:pt x="16" y="199"/>
                      <a:pt x="16" y="199"/>
                    </a:cubicBezTo>
                    <a:cubicBezTo>
                      <a:pt x="10" y="209"/>
                      <a:pt x="10" y="209"/>
                      <a:pt x="10" y="209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4" y="243"/>
                      <a:pt x="4" y="243"/>
                      <a:pt x="4" y="243"/>
                    </a:cubicBezTo>
                    <a:cubicBezTo>
                      <a:pt x="2" y="284"/>
                      <a:pt x="2" y="284"/>
                      <a:pt x="2" y="284"/>
                    </a:cubicBezTo>
                    <a:cubicBezTo>
                      <a:pt x="10" y="296"/>
                      <a:pt x="10" y="296"/>
                      <a:pt x="10" y="296"/>
                    </a:cubicBezTo>
                    <a:cubicBezTo>
                      <a:pt x="10" y="297"/>
                      <a:pt x="10" y="297"/>
                      <a:pt x="10" y="297"/>
                    </a:cubicBezTo>
                    <a:cubicBezTo>
                      <a:pt x="13" y="307"/>
                      <a:pt x="13" y="307"/>
                      <a:pt x="13" y="307"/>
                    </a:cubicBezTo>
                    <a:cubicBezTo>
                      <a:pt x="28" y="307"/>
                      <a:pt x="28" y="307"/>
                      <a:pt x="28" y="307"/>
                    </a:cubicBezTo>
                    <a:cubicBezTo>
                      <a:pt x="53" y="312"/>
                      <a:pt x="53" y="312"/>
                      <a:pt x="53" y="312"/>
                    </a:cubicBezTo>
                    <a:cubicBezTo>
                      <a:pt x="86" y="314"/>
                      <a:pt x="86" y="314"/>
                      <a:pt x="86" y="314"/>
                    </a:cubicBezTo>
                    <a:cubicBezTo>
                      <a:pt x="100" y="312"/>
                      <a:pt x="100" y="312"/>
                      <a:pt x="100" y="312"/>
                    </a:cubicBezTo>
                    <a:cubicBezTo>
                      <a:pt x="103" y="312"/>
                      <a:pt x="103" y="312"/>
                      <a:pt x="103" y="312"/>
                    </a:cubicBezTo>
                    <a:cubicBezTo>
                      <a:pt x="104" y="312"/>
                      <a:pt x="104" y="312"/>
                      <a:pt x="104" y="312"/>
                    </a:cubicBezTo>
                    <a:cubicBezTo>
                      <a:pt x="132" y="323"/>
                      <a:pt x="132" y="323"/>
                      <a:pt x="132" y="323"/>
                    </a:cubicBezTo>
                    <a:cubicBezTo>
                      <a:pt x="132" y="323"/>
                      <a:pt x="132" y="323"/>
                      <a:pt x="132" y="323"/>
                    </a:cubicBezTo>
                    <a:cubicBezTo>
                      <a:pt x="133" y="323"/>
                      <a:pt x="133" y="323"/>
                      <a:pt x="133" y="323"/>
                    </a:cubicBezTo>
                    <a:cubicBezTo>
                      <a:pt x="148" y="334"/>
                      <a:pt x="148" y="334"/>
                      <a:pt x="148" y="334"/>
                    </a:cubicBezTo>
                    <a:cubicBezTo>
                      <a:pt x="180" y="346"/>
                      <a:pt x="180" y="346"/>
                      <a:pt x="180" y="346"/>
                    </a:cubicBezTo>
                    <a:cubicBezTo>
                      <a:pt x="181" y="346"/>
                      <a:pt x="181" y="346"/>
                      <a:pt x="181" y="346"/>
                    </a:cubicBezTo>
                    <a:cubicBezTo>
                      <a:pt x="202" y="359"/>
                      <a:pt x="202" y="359"/>
                      <a:pt x="202" y="359"/>
                    </a:cubicBezTo>
                    <a:cubicBezTo>
                      <a:pt x="253" y="406"/>
                      <a:pt x="253" y="406"/>
                      <a:pt x="253" y="406"/>
                    </a:cubicBezTo>
                    <a:cubicBezTo>
                      <a:pt x="277" y="417"/>
                      <a:pt x="277" y="417"/>
                      <a:pt x="277" y="417"/>
                    </a:cubicBezTo>
                    <a:cubicBezTo>
                      <a:pt x="286" y="412"/>
                      <a:pt x="286" y="412"/>
                      <a:pt x="286" y="412"/>
                    </a:cubicBezTo>
                    <a:cubicBezTo>
                      <a:pt x="296" y="395"/>
                      <a:pt x="296" y="395"/>
                      <a:pt x="296" y="395"/>
                    </a:cubicBezTo>
                    <a:cubicBezTo>
                      <a:pt x="290" y="366"/>
                      <a:pt x="290" y="366"/>
                      <a:pt x="290" y="366"/>
                    </a:cubicBezTo>
                    <a:cubicBezTo>
                      <a:pt x="290" y="358"/>
                      <a:pt x="297" y="352"/>
                      <a:pt x="309" y="347"/>
                    </a:cubicBezTo>
                    <a:cubicBezTo>
                      <a:pt x="311" y="346"/>
                      <a:pt x="311" y="346"/>
                      <a:pt x="311" y="346"/>
                    </a:cubicBezTo>
                    <a:cubicBezTo>
                      <a:pt x="376" y="384"/>
                      <a:pt x="376" y="384"/>
                      <a:pt x="376" y="384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98" y="373"/>
                      <a:pt x="398" y="373"/>
                      <a:pt x="398" y="373"/>
                    </a:cubicBezTo>
                    <a:cubicBezTo>
                      <a:pt x="400" y="373"/>
                      <a:pt x="400" y="373"/>
                      <a:pt x="400" y="373"/>
                    </a:cubicBezTo>
                    <a:cubicBezTo>
                      <a:pt x="409" y="374"/>
                      <a:pt x="409" y="374"/>
                      <a:pt x="409" y="374"/>
                    </a:cubicBezTo>
                    <a:cubicBezTo>
                      <a:pt x="421" y="364"/>
                      <a:pt x="421" y="364"/>
                      <a:pt x="421" y="364"/>
                    </a:cubicBezTo>
                    <a:cubicBezTo>
                      <a:pt x="423" y="363"/>
                      <a:pt x="423" y="363"/>
                      <a:pt x="423" y="363"/>
                    </a:cubicBezTo>
                    <a:cubicBezTo>
                      <a:pt x="427" y="365"/>
                      <a:pt x="427" y="365"/>
                      <a:pt x="427" y="365"/>
                    </a:cubicBezTo>
                    <a:cubicBezTo>
                      <a:pt x="465" y="391"/>
                      <a:pt x="465" y="391"/>
                      <a:pt x="465" y="391"/>
                    </a:cubicBezTo>
                    <a:cubicBezTo>
                      <a:pt x="466" y="392"/>
                      <a:pt x="466" y="392"/>
                      <a:pt x="466" y="392"/>
                    </a:cubicBezTo>
                    <a:cubicBezTo>
                      <a:pt x="490" y="412"/>
                      <a:pt x="490" y="412"/>
                      <a:pt x="490" y="412"/>
                    </a:cubicBezTo>
                    <a:cubicBezTo>
                      <a:pt x="496" y="417"/>
                      <a:pt x="505" y="424"/>
                      <a:pt x="512" y="435"/>
                    </a:cubicBezTo>
                    <a:cubicBezTo>
                      <a:pt x="524" y="447"/>
                      <a:pt x="524" y="447"/>
                      <a:pt x="524" y="447"/>
                    </a:cubicBezTo>
                    <a:cubicBezTo>
                      <a:pt x="533" y="446"/>
                      <a:pt x="533" y="446"/>
                      <a:pt x="533" y="446"/>
                    </a:cubicBezTo>
                    <a:cubicBezTo>
                      <a:pt x="544" y="426"/>
                      <a:pt x="544" y="426"/>
                      <a:pt x="544" y="426"/>
                    </a:cubicBezTo>
                    <a:cubicBezTo>
                      <a:pt x="566" y="442"/>
                      <a:pt x="566" y="442"/>
                      <a:pt x="566" y="442"/>
                    </a:cubicBezTo>
                    <a:cubicBezTo>
                      <a:pt x="567" y="442"/>
                      <a:pt x="567" y="442"/>
                      <a:pt x="567" y="442"/>
                    </a:cubicBezTo>
                    <a:cubicBezTo>
                      <a:pt x="568" y="442"/>
                      <a:pt x="568" y="442"/>
                      <a:pt x="568" y="442"/>
                    </a:cubicBezTo>
                    <a:cubicBezTo>
                      <a:pt x="568" y="442"/>
                      <a:pt x="568" y="442"/>
                      <a:pt x="568" y="442"/>
                    </a:cubicBezTo>
                    <a:cubicBezTo>
                      <a:pt x="586" y="464"/>
                      <a:pt x="586" y="464"/>
                      <a:pt x="586" y="464"/>
                    </a:cubicBezTo>
                    <a:cubicBezTo>
                      <a:pt x="633" y="500"/>
                      <a:pt x="633" y="500"/>
                      <a:pt x="633" y="500"/>
                    </a:cubicBezTo>
                    <a:cubicBezTo>
                      <a:pt x="633" y="500"/>
                      <a:pt x="633" y="500"/>
                      <a:pt x="633" y="500"/>
                    </a:cubicBezTo>
                    <a:cubicBezTo>
                      <a:pt x="647" y="516"/>
                      <a:pt x="647" y="516"/>
                      <a:pt x="647" y="516"/>
                    </a:cubicBezTo>
                    <a:cubicBezTo>
                      <a:pt x="688" y="504"/>
                      <a:pt x="688" y="504"/>
                      <a:pt x="688" y="504"/>
                    </a:cubicBezTo>
                    <a:cubicBezTo>
                      <a:pt x="690" y="535"/>
                      <a:pt x="690" y="535"/>
                      <a:pt x="690" y="535"/>
                    </a:cubicBezTo>
                    <a:cubicBezTo>
                      <a:pt x="708" y="553"/>
                      <a:pt x="708" y="553"/>
                      <a:pt x="708" y="553"/>
                    </a:cubicBezTo>
                    <a:cubicBezTo>
                      <a:pt x="708" y="553"/>
                      <a:pt x="708" y="553"/>
                      <a:pt x="708" y="553"/>
                    </a:cubicBezTo>
                    <a:cubicBezTo>
                      <a:pt x="708" y="554"/>
                      <a:pt x="708" y="554"/>
                      <a:pt x="708" y="554"/>
                    </a:cubicBezTo>
                    <a:cubicBezTo>
                      <a:pt x="723" y="576"/>
                      <a:pt x="723" y="576"/>
                      <a:pt x="723" y="576"/>
                    </a:cubicBezTo>
                    <a:cubicBezTo>
                      <a:pt x="723" y="577"/>
                      <a:pt x="723" y="577"/>
                      <a:pt x="723" y="577"/>
                    </a:cubicBezTo>
                    <a:cubicBezTo>
                      <a:pt x="723" y="578"/>
                      <a:pt x="723" y="578"/>
                      <a:pt x="723" y="578"/>
                    </a:cubicBezTo>
                    <a:cubicBezTo>
                      <a:pt x="723" y="579"/>
                      <a:pt x="723" y="579"/>
                      <a:pt x="723" y="579"/>
                    </a:cubicBezTo>
                    <a:cubicBezTo>
                      <a:pt x="739" y="652"/>
                      <a:pt x="739" y="652"/>
                      <a:pt x="739" y="652"/>
                    </a:cubicBezTo>
                    <a:cubicBezTo>
                      <a:pt x="755" y="682"/>
                      <a:pt x="755" y="682"/>
                      <a:pt x="755" y="682"/>
                    </a:cubicBezTo>
                    <a:cubicBezTo>
                      <a:pt x="734" y="735"/>
                      <a:pt x="734" y="735"/>
                      <a:pt x="734" y="735"/>
                    </a:cubicBezTo>
                    <a:cubicBezTo>
                      <a:pt x="734" y="739"/>
                      <a:pt x="734" y="739"/>
                      <a:pt x="734" y="739"/>
                    </a:cubicBezTo>
                    <a:cubicBezTo>
                      <a:pt x="716" y="743"/>
                      <a:pt x="716" y="743"/>
                      <a:pt x="716" y="743"/>
                    </a:cubicBezTo>
                    <a:cubicBezTo>
                      <a:pt x="716" y="759"/>
                      <a:pt x="716" y="759"/>
                      <a:pt x="716" y="759"/>
                    </a:cubicBezTo>
                    <a:cubicBezTo>
                      <a:pt x="715" y="760"/>
                      <a:pt x="715" y="760"/>
                      <a:pt x="715" y="760"/>
                    </a:cubicBezTo>
                    <a:cubicBezTo>
                      <a:pt x="697" y="789"/>
                      <a:pt x="697" y="789"/>
                      <a:pt x="697" y="789"/>
                    </a:cubicBezTo>
                    <a:cubicBezTo>
                      <a:pt x="695" y="789"/>
                      <a:pt x="695" y="789"/>
                      <a:pt x="695" y="789"/>
                    </a:cubicBezTo>
                    <a:cubicBezTo>
                      <a:pt x="669" y="791"/>
                      <a:pt x="669" y="791"/>
                      <a:pt x="669" y="791"/>
                    </a:cubicBezTo>
                    <a:cubicBezTo>
                      <a:pt x="644" y="812"/>
                      <a:pt x="644" y="812"/>
                      <a:pt x="644" y="812"/>
                    </a:cubicBezTo>
                    <a:cubicBezTo>
                      <a:pt x="647" y="816"/>
                      <a:pt x="651" y="818"/>
                      <a:pt x="659" y="821"/>
                    </a:cubicBezTo>
                    <a:cubicBezTo>
                      <a:pt x="669" y="824"/>
                      <a:pt x="670" y="833"/>
                      <a:pt x="665" y="847"/>
                    </a:cubicBezTo>
                    <a:cubicBezTo>
                      <a:pt x="665" y="848"/>
                      <a:pt x="665" y="848"/>
                      <a:pt x="665" y="848"/>
                    </a:cubicBezTo>
                    <a:cubicBezTo>
                      <a:pt x="647" y="866"/>
                      <a:pt x="647" y="866"/>
                      <a:pt x="647" y="866"/>
                    </a:cubicBezTo>
                    <a:cubicBezTo>
                      <a:pt x="646" y="866"/>
                      <a:pt x="646" y="866"/>
                      <a:pt x="646" y="866"/>
                    </a:cubicBezTo>
                    <a:cubicBezTo>
                      <a:pt x="645" y="868"/>
                      <a:pt x="645" y="868"/>
                      <a:pt x="645" y="868"/>
                    </a:cubicBezTo>
                    <a:cubicBezTo>
                      <a:pt x="644" y="868"/>
                      <a:pt x="644" y="868"/>
                      <a:pt x="644" y="868"/>
                    </a:cubicBezTo>
                    <a:cubicBezTo>
                      <a:pt x="643" y="868"/>
                      <a:pt x="643" y="868"/>
                      <a:pt x="643" y="868"/>
                    </a:cubicBezTo>
                    <a:cubicBezTo>
                      <a:pt x="592" y="861"/>
                      <a:pt x="592" y="861"/>
                      <a:pt x="592" y="861"/>
                    </a:cubicBezTo>
                    <a:cubicBezTo>
                      <a:pt x="591" y="879"/>
                      <a:pt x="591" y="879"/>
                      <a:pt x="591" y="879"/>
                    </a:cubicBezTo>
                    <a:cubicBezTo>
                      <a:pt x="596" y="917"/>
                      <a:pt x="596" y="917"/>
                      <a:pt x="596" y="917"/>
                    </a:cubicBezTo>
                    <a:cubicBezTo>
                      <a:pt x="639" y="935"/>
                      <a:pt x="639" y="935"/>
                      <a:pt x="639" y="935"/>
                    </a:cubicBezTo>
                    <a:cubicBezTo>
                      <a:pt x="639" y="937"/>
                      <a:pt x="639" y="937"/>
                      <a:pt x="639" y="937"/>
                    </a:cubicBezTo>
                    <a:cubicBezTo>
                      <a:pt x="639" y="937"/>
                      <a:pt x="639" y="937"/>
                      <a:pt x="639" y="937"/>
                    </a:cubicBezTo>
                    <a:cubicBezTo>
                      <a:pt x="654" y="932"/>
                      <a:pt x="654" y="932"/>
                      <a:pt x="654" y="932"/>
                    </a:cubicBezTo>
                    <a:cubicBezTo>
                      <a:pt x="656" y="931"/>
                      <a:pt x="656" y="931"/>
                      <a:pt x="656" y="931"/>
                    </a:cubicBezTo>
                    <a:cubicBezTo>
                      <a:pt x="658" y="930"/>
                      <a:pt x="658" y="930"/>
                      <a:pt x="658" y="930"/>
                    </a:cubicBezTo>
                    <a:cubicBezTo>
                      <a:pt x="659" y="932"/>
                      <a:pt x="659" y="932"/>
                      <a:pt x="659" y="932"/>
                    </a:cubicBezTo>
                    <a:cubicBezTo>
                      <a:pt x="660" y="932"/>
                      <a:pt x="660" y="932"/>
                      <a:pt x="660" y="932"/>
                    </a:cubicBezTo>
                    <a:cubicBezTo>
                      <a:pt x="671" y="938"/>
                      <a:pt x="671" y="938"/>
                      <a:pt x="671" y="938"/>
                    </a:cubicBezTo>
                    <a:cubicBezTo>
                      <a:pt x="689" y="938"/>
                      <a:pt x="689" y="938"/>
                      <a:pt x="689" y="938"/>
                    </a:cubicBezTo>
                    <a:cubicBezTo>
                      <a:pt x="696" y="937"/>
                      <a:pt x="696" y="937"/>
                      <a:pt x="696" y="937"/>
                    </a:cubicBezTo>
                    <a:cubicBezTo>
                      <a:pt x="689" y="917"/>
                      <a:pt x="689" y="917"/>
                      <a:pt x="689" y="917"/>
                    </a:cubicBezTo>
                    <a:cubicBezTo>
                      <a:pt x="689" y="917"/>
                      <a:pt x="689" y="917"/>
                      <a:pt x="689" y="917"/>
                    </a:cubicBezTo>
                    <a:cubicBezTo>
                      <a:pt x="689" y="917"/>
                      <a:pt x="689" y="917"/>
                      <a:pt x="689" y="917"/>
                    </a:cubicBezTo>
                    <a:cubicBezTo>
                      <a:pt x="685" y="896"/>
                      <a:pt x="685" y="896"/>
                      <a:pt x="685" y="896"/>
                    </a:cubicBezTo>
                    <a:cubicBezTo>
                      <a:pt x="685" y="895"/>
                      <a:pt x="685" y="895"/>
                      <a:pt x="685" y="895"/>
                    </a:cubicBezTo>
                    <a:cubicBezTo>
                      <a:pt x="685" y="893"/>
                      <a:pt x="685" y="893"/>
                      <a:pt x="685" y="893"/>
                    </a:cubicBezTo>
                    <a:cubicBezTo>
                      <a:pt x="686" y="892"/>
                      <a:pt x="686" y="892"/>
                      <a:pt x="686" y="892"/>
                    </a:cubicBezTo>
                    <a:cubicBezTo>
                      <a:pt x="686" y="891"/>
                      <a:pt x="686" y="891"/>
                      <a:pt x="686" y="891"/>
                    </a:cubicBezTo>
                    <a:cubicBezTo>
                      <a:pt x="692" y="883"/>
                      <a:pt x="692" y="883"/>
                      <a:pt x="692" y="883"/>
                    </a:cubicBezTo>
                    <a:cubicBezTo>
                      <a:pt x="695" y="881"/>
                      <a:pt x="695" y="881"/>
                      <a:pt x="695" y="881"/>
                    </a:cubicBezTo>
                    <a:cubicBezTo>
                      <a:pt x="695" y="881"/>
                      <a:pt x="695" y="881"/>
                      <a:pt x="695" y="881"/>
                    </a:cubicBezTo>
                    <a:cubicBezTo>
                      <a:pt x="696" y="880"/>
                      <a:pt x="696" y="880"/>
                      <a:pt x="696" y="880"/>
                    </a:cubicBezTo>
                    <a:cubicBezTo>
                      <a:pt x="707" y="864"/>
                      <a:pt x="707" y="864"/>
                      <a:pt x="707" y="864"/>
                    </a:cubicBezTo>
                    <a:cubicBezTo>
                      <a:pt x="708" y="863"/>
                      <a:pt x="708" y="863"/>
                      <a:pt x="708" y="863"/>
                    </a:cubicBezTo>
                    <a:cubicBezTo>
                      <a:pt x="727" y="848"/>
                      <a:pt x="727" y="848"/>
                      <a:pt x="727" y="848"/>
                    </a:cubicBezTo>
                    <a:cubicBezTo>
                      <a:pt x="728" y="848"/>
                      <a:pt x="728" y="848"/>
                      <a:pt x="728" y="848"/>
                    </a:cubicBezTo>
                    <a:cubicBezTo>
                      <a:pt x="728" y="847"/>
                      <a:pt x="728" y="847"/>
                      <a:pt x="728" y="847"/>
                    </a:cubicBezTo>
                    <a:cubicBezTo>
                      <a:pt x="729" y="847"/>
                      <a:pt x="729" y="847"/>
                      <a:pt x="729" y="847"/>
                    </a:cubicBezTo>
                    <a:cubicBezTo>
                      <a:pt x="729" y="847"/>
                      <a:pt x="729" y="847"/>
                      <a:pt x="729" y="847"/>
                    </a:cubicBezTo>
                    <a:cubicBezTo>
                      <a:pt x="753" y="844"/>
                      <a:pt x="753" y="844"/>
                      <a:pt x="753" y="844"/>
                    </a:cubicBezTo>
                    <a:cubicBezTo>
                      <a:pt x="753" y="850"/>
                      <a:pt x="753" y="850"/>
                      <a:pt x="753" y="850"/>
                    </a:cubicBezTo>
                    <a:cubicBezTo>
                      <a:pt x="753" y="858"/>
                      <a:pt x="754" y="863"/>
                      <a:pt x="755" y="866"/>
                    </a:cubicBezTo>
                    <a:cubicBezTo>
                      <a:pt x="759" y="876"/>
                      <a:pt x="759" y="876"/>
                      <a:pt x="759" y="876"/>
                    </a:cubicBezTo>
                    <a:cubicBezTo>
                      <a:pt x="765" y="889"/>
                      <a:pt x="765" y="889"/>
                      <a:pt x="765" y="889"/>
                    </a:cubicBezTo>
                    <a:cubicBezTo>
                      <a:pt x="786" y="901"/>
                      <a:pt x="786" y="901"/>
                      <a:pt x="786" y="901"/>
                    </a:cubicBezTo>
                    <a:cubicBezTo>
                      <a:pt x="844" y="906"/>
                      <a:pt x="844" y="906"/>
                      <a:pt x="844" y="906"/>
                    </a:cubicBezTo>
                    <a:cubicBezTo>
                      <a:pt x="847" y="906"/>
                      <a:pt x="847" y="906"/>
                      <a:pt x="847" y="906"/>
                    </a:cubicBezTo>
                    <a:cubicBezTo>
                      <a:pt x="850" y="906"/>
                      <a:pt x="850" y="906"/>
                      <a:pt x="850" y="906"/>
                    </a:cubicBezTo>
                    <a:cubicBezTo>
                      <a:pt x="850" y="910"/>
                      <a:pt x="850" y="910"/>
                      <a:pt x="850" y="910"/>
                    </a:cubicBezTo>
                    <a:cubicBezTo>
                      <a:pt x="850" y="912"/>
                      <a:pt x="850" y="912"/>
                      <a:pt x="850" y="912"/>
                    </a:cubicBezTo>
                    <a:cubicBezTo>
                      <a:pt x="848" y="931"/>
                      <a:pt x="848" y="931"/>
                      <a:pt x="848" y="931"/>
                    </a:cubicBezTo>
                    <a:cubicBezTo>
                      <a:pt x="865" y="949"/>
                      <a:pt x="865" y="949"/>
                      <a:pt x="865" y="949"/>
                    </a:cubicBezTo>
                    <a:cubicBezTo>
                      <a:pt x="877" y="954"/>
                      <a:pt x="877" y="954"/>
                      <a:pt x="877" y="954"/>
                    </a:cubicBezTo>
                    <a:cubicBezTo>
                      <a:pt x="879" y="955"/>
                      <a:pt x="879" y="955"/>
                      <a:pt x="879" y="955"/>
                    </a:cubicBezTo>
                    <a:cubicBezTo>
                      <a:pt x="879" y="956"/>
                      <a:pt x="879" y="956"/>
                      <a:pt x="879" y="956"/>
                    </a:cubicBezTo>
                    <a:cubicBezTo>
                      <a:pt x="880" y="958"/>
                      <a:pt x="880" y="958"/>
                      <a:pt x="880" y="958"/>
                    </a:cubicBezTo>
                    <a:cubicBezTo>
                      <a:pt x="880" y="965"/>
                      <a:pt x="880" y="965"/>
                      <a:pt x="880" y="965"/>
                    </a:cubicBezTo>
                    <a:cubicBezTo>
                      <a:pt x="880" y="976"/>
                      <a:pt x="880" y="976"/>
                      <a:pt x="880" y="976"/>
                    </a:cubicBezTo>
                    <a:cubicBezTo>
                      <a:pt x="875" y="997"/>
                      <a:pt x="875" y="997"/>
                      <a:pt x="875" y="997"/>
                    </a:cubicBezTo>
                    <a:cubicBezTo>
                      <a:pt x="882" y="1002"/>
                      <a:pt x="882" y="1002"/>
                      <a:pt x="882" y="1002"/>
                    </a:cubicBezTo>
                    <a:cubicBezTo>
                      <a:pt x="891" y="1001"/>
                      <a:pt x="898" y="1001"/>
                      <a:pt x="906" y="1007"/>
                    </a:cubicBezTo>
                    <a:cubicBezTo>
                      <a:pt x="930" y="1018"/>
                      <a:pt x="930" y="1018"/>
                      <a:pt x="930" y="1018"/>
                    </a:cubicBezTo>
                    <a:cubicBezTo>
                      <a:pt x="945" y="1007"/>
                      <a:pt x="945" y="1007"/>
                      <a:pt x="945" y="1007"/>
                    </a:cubicBezTo>
                    <a:cubicBezTo>
                      <a:pt x="961" y="990"/>
                      <a:pt x="961" y="990"/>
                      <a:pt x="961" y="990"/>
                    </a:cubicBezTo>
                    <a:cubicBezTo>
                      <a:pt x="962" y="982"/>
                      <a:pt x="962" y="982"/>
                      <a:pt x="962" y="982"/>
                    </a:cubicBezTo>
                    <a:cubicBezTo>
                      <a:pt x="963" y="980"/>
                      <a:pt x="963" y="980"/>
                      <a:pt x="963" y="980"/>
                    </a:cubicBezTo>
                    <a:cubicBezTo>
                      <a:pt x="965" y="979"/>
                      <a:pt x="965" y="979"/>
                      <a:pt x="965" y="979"/>
                    </a:cubicBezTo>
                    <a:cubicBezTo>
                      <a:pt x="967" y="977"/>
                      <a:pt x="967" y="977"/>
                      <a:pt x="967" y="977"/>
                    </a:cubicBezTo>
                    <a:cubicBezTo>
                      <a:pt x="967" y="975"/>
                      <a:pt x="967" y="975"/>
                      <a:pt x="967" y="975"/>
                    </a:cubicBezTo>
                    <a:cubicBezTo>
                      <a:pt x="962" y="953"/>
                      <a:pt x="962" y="953"/>
                      <a:pt x="962" y="953"/>
                    </a:cubicBezTo>
                    <a:cubicBezTo>
                      <a:pt x="961" y="941"/>
                      <a:pt x="961" y="941"/>
                      <a:pt x="961" y="941"/>
                    </a:cubicBezTo>
                    <a:cubicBezTo>
                      <a:pt x="960" y="940"/>
                      <a:pt x="960" y="940"/>
                      <a:pt x="960" y="940"/>
                    </a:cubicBezTo>
                    <a:cubicBezTo>
                      <a:pt x="960" y="939"/>
                      <a:pt x="960" y="939"/>
                      <a:pt x="960" y="939"/>
                    </a:cubicBezTo>
                    <a:cubicBezTo>
                      <a:pt x="961" y="938"/>
                      <a:pt x="961" y="938"/>
                      <a:pt x="961" y="938"/>
                    </a:cubicBezTo>
                    <a:cubicBezTo>
                      <a:pt x="961" y="937"/>
                      <a:pt x="961" y="937"/>
                      <a:pt x="961" y="937"/>
                    </a:cubicBezTo>
                    <a:cubicBezTo>
                      <a:pt x="969" y="923"/>
                      <a:pt x="969" y="923"/>
                      <a:pt x="969" y="923"/>
                    </a:cubicBezTo>
                    <a:cubicBezTo>
                      <a:pt x="970" y="922"/>
                      <a:pt x="970" y="922"/>
                      <a:pt x="970" y="922"/>
                    </a:cubicBezTo>
                    <a:cubicBezTo>
                      <a:pt x="970" y="922"/>
                      <a:pt x="970" y="922"/>
                      <a:pt x="970" y="922"/>
                    </a:cubicBezTo>
                    <a:cubicBezTo>
                      <a:pt x="987" y="911"/>
                      <a:pt x="987" y="911"/>
                      <a:pt x="987" y="911"/>
                    </a:cubicBezTo>
                    <a:cubicBezTo>
                      <a:pt x="988" y="911"/>
                      <a:pt x="988" y="911"/>
                      <a:pt x="988" y="911"/>
                    </a:cubicBezTo>
                    <a:cubicBezTo>
                      <a:pt x="1023" y="911"/>
                      <a:pt x="1023" y="911"/>
                      <a:pt x="1023" y="911"/>
                    </a:cubicBezTo>
                    <a:cubicBezTo>
                      <a:pt x="1028" y="908"/>
                      <a:pt x="1028" y="908"/>
                      <a:pt x="1028" y="908"/>
                    </a:cubicBezTo>
                    <a:cubicBezTo>
                      <a:pt x="1027" y="891"/>
                      <a:pt x="1027" y="891"/>
                      <a:pt x="1027" y="891"/>
                    </a:cubicBezTo>
                    <a:cubicBezTo>
                      <a:pt x="1022" y="875"/>
                      <a:pt x="1022" y="875"/>
                      <a:pt x="1022" y="875"/>
                    </a:cubicBezTo>
                    <a:cubicBezTo>
                      <a:pt x="1010" y="856"/>
                      <a:pt x="1010" y="856"/>
                      <a:pt x="1010" y="856"/>
                    </a:cubicBezTo>
                    <a:cubicBezTo>
                      <a:pt x="1009" y="855"/>
                      <a:pt x="1009" y="855"/>
                      <a:pt x="1009" y="855"/>
                    </a:cubicBezTo>
                    <a:cubicBezTo>
                      <a:pt x="1009" y="854"/>
                      <a:pt x="1009" y="854"/>
                      <a:pt x="1009" y="854"/>
                    </a:cubicBezTo>
                    <a:cubicBezTo>
                      <a:pt x="1009" y="827"/>
                      <a:pt x="1009" y="827"/>
                      <a:pt x="1009" y="827"/>
                    </a:cubicBezTo>
                    <a:cubicBezTo>
                      <a:pt x="1009" y="826"/>
                      <a:pt x="1009" y="826"/>
                      <a:pt x="1009" y="826"/>
                    </a:cubicBezTo>
                    <a:cubicBezTo>
                      <a:pt x="1009" y="826"/>
                      <a:pt x="1009" y="826"/>
                      <a:pt x="1009" y="826"/>
                    </a:cubicBezTo>
                    <a:cubicBezTo>
                      <a:pt x="1015" y="810"/>
                      <a:pt x="1015" y="810"/>
                      <a:pt x="1015" y="810"/>
                    </a:cubicBezTo>
                    <a:cubicBezTo>
                      <a:pt x="1015" y="810"/>
                      <a:pt x="1015" y="810"/>
                      <a:pt x="1015" y="810"/>
                    </a:cubicBezTo>
                    <a:cubicBezTo>
                      <a:pt x="1017" y="809"/>
                      <a:pt x="1017" y="809"/>
                      <a:pt x="1017" y="809"/>
                    </a:cubicBezTo>
                    <a:cubicBezTo>
                      <a:pt x="1017" y="809"/>
                      <a:pt x="1017" y="809"/>
                      <a:pt x="1017" y="809"/>
                    </a:cubicBezTo>
                    <a:cubicBezTo>
                      <a:pt x="1045" y="768"/>
                      <a:pt x="1045" y="768"/>
                      <a:pt x="1045" y="768"/>
                    </a:cubicBezTo>
                    <a:cubicBezTo>
                      <a:pt x="1046" y="767"/>
                      <a:pt x="1046" y="767"/>
                      <a:pt x="1046" y="767"/>
                    </a:cubicBezTo>
                    <a:cubicBezTo>
                      <a:pt x="1047" y="767"/>
                      <a:pt x="1047" y="767"/>
                      <a:pt x="1047" y="767"/>
                    </a:cubicBezTo>
                    <a:cubicBezTo>
                      <a:pt x="1049" y="766"/>
                      <a:pt x="1049" y="766"/>
                      <a:pt x="1049" y="766"/>
                    </a:cubicBezTo>
                    <a:cubicBezTo>
                      <a:pt x="1056" y="766"/>
                      <a:pt x="1056" y="766"/>
                      <a:pt x="1056" y="766"/>
                    </a:cubicBezTo>
                    <a:cubicBezTo>
                      <a:pt x="1066" y="767"/>
                      <a:pt x="1066" y="767"/>
                      <a:pt x="1066" y="767"/>
                    </a:cubicBezTo>
                    <a:cubicBezTo>
                      <a:pt x="1090" y="781"/>
                      <a:pt x="1090" y="781"/>
                      <a:pt x="1090" y="781"/>
                    </a:cubicBezTo>
                    <a:cubicBezTo>
                      <a:pt x="1106" y="785"/>
                      <a:pt x="1106" y="785"/>
                      <a:pt x="1106" y="785"/>
                    </a:cubicBezTo>
                    <a:cubicBezTo>
                      <a:pt x="1108" y="778"/>
                      <a:pt x="1108" y="778"/>
                      <a:pt x="1108" y="778"/>
                    </a:cubicBezTo>
                    <a:cubicBezTo>
                      <a:pt x="1105" y="776"/>
                      <a:pt x="1105" y="776"/>
                      <a:pt x="1105" y="776"/>
                    </a:cubicBezTo>
                    <a:cubicBezTo>
                      <a:pt x="1105" y="772"/>
                      <a:pt x="1105" y="772"/>
                      <a:pt x="1105" y="772"/>
                    </a:cubicBezTo>
                    <a:cubicBezTo>
                      <a:pt x="1105" y="766"/>
                      <a:pt x="1108" y="761"/>
                      <a:pt x="1115" y="755"/>
                    </a:cubicBezTo>
                    <a:cubicBezTo>
                      <a:pt x="1134" y="742"/>
                      <a:pt x="1134" y="742"/>
                      <a:pt x="1134" y="742"/>
                    </a:cubicBezTo>
                    <a:cubicBezTo>
                      <a:pt x="1135" y="741"/>
                      <a:pt x="1135" y="741"/>
                      <a:pt x="1135" y="741"/>
                    </a:cubicBezTo>
                    <a:cubicBezTo>
                      <a:pt x="1135" y="741"/>
                      <a:pt x="1135" y="741"/>
                      <a:pt x="1135" y="741"/>
                    </a:cubicBezTo>
                    <a:cubicBezTo>
                      <a:pt x="1135" y="740"/>
                      <a:pt x="1135" y="740"/>
                      <a:pt x="1135" y="740"/>
                    </a:cubicBezTo>
                    <a:cubicBezTo>
                      <a:pt x="1145" y="736"/>
                      <a:pt x="1152" y="734"/>
                      <a:pt x="1156" y="734"/>
                    </a:cubicBezTo>
                    <a:cubicBezTo>
                      <a:pt x="1173" y="732"/>
                      <a:pt x="1173" y="732"/>
                      <a:pt x="1173" y="732"/>
                    </a:cubicBezTo>
                    <a:cubicBezTo>
                      <a:pt x="1175" y="732"/>
                      <a:pt x="1175" y="732"/>
                      <a:pt x="1175" y="732"/>
                    </a:cubicBezTo>
                    <a:cubicBezTo>
                      <a:pt x="1175" y="732"/>
                      <a:pt x="1175" y="732"/>
                      <a:pt x="1175" y="732"/>
                    </a:cubicBezTo>
                    <a:cubicBezTo>
                      <a:pt x="1185" y="734"/>
                      <a:pt x="1185" y="734"/>
                      <a:pt x="1185" y="734"/>
                    </a:cubicBezTo>
                    <a:cubicBezTo>
                      <a:pt x="1193" y="708"/>
                      <a:pt x="1193" y="708"/>
                      <a:pt x="1193" y="708"/>
                    </a:cubicBezTo>
                    <a:cubicBezTo>
                      <a:pt x="1193" y="690"/>
                      <a:pt x="1193" y="690"/>
                      <a:pt x="1193" y="690"/>
                    </a:cubicBezTo>
                    <a:cubicBezTo>
                      <a:pt x="1193" y="678"/>
                      <a:pt x="1193" y="671"/>
                      <a:pt x="1196" y="669"/>
                    </a:cubicBezTo>
                    <a:cubicBezTo>
                      <a:pt x="1203" y="655"/>
                      <a:pt x="1203" y="655"/>
                      <a:pt x="1203" y="655"/>
                    </a:cubicBezTo>
                    <a:cubicBezTo>
                      <a:pt x="1194" y="643"/>
                      <a:pt x="1194" y="643"/>
                      <a:pt x="1194" y="643"/>
                    </a:cubicBezTo>
                    <a:cubicBezTo>
                      <a:pt x="1181" y="634"/>
                      <a:pt x="1181" y="634"/>
                      <a:pt x="1181" y="634"/>
                    </a:cubicBezTo>
                    <a:cubicBezTo>
                      <a:pt x="1155" y="627"/>
                      <a:pt x="1155" y="627"/>
                      <a:pt x="1155" y="627"/>
                    </a:cubicBezTo>
                    <a:cubicBezTo>
                      <a:pt x="1149" y="627"/>
                      <a:pt x="1140" y="621"/>
                      <a:pt x="1124" y="608"/>
                    </a:cubicBezTo>
                    <a:cubicBezTo>
                      <a:pt x="1108" y="600"/>
                      <a:pt x="1108" y="600"/>
                      <a:pt x="1108" y="600"/>
                    </a:cubicBezTo>
                    <a:cubicBezTo>
                      <a:pt x="1107" y="600"/>
                      <a:pt x="1107" y="600"/>
                      <a:pt x="1107" y="600"/>
                    </a:cubicBezTo>
                    <a:cubicBezTo>
                      <a:pt x="1106" y="599"/>
                      <a:pt x="1106" y="599"/>
                      <a:pt x="1106" y="599"/>
                    </a:cubicBezTo>
                    <a:cubicBezTo>
                      <a:pt x="1087" y="576"/>
                      <a:pt x="1087" y="576"/>
                      <a:pt x="1087" y="576"/>
                    </a:cubicBezTo>
                    <a:cubicBezTo>
                      <a:pt x="1069" y="576"/>
                      <a:pt x="1069" y="576"/>
                      <a:pt x="1069" y="576"/>
                    </a:cubicBezTo>
                    <a:cubicBezTo>
                      <a:pt x="1068" y="575"/>
                      <a:pt x="1068" y="575"/>
                      <a:pt x="1068" y="575"/>
                    </a:cubicBezTo>
                    <a:cubicBezTo>
                      <a:pt x="1067" y="575"/>
                      <a:pt x="1067" y="575"/>
                      <a:pt x="1067" y="575"/>
                    </a:cubicBezTo>
                    <a:cubicBezTo>
                      <a:pt x="1051" y="567"/>
                      <a:pt x="1051" y="567"/>
                      <a:pt x="1051" y="567"/>
                    </a:cubicBezTo>
                    <a:cubicBezTo>
                      <a:pt x="1042" y="579"/>
                      <a:pt x="1042" y="579"/>
                      <a:pt x="1042" y="579"/>
                    </a:cubicBezTo>
                    <a:cubicBezTo>
                      <a:pt x="1040" y="629"/>
                      <a:pt x="1040" y="629"/>
                      <a:pt x="1040" y="629"/>
                    </a:cubicBezTo>
                    <a:cubicBezTo>
                      <a:pt x="1043" y="648"/>
                      <a:pt x="1043" y="648"/>
                      <a:pt x="1043" y="648"/>
                    </a:cubicBezTo>
                    <a:cubicBezTo>
                      <a:pt x="1050" y="648"/>
                      <a:pt x="1050" y="648"/>
                      <a:pt x="1050" y="648"/>
                    </a:cubicBezTo>
                    <a:cubicBezTo>
                      <a:pt x="1051" y="649"/>
                      <a:pt x="1051" y="649"/>
                      <a:pt x="1051" y="649"/>
                    </a:cubicBezTo>
                    <a:cubicBezTo>
                      <a:pt x="1066" y="653"/>
                      <a:pt x="1066" y="653"/>
                      <a:pt x="1066" y="653"/>
                    </a:cubicBezTo>
                    <a:cubicBezTo>
                      <a:pt x="1066" y="654"/>
                      <a:pt x="1066" y="654"/>
                      <a:pt x="1066" y="654"/>
                    </a:cubicBezTo>
                    <a:cubicBezTo>
                      <a:pt x="1066" y="655"/>
                      <a:pt x="1066" y="655"/>
                      <a:pt x="1066" y="655"/>
                    </a:cubicBezTo>
                    <a:cubicBezTo>
                      <a:pt x="1073" y="673"/>
                      <a:pt x="1073" y="673"/>
                      <a:pt x="1073" y="673"/>
                    </a:cubicBezTo>
                    <a:cubicBezTo>
                      <a:pt x="1075" y="673"/>
                      <a:pt x="1075" y="673"/>
                      <a:pt x="1075" y="673"/>
                    </a:cubicBezTo>
                    <a:cubicBezTo>
                      <a:pt x="1075" y="674"/>
                      <a:pt x="1075" y="674"/>
                      <a:pt x="1075" y="674"/>
                    </a:cubicBezTo>
                    <a:cubicBezTo>
                      <a:pt x="1075" y="674"/>
                      <a:pt x="1075" y="674"/>
                      <a:pt x="1075" y="674"/>
                    </a:cubicBezTo>
                    <a:cubicBezTo>
                      <a:pt x="1075" y="675"/>
                      <a:pt x="1075" y="675"/>
                      <a:pt x="1075" y="675"/>
                    </a:cubicBezTo>
                    <a:cubicBezTo>
                      <a:pt x="1070" y="708"/>
                      <a:pt x="1070" y="708"/>
                      <a:pt x="1070" y="708"/>
                    </a:cubicBezTo>
                    <a:cubicBezTo>
                      <a:pt x="1070" y="710"/>
                      <a:pt x="1070" y="710"/>
                      <a:pt x="1070" y="710"/>
                    </a:cubicBezTo>
                    <a:cubicBezTo>
                      <a:pt x="1070" y="711"/>
                      <a:pt x="1070" y="711"/>
                      <a:pt x="1070" y="711"/>
                    </a:cubicBezTo>
                    <a:cubicBezTo>
                      <a:pt x="1069" y="712"/>
                      <a:pt x="1069" y="712"/>
                      <a:pt x="1069" y="712"/>
                    </a:cubicBezTo>
                    <a:cubicBezTo>
                      <a:pt x="1064" y="715"/>
                      <a:pt x="1060" y="717"/>
                      <a:pt x="1055" y="721"/>
                    </a:cubicBezTo>
                    <a:cubicBezTo>
                      <a:pt x="1052" y="722"/>
                      <a:pt x="1052" y="722"/>
                      <a:pt x="1052" y="722"/>
                    </a:cubicBezTo>
                    <a:cubicBezTo>
                      <a:pt x="1051" y="721"/>
                      <a:pt x="1051" y="721"/>
                      <a:pt x="1051" y="721"/>
                    </a:cubicBezTo>
                    <a:cubicBezTo>
                      <a:pt x="1050" y="721"/>
                      <a:pt x="1050" y="721"/>
                      <a:pt x="1050" y="721"/>
                    </a:cubicBezTo>
                    <a:cubicBezTo>
                      <a:pt x="1043" y="719"/>
                      <a:pt x="1043" y="719"/>
                      <a:pt x="1043" y="719"/>
                    </a:cubicBezTo>
                    <a:cubicBezTo>
                      <a:pt x="1026" y="725"/>
                      <a:pt x="1026" y="725"/>
                      <a:pt x="1026" y="725"/>
                    </a:cubicBezTo>
                    <a:cubicBezTo>
                      <a:pt x="1025" y="725"/>
                      <a:pt x="1025" y="725"/>
                      <a:pt x="1025" y="725"/>
                    </a:cubicBezTo>
                    <a:cubicBezTo>
                      <a:pt x="1026" y="728"/>
                      <a:pt x="1026" y="728"/>
                      <a:pt x="1026" y="728"/>
                    </a:cubicBezTo>
                    <a:cubicBezTo>
                      <a:pt x="1027" y="729"/>
                      <a:pt x="1027" y="729"/>
                      <a:pt x="1027" y="729"/>
                    </a:cubicBezTo>
                    <a:cubicBezTo>
                      <a:pt x="1030" y="758"/>
                      <a:pt x="1030" y="758"/>
                      <a:pt x="1030" y="758"/>
                    </a:cubicBezTo>
                    <a:cubicBezTo>
                      <a:pt x="1030" y="762"/>
                      <a:pt x="1028" y="764"/>
                      <a:pt x="1024" y="765"/>
                    </a:cubicBezTo>
                    <a:cubicBezTo>
                      <a:pt x="1011" y="765"/>
                      <a:pt x="1011" y="765"/>
                      <a:pt x="1011" y="765"/>
                    </a:cubicBezTo>
                    <a:cubicBezTo>
                      <a:pt x="1005" y="764"/>
                      <a:pt x="1002" y="762"/>
                      <a:pt x="999" y="759"/>
                    </a:cubicBezTo>
                    <a:cubicBezTo>
                      <a:pt x="986" y="749"/>
                      <a:pt x="986" y="749"/>
                      <a:pt x="986" y="749"/>
                    </a:cubicBezTo>
                    <a:cubicBezTo>
                      <a:pt x="985" y="748"/>
                      <a:pt x="985" y="748"/>
                      <a:pt x="985" y="748"/>
                    </a:cubicBezTo>
                    <a:cubicBezTo>
                      <a:pt x="984" y="748"/>
                      <a:pt x="984" y="748"/>
                      <a:pt x="984" y="748"/>
                    </a:cubicBezTo>
                    <a:cubicBezTo>
                      <a:pt x="984" y="747"/>
                      <a:pt x="984" y="747"/>
                      <a:pt x="984" y="747"/>
                    </a:cubicBezTo>
                    <a:cubicBezTo>
                      <a:pt x="976" y="729"/>
                      <a:pt x="976" y="729"/>
                      <a:pt x="976" y="729"/>
                    </a:cubicBezTo>
                    <a:cubicBezTo>
                      <a:pt x="974" y="727"/>
                      <a:pt x="969" y="724"/>
                      <a:pt x="958" y="721"/>
                    </a:cubicBezTo>
                    <a:cubicBezTo>
                      <a:pt x="957" y="721"/>
                      <a:pt x="957" y="721"/>
                      <a:pt x="957" y="721"/>
                    </a:cubicBezTo>
                    <a:cubicBezTo>
                      <a:pt x="956" y="721"/>
                      <a:pt x="956" y="721"/>
                      <a:pt x="956" y="721"/>
                    </a:cubicBezTo>
                    <a:cubicBezTo>
                      <a:pt x="942" y="710"/>
                      <a:pt x="942" y="710"/>
                      <a:pt x="942" y="710"/>
                    </a:cubicBezTo>
                    <a:cubicBezTo>
                      <a:pt x="939" y="710"/>
                      <a:pt x="939" y="710"/>
                      <a:pt x="939" y="710"/>
                    </a:cubicBezTo>
                    <a:cubicBezTo>
                      <a:pt x="939" y="708"/>
                      <a:pt x="939" y="708"/>
                      <a:pt x="939" y="708"/>
                    </a:cubicBezTo>
                    <a:cubicBezTo>
                      <a:pt x="939" y="708"/>
                      <a:pt x="939" y="708"/>
                      <a:pt x="939" y="708"/>
                    </a:cubicBezTo>
                    <a:cubicBezTo>
                      <a:pt x="935" y="690"/>
                      <a:pt x="935" y="690"/>
                      <a:pt x="935" y="690"/>
                    </a:cubicBezTo>
                    <a:cubicBezTo>
                      <a:pt x="937" y="676"/>
                      <a:pt x="937" y="676"/>
                      <a:pt x="937" y="676"/>
                    </a:cubicBezTo>
                    <a:cubicBezTo>
                      <a:pt x="938" y="676"/>
                      <a:pt x="938" y="676"/>
                      <a:pt x="938" y="676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45" y="668"/>
                      <a:pt x="945" y="668"/>
                      <a:pt x="945" y="668"/>
                    </a:cubicBezTo>
                    <a:cubicBezTo>
                      <a:pt x="945" y="663"/>
                      <a:pt x="945" y="663"/>
                      <a:pt x="945" y="663"/>
                    </a:cubicBezTo>
                    <a:cubicBezTo>
                      <a:pt x="938" y="644"/>
                      <a:pt x="938" y="644"/>
                      <a:pt x="938" y="644"/>
                    </a:cubicBezTo>
                    <a:cubicBezTo>
                      <a:pt x="924" y="630"/>
                      <a:pt x="924" y="630"/>
                      <a:pt x="924" y="630"/>
                    </a:cubicBezTo>
                    <a:cubicBezTo>
                      <a:pt x="924" y="628"/>
                      <a:pt x="924" y="628"/>
                      <a:pt x="924" y="628"/>
                    </a:cubicBezTo>
                    <a:cubicBezTo>
                      <a:pt x="919" y="584"/>
                      <a:pt x="919" y="584"/>
                      <a:pt x="919" y="584"/>
                    </a:cubicBezTo>
                    <a:cubicBezTo>
                      <a:pt x="909" y="574"/>
                      <a:pt x="909" y="574"/>
                      <a:pt x="909" y="574"/>
                    </a:cubicBezTo>
                    <a:cubicBezTo>
                      <a:pt x="908" y="574"/>
                      <a:pt x="908" y="574"/>
                      <a:pt x="908" y="574"/>
                    </a:cubicBezTo>
                    <a:cubicBezTo>
                      <a:pt x="907" y="573"/>
                      <a:pt x="907" y="573"/>
                      <a:pt x="907" y="573"/>
                    </a:cubicBezTo>
                    <a:cubicBezTo>
                      <a:pt x="907" y="573"/>
                      <a:pt x="907" y="573"/>
                      <a:pt x="907" y="573"/>
                    </a:cubicBezTo>
                    <a:cubicBezTo>
                      <a:pt x="898" y="553"/>
                      <a:pt x="898" y="553"/>
                      <a:pt x="898" y="553"/>
                    </a:cubicBezTo>
                    <a:cubicBezTo>
                      <a:pt x="860" y="549"/>
                      <a:pt x="860" y="549"/>
                      <a:pt x="860" y="549"/>
                    </a:cubicBezTo>
                    <a:cubicBezTo>
                      <a:pt x="851" y="545"/>
                      <a:pt x="844" y="539"/>
                      <a:pt x="840" y="531"/>
                    </a:cubicBezTo>
                    <a:cubicBezTo>
                      <a:pt x="823" y="531"/>
                      <a:pt x="823" y="531"/>
                      <a:pt x="823" y="531"/>
                    </a:cubicBezTo>
                    <a:cubicBezTo>
                      <a:pt x="817" y="529"/>
                      <a:pt x="811" y="524"/>
                      <a:pt x="803" y="517"/>
                    </a:cubicBezTo>
                    <a:cubicBezTo>
                      <a:pt x="801" y="515"/>
                      <a:pt x="801" y="515"/>
                      <a:pt x="801" y="515"/>
                    </a:cubicBezTo>
                    <a:cubicBezTo>
                      <a:pt x="797" y="511"/>
                      <a:pt x="793" y="504"/>
                      <a:pt x="789" y="496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87" y="495"/>
                      <a:pt x="787" y="495"/>
                      <a:pt x="787" y="495"/>
                    </a:cubicBezTo>
                    <a:cubicBezTo>
                      <a:pt x="784" y="478"/>
                      <a:pt x="784" y="478"/>
                      <a:pt x="784" y="478"/>
                    </a:cubicBezTo>
                    <a:cubicBezTo>
                      <a:pt x="784" y="478"/>
                      <a:pt x="784" y="478"/>
                      <a:pt x="784" y="478"/>
                    </a:cubicBezTo>
                    <a:cubicBezTo>
                      <a:pt x="784" y="477"/>
                      <a:pt x="784" y="477"/>
                      <a:pt x="784" y="477"/>
                    </a:cubicBezTo>
                    <a:cubicBezTo>
                      <a:pt x="784" y="476"/>
                      <a:pt x="784" y="476"/>
                      <a:pt x="784" y="476"/>
                    </a:cubicBezTo>
                    <a:cubicBezTo>
                      <a:pt x="784" y="476"/>
                      <a:pt x="784" y="476"/>
                      <a:pt x="784" y="476"/>
                    </a:cubicBezTo>
                    <a:cubicBezTo>
                      <a:pt x="791" y="443"/>
                      <a:pt x="791" y="443"/>
                      <a:pt x="791" y="443"/>
                    </a:cubicBezTo>
                    <a:cubicBezTo>
                      <a:pt x="791" y="442"/>
                      <a:pt x="791" y="442"/>
                      <a:pt x="791" y="442"/>
                    </a:cubicBezTo>
                    <a:cubicBezTo>
                      <a:pt x="797" y="428"/>
                      <a:pt x="797" y="428"/>
                      <a:pt x="797" y="428"/>
                    </a:cubicBezTo>
                    <a:cubicBezTo>
                      <a:pt x="797" y="427"/>
                      <a:pt x="797" y="427"/>
                      <a:pt x="797" y="427"/>
                    </a:cubicBezTo>
                    <a:cubicBezTo>
                      <a:pt x="797" y="426"/>
                      <a:pt x="797" y="426"/>
                      <a:pt x="797" y="426"/>
                    </a:cubicBezTo>
                    <a:cubicBezTo>
                      <a:pt x="798" y="426"/>
                      <a:pt x="798" y="426"/>
                      <a:pt x="798" y="426"/>
                    </a:cubicBezTo>
                    <a:cubicBezTo>
                      <a:pt x="838" y="409"/>
                      <a:pt x="838" y="409"/>
                      <a:pt x="838" y="409"/>
                    </a:cubicBezTo>
                    <a:cubicBezTo>
                      <a:pt x="854" y="390"/>
                      <a:pt x="854" y="390"/>
                      <a:pt x="854" y="390"/>
                    </a:cubicBezTo>
                    <a:cubicBezTo>
                      <a:pt x="857" y="374"/>
                      <a:pt x="857" y="374"/>
                      <a:pt x="857" y="374"/>
                    </a:cubicBezTo>
                    <a:cubicBezTo>
                      <a:pt x="855" y="363"/>
                      <a:pt x="855" y="363"/>
                      <a:pt x="855" y="363"/>
                    </a:cubicBezTo>
                    <a:cubicBezTo>
                      <a:pt x="849" y="349"/>
                      <a:pt x="844" y="341"/>
                      <a:pt x="844" y="335"/>
                    </a:cubicBezTo>
                    <a:cubicBezTo>
                      <a:pt x="836" y="336"/>
                      <a:pt x="836" y="336"/>
                      <a:pt x="836" y="336"/>
                    </a:cubicBezTo>
                    <a:cubicBezTo>
                      <a:pt x="821" y="335"/>
                      <a:pt x="821" y="335"/>
                      <a:pt x="821" y="335"/>
                    </a:cubicBezTo>
                    <a:cubicBezTo>
                      <a:pt x="818" y="336"/>
                      <a:pt x="810" y="346"/>
                      <a:pt x="798" y="360"/>
                    </a:cubicBezTo>
                    <a:cubicBezTo>
                      <a:pt x="780" y="377"/>
                      <a:pt x="780" y="377"/>
                      <a:pt x="780" y="377"/>
                    </a:cubicBezTo>
                    <a:cubicBezTo>
                      <a:pt x="779" y="377"/>
                      <a:pt x="779" y="377"/>
                      <a:pt x="779" y="377"/>
                    </a:cubicBezTo>
                    <a:cubicBezTo>
                      <a:pt x="778" y="378"/>
                      <a:pt x="778" y="378"/>
                      <a:pt x="778" y="378"/>
                    </a:cubicBezTo>
                    <a:cubicBezTo>
                      <a:pt x="764" y="381"/>
                      <a:pt x="755" y="383"/>
                      <a:pt x="749" y="381"/>
                    </a:cubicBezTo>
                    <a:lnTo>
                      <a:pt x="715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68" name="Freeform 8">
                <a:extLst>
                  <a:ext uri="{FF2B5EF4-FFF2-40B4-BE49-F238E27FC236}">
                    <a16:creationId xmlns:a16="http://schemas.microsoft.com/office/drawing/2014/main" id="{F84BE1E9-48A5-4282-AE83-CBAA4332D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338" y="3409628"/>
                <a:ext cx="326511" cy="544186"/>
              </a:xfrm>
              <a:custGeom>
                <a:avLst/>
                <a:gdLst>
                  <a:gd name="T0" fmla="*/ 122 w 242"/>
                  <a:gd name="T1" fmla="*/ 77 h 402"/>
                  <a:gd name="T2" fmla="*/ 122 w 242"/>
                  <a:gd name="T3" fmla="*/ 113 h 402"/>
                  <a:gd name="T4" fmla="*/ 110 w 242"/>
                  <a:gd name="T5" fmla="*/ 144 h 402"/>
                  <a:gd name="T6" fmla="*/ 99 w 242"/>
                  <a:gd name="T7" fmla="*/ 163 h 402"/>
                  <a:gd name="T8" fmla="*/ 97 w 242"/>
                  <a:gd name="T9" fmla="*/ 162 h 402"/>
                  <a:gd name="T10" fmla="*/ 57 w 242"/>
                  <a:gd name="T11" fmla="*/ 171 h 402"/>
                  <a:gd name="T12" fmla="*/ 17 w 242"/>
                  <a:gd name="T13" fmla="*/ 178 h 402"/>
                  <a:gd name="T14" fmla="*/ 11 w 242"/>
                  <a:gd name="T15" fmla="*/ 185 h 402"/>
                  <a:gd name="T16" fmla="*/ 51 w 242"/>
                  <a:gd name="T17" fmla="*/ 189 h 402"/>
                  <a:gd name="T18" fmla="*/ 54 w 242"/>
                  <a:gd name="T19" fmla="*/ 190 h 402"/>
                  <a:gd name="T20" fmla="*/ 63 w 242"/>
                  <a:gd name="T21" fmla="*/ 215 h 402"/>
                  <a:gd name="T22" fmla="*/ 79 w 242"/>
                  <a:gd name="T23" fmla="*/ 244 h 402"/>
                  <a:gd name="T24" fmla="*/ 93 w 242"/>
                  <a:gd name="T25" fmla="*/ 284 h 402"/>
                  <a:gd name="T26" fmla="*/ 94 w 242"/>
                  <a:gd name="T27" fmla="*/ 285 h 402"/>
                  <a:gd name="T28" fmla="*/ 101 w 242"/>
                  <a:gd name="T29" fmla="*/ 306 h 402"/>
                  <a:gd name="T30" fmla="*/ 94 w 242"/>
                  <a:gd name="T31" fmla="*/ 329 h 402"/>
                  <a:gd name="T32" fmla="*/ 95 w 242"/>
                  <a:gd name="T33" fmla="*/ 349 h 402"/>
                  <a:gd name="T34" fmla="*/ 132 w 242"/>
                  <a:gd name="T35" fmla="*/ 371 h 402"/>
                  <a:gd name="T36" fmla="*/ 154 w 242"/>
                  <a:gd name="T37" fmla="*/ 399 h 402"/>
                  <a:gd name="T38" fmla="*/ 165 w 242"/>
                  <a:gd name="T39" fmla="*/ 402 h 402"/>
                  <a:gd name="T40" fmla="*/ 161 w 242"/>
                  <a:gd name="T41" fmla="*/ 367 h 402"/>
                  <a:gd name="T42" fmla="*/ 186 w 242"/>
                  <a:gd name="T43" fmla="*/ 355 h 402"/>
                  <a:gd name="T44" fmla="*/ 187 w 242"/>
                  <a:gd name="T45" fmla="*/ 354 h 402"/>
                  <a:gd name="T46" fmla="*/ 189 w 242"/>
                  <a:gd name="T47" fmla="*/ 355 h 402"/>
                  <a:gd name="T48" fmla="*/ 206 w 242"/>
                  <a:gd name="T49" fmla="*/ 352 h 402"/>
                  <a:gd name="T50" fmla="*/ 209 w 242"/>
                  <a:gd name="T51" fmla="*/ 323 h 402"/>
                  <a:gd name="T52" fmla="*/ 194 w 242"/>
                  <a:gd name="T53" fmla="*/ 306 h 402"/>
                  <a:gd name="T54" fmla="*/ 182 w 242"/>
                  <a:gd name="T55" fmla="*/ 305 h 402"/>
                  <a:gd name="T56" fmla="*/ 175 w 242"/>
                  <a:gd name="T57" fmla="*/ 277 h 402"/>
                  <a:gd name="T58" fmla="*/ 178 w 242"/>
                  <a:gd name="T59" fmla="*/ 221 h 402"/>
                  <a:gd name="T60" fmla="*/ 217 w 242"/>
                  <a:gd name="T61" fmla="*/ 211 h 402"/>
                  <a:gd name="T62" fmla="*/ 242 w 242"/>
                  <a:gd name="T63" fmla="*/ 143 h 402"/>
                  <a:gd name="T64" fmla="*/ 223 w 242"/>
                  <a:gd name="T65" fmla="*/ 126 h 402"/>
                  <a:gd name="T66" fmla="*/ 219 w 242"/>
                  <a:gd name="T67" fmla="*/ 127 h 402"/>
                  <a:gd name="T68" fmla="*/ 202 w 242"/>
                  <a:gd name="T69" fmla="*/ 128 h 402"/>
                  <a:gd name="T70" fmla="*/ 189 w 242"/>
                  <a:gd name="T71" fmla="*/ 112 h 402"/>
                  <a:gd name="T72" fmla="*/ 188 w 242"/>
                  <a:gd name="T73" fmla="*/ 110 h 402"/>
                  <a:gd name="T74" fmla="*/ 192 w 242"/>
                  <a:gd name="T75" fmla="*/ 69 h 402"/>
                  <a:gd name="T76" fmla="*/ 202 w 242"/>
                  <a:gd name="T77" fmla="*/ 49 h 402"/>
                  <a:gd name="T78" fmla="*/ 207 w 242"/>
                  <a:gd name="T79" fmla="*/ 26 h 402"/>
                  <a:gd name="T80" fmla="*/ 170 w 242"/>
                  <a:gd name="T81" fmla="*/ 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2" h="402">
                    <a:moveTo>
                      <a:pt x="141" y="25"/>
                    </a:moveTo>
                    <a:cubicBezTo>
                      <a:pt x="122" y="77"/>
                      <a:pt x="122" y="77"/>
                      <a:pt x="122" y="77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3"/>
                      <a:pt x="122" y="113"/>
                      <a:pt x="122" y="113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0" y="144"/>
                      <a:pt x="110" y="144"/>
                      <a:pt x="110" y="144"/>
                    </a:cubicBezTo>
                    <a:cubicBezTo>
                      <a:pt x="112" y="151"/>
                      <a:pt x="109" y="158"/>
                      <a:pt x="101" y="162"/>
                    </a:cubicBezTo>
                    <a:cubicBezTo>
                      <a:pt x="99" y="163"/>
                      <a:pt x="99" y="163"/>
                      <a:pt x="99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7" y="162"/>
                      <a:pt x="97" y="162"/>
                      <a:pt x="97" y="162"/>
                    </a:cubicBezTo>
                    <a:cubicBezTo>
                      <a:pt x="71" y="159"/>
                      <a:pt x="71" y="159"/>
                      <a:pt x="71" y="159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49" y="189"/>
                      <a:pt x="49" y="189"/>
                      <a:pt x="49" y="189"/>
                    </a:cubicBezTo>
                    <a:cubicBezTo>
                      <a:pt x="51" y="189"/>
                      <a:pt x="51" y="189"/>
                      <a:pt x="51" y="189"/>
                    </a:cubicBezTo>
                    <a:cubicBezTo>
                      <a:pt x="53" y="189"/>
                      <a:pt x="53" y="189"/>
                      <a:pt x="53" y="18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4" y="191"/>
                      <a:pt x="54" y="191"/>
                      <a:pt x="54" y="191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7" y="226"/>
                      <a:pt x="79" y="233"/>
                      <a:pt x="79" y="244"/>
                    </a:cubicBezTo>
                    <a:cubicBezTo>
                      <a:pt x="80" y="273"/>
                      <a:pt x="80" y="273"/>
                      <a:pt x="80" y="273"/>
                    </a:cubicBezTo>
                    <a:cubicBezTo>
                      <a:pt x="93" y="284"/>
                      <a:pt x="93" y="284"/>
                      <a:pt x="93" y="284"/>
                    </a:cubicBezTo>
                    <a:cubicBezTo>
                      <a:pt x="94" y="284"/>
                      <a:pt x="94" y="284"/>
                      <a:pt x="94" y="284"/>
                    </a:cubicBezTo>
                    <a:cubicBezTo>
                      <a:pt x="94" y="285"/>
                      <a:pt x="94" y="285"/>
                      <a:pt x="94" y="285"/>
                    </a:cubicBezTo>
                    <a:cubicBezTo>
                      <a:pt x="95" y="285"/>
                      <a:pt x="95" y="285"/>
                      <a:pt x="95" y="285"/>
                    </a:cubicBezTo>
                    <a:cubicBezTo>
                      <a:pt x="101" y="306"/>
                      <a:pt x="101" y="306"/>
                      <a:pt x="101" y="306"/>
                    </a:cubicBezTo>
                    <a:cubicBezTo>
                      <a:pt x="101" y="318"/>
                      <a:pt x="101" y="318"/>
                      <a:pt x="101" y="318"/>
                    </a:cubicBezTo>
                    <a:cubicBezTo>
                      <a:pt x="94" y="329"/>
                      <a:pt x="94" y="329"/>
                      <a:pt x="94" y="329"/>
                    </a:cubicBezTo>
                    <a:cubicBezTo>
                      <a:pt x="92" y="338"/>
                      <a:pt x="92" y="338"/>
                      <a:pt x="92" y="338"/>
                    </a:cubicBezTo>
                    <a:cubicBezTo>
                      <a:pt x="95" y="349"/>
                      <a:pt x="95" y="349"/>
                      <a:pt x="95" y="349"/>
                    </a:cubicBezTo>
                    <a:cubicBezTo>
                      <a:pt x="108" y="357"/>
                      <a:pt x="108" y="357"/>
                      <a:pt x="108" y="357"/>
                    </a:cubicBezTo>
                    <a:cubicBezTo>
                      <a:pt x="121" y="362"/>
                      <a:pt x="129" y="366"/>
                      <a:pt x="132" y="371"/>
                    </a:cubicBezTo>
                    <a:cubicBezTo>
                      <a:pt x="139" y="387"/>
                      <a:pt x="139" y="387"/>
                      <a:pt x="139" y="387"/>
                    </a:cubicBezTo>
                    <a:cubicBezTo>
                      <a:pt x="148" y="391"/>
                      <a:pt x="152" y="395"/>
                      <a:pt x="154" y="399"/>
                    </a:cubicBezTo>
                    <a:cubicBezTo>
                      <a:pt x="164" y="402"/>
                      <a:pt x="164" y="402"/>
                      <a:pt x="164" y="402"/>
                    </a:cubicBezTo>
                    <a:cubicBezTo>
                      <a:pt x="165" y="402"/>
                      <a:pt x="165" y="402"/>
                      <a:pt x="165" y="402"/>
                    </a:cubicBezTo>
                    <a:cubicBezTo>
                      <a:pt x="160" y="379"/>
                      <a:pt x="160" y="379"/>
                      <a:pt x="160" y="379"/>
                    </a:cubicBezTo>
                    <a:cubicBezTo>
                      <a:pt x="159" y="374"/>
                      <a:pt x="159" y="369"/>
                      <a:pt x="161" y="367"/>
                    </a:cubicBezTo>
                    <a:cubicBezTo>
                      <a:pt x="164" y="363"/>
                      <a:pt x="166" y="361"/>
                      <a:pt x="170" y="360"/>
                    </a:cubicBezTo>
                    <a:cubicBezTo>
                      <a:pt x="186" y="355"/>
                      <a:pt x="186" y="355"/>
                      <a:pt x="186" y="355"/>
                    </a:cubicBezTo>
                    <a:cubicBezTo>
                      <a:pt x="186" y="355"/>
                      <a:pt x="186" y="355"/>
                      <a:pt x="186" y="355"/>
                    </a:cubicBezTo>
                    <a:cubicBezTo>
                      <a:pt x="187" y="354"/>
                      <a:pt x="187" y="354"/>
                      <a:pt x="187" y="354"/>
                    </a:cubicBezTo>
                    <a:cubicBezTo>
                      <a:pt x="188" y="354"/>
                      <a:pt x="188" y="354"/>
                      <a:pt x="188" y="354"/>
                    </a:cubicBezTo>
                    <a:cubicBezTo>
                      <a:pt x="189" y="355"/>
                      <a:pt x="189" y="355"/>
                      <a:pt x="189" y="355"/>
                    </a:cubicBezTo>
                    <a:cubicBezTo>
                      <a:pt x="196" y="357"/>
                      <a:pt x="196" y="357"/>
                      <a:pt x="196" y="357"/>
                    </a:cubicBezTo>
                    <a:cubicBezTo>
                      <a:pt x="206" y="352"/>
                      <a:pt x="206" y="352"/>
                      <a:pt x="206" y="352"/>
                    </a:cubicBezTo>
                    <a:cubicBezTo>
                      <a:pt x="206" y="350"/>
                      <a:pt x="206" y="350"/>
                      <a:pt x="206" y="350"/>
                    </a:cubicBezTo>
                    <a:cubicBezTo>
                      <a:pt x="209" y="323"/>
                      <a:pt x="209" y="323"/>
                      <a:pt x="209" y="323"/>
                    </a:cubicBezTo>
                    <a:cubicBezTo>
                      <a:pt x="203" y="311"/>
                      <a:pt x="203" y="311"/>
                      <a:pt x="203" y="311"/>
                    </a:cubicBezTo>
                    <a:cubicBezTo>
                      <a:pt x="194" y="306"/>
                      <a:pt x="194" y="306"/>
                      <a:pt x="194" y="306"/>
                    </a:cubicBezTo>
                    <a:cubicBezTo>
                      <a:pt x="184" y="305"/>
                      <a:pt x="184" y="305"/>
                      <a:pt x="184" y="305"/>
                    </a:cubicBezTo>
                    <a:cubicBezTo>
                      <a:pt x="182" y="305"/>
                      <a:pt x="182" y="305"/>
                      <a:pt x="182" y="305"/>
                    </a:cubicBezTo>
                    <a:cubicBezTo>
                      <a:pt x="179" y="304"/>
                      <a:pt x="179" y="304"/>
                      <a:pt x="179" y="304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76" y="223"/>
                      <a:pt x="176" y="223"/>
                      <a:pt x="176" y="223"/>
                    </a:cubicBezTo>
                    <a:cubicBezTo>
                      <a:pt x="178" y="221"/>
                      <a:pt x="178" y="221"/>
                      <a:pt x="178" y="221"/>
                    </a:cubicBezTo>
                    <a:cubicBezTo>
                      <a:pt x="194" y="199"/>
                      <a:pt x="194" y="199"/>
                      <a:pt x="194" y="199"/>
                    </a:cubicBezTo>
                    <a:cubicBezTo>
                      <a:pt x="217" y="211"/>
                      <a:pt x="217" y="211"/>
                      <a:pt x="217" y="211"/>
                    </a:cubicBezTo>
                    <a:cubicBezTo>
                      <a:pt x="231" y="211"/>
                      <a:pt x="231" y="211"/>
                      <a:pt x="231" y="211"/>
                    </a:cubicBezTo>
                    <a:cubicBezTo>
                      <a:pt x="242" y="143"/>
                      <a:pt x="242" y="143"/>
                      <a:pt x="242" y="143"/>
                    </a:cubicBezTo>
                    <a:cubicBezTo>
                      <a:pt x="238" y="135"/>
                      <a:pt x="235" y="130"/>
                      <a:pt x="229" y="127"/>
                    </a:cubicBezTo>
                    <a:cubicBezTo>
                      <a:pt x="223" y="126"/>
                      <a:pt x="223" y="126"/>
                      <a:pt x="223" y="126"/>
                    </a:cubicBezTo>
                    <a:cubicBezTo>
                      <a:pt x="223" y="127"/>
                      <a:pt x="223" y="127"/>
                      <a:pt x="223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03" y="130"/>
                      <a:pt x="203" y="130"/>
                      <a:pt x="203" y="130"/>
                    </a:cubicBezTo>
                    <a:cubicBezTo>
                      <a:pt x="202" y="128"/>
                      <a:pt x="202" y="128"/>
                      <a:pt x="202" y="128"/>
                    </a:cubicBezTo>
                    <a:cubicBezTo>
                      <a:pt x="201" y="127"/>
                      <a:pt x="201" y="127"/>
                      <a:pt x="201" y="127"/>
                    </a:cubicBezTo>
                    <a:cubicBezTo>
                      <a:pt x="189" y="112"/>
                      <a:pt x="189" y="112"/>
                      <a:pt x="189" y="112"/>
                    </a:cubicBezTo>
                    <a:cubicBezTo>
                      <a:pt x="189" y="111"/>
                      <a:pt x="189" y="111"/>
                      <a:pt x="189" y="111"/>
                    </a:cubicBezTo>
                    <a:cubicBezTo>
                      <a:pt x="188" y="110"/>
                      <a:pt x="188" y="110"/>
                      <a:pt x="188" y="110"/>
                    </a:cubicBezTo>
                    <a:cubicBezTo>
                      <a:pt x="188" y="84"/>
                      <a:pt x="188" y="84"/>
                      <a:pt x="188" y="84"/>
                    </a:cubicBezTo>
                    <a:cubicBezTo>
                      <a:pt x="192" y="69"/>
                      <a:pt x="192" y="69"/>
                      <a:pt x="192" y="69"/>
                    </a:cubicBezTo>
                    <a:cubicBezTo>
                      <a:pt x="196" y="63"/>
                      <a:pt x="196" y="63"/>
                      <a:pt x="196" y="63"/>
                    </a:cubicBezTo>
                    <a:cubicBezTo>
                      <a:pt x="196" y="58"/>
                      <a:pt x="197" y="54"/>
                      <a:pt x="202" y="49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7" y="26"/>
                      <a:pt x="207" y="26"/>
                      <a:pt x="207" y="26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14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69" name="Freeform 9">
                <a:extLst>
                  <a:ext uri="{FF2B5EF4-FFF2-40B4-BE49-F238E27FC236}">
                    <a16:creationId xmlns:a16="http://schemas.microsoft.com/office/drawing/2014/main" id="{DE7AA7B8-7225-4400-A2E8-0E6666E19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5001" y="1981789"/>
                <a:ext cx="2327042" cy="1760829"/>
              </a:xfrm>
              <a:custGeom>
                <a:avLst/>
                <a:gdLst>
                  <a:gd name="T0" fmla="*/ 1687 w 1721"/>
                  <a:gd name="T1" fmla="*/ 603 h 1302"/>
                  <a:gd name="T2" fmla="*/ 1615 w 1721"/>
                  <a:gd name="T3" fmla="*/ 538 h 1302"/>
                  <a:gd name="T4" fmla="*/ 1572 w 1721"/>
                  <a:gd name="T5" fmla="*/ 486 h 1302"/>
                  <a:gd name="T6" fmla="*/ 1371 w 1721"/>
                  <a:gd name="T7" fmla="*/ 438 h 1302"/>
                  <a:gd name="T8" fmla="*/ 1382 w 1721"/>
                  <a:gd name="T9" fmla="*/ 237 h 1302"/>
                  <a:gd name="T10" fmla="*/ 1239 w 1721"/>
                  <a:gd name="T11" fmla="*/ 67 h 1302"/>
                  <a:gd name="T12" fmla="*/ 1169 w 1721"/>
                  <a:gd name="T13" fmla="*/ 19 h 1302"/>
                  <a:gd name="T14" fmla="*/ 1058 w 1721"/>
                  <a:gd name="T15" fmla="*/ 162 h 1302"/>
                  <a:gd name="T16" fmla="*/ 814 w 1721"/>
                  <a:gd name="T17" fmla="*/ 295 h 1302"/>
                  <a:gd name="T18" fmla="*/ 769 w 1721"/>
                  <a:gd name="T19" fmla="*/ 304 h 1302"/>
                  <a:gd name="T20" fmla="*/ 624 w 1721"/>
                  <a:gd name="T21" fmla="*/ 292 h 1302"/>
                  <a:gd name="T22" fmla="*/ 645 w 1721"/>
                  <a:gd name="T23" fmla="*/ 443 h 1302"/>
                  <a:gd name="T24" fmla="*/ 618 w 1721"/>
                  <a:gd name="T25" fmla="*/ 522 h 1302"/>
                  <a:gd name="T26" fmla="*/ 597 w 1721"/>
                  <a:gd name="T27" fmla="*/ 519 h 1302"/>
                  <a:gd name="T28" fmla="*/ 533 w 1721"/>
                  <a:gd name="T29" fmla="*/ 591 h 1302"/>
                  <a:gd name="T30" fmla="*/ 434 w 1721"/>
                  <a:gd name="T31" fmla="*/ 617 h 1302"/>
                  <a:gd name="T32" fmla="*/ 242 w 1721"/>
                  <a:gd name="T33" fmla="*/ 669 h 1302"/>
                  <a:gd name="T34" fmla="*/ 139 w 1721"/>
                  <a:gd name="T35" fmla="*/ 653 h 1302"/>
                  <a:gd name="T36" fmla="*/ 87 w 1721"/>
                  <a:gd name="T37" fmla="*/ 635 h 1302"/>
                  <a:gd name="T38" fmla="*/ 12 w 1721"/>
                  <a:gd name="T39" fmla="*/ 749 h 1302"/>
                  <a:gd name="T40" fmla="*/ 70 w 1721"/>
                  <a:gd name="T41" fmla="*/ 801 h 1302"/>
                  <a:gd name="T42" fmla="*/ 54 w 1721"/>
                  <a:gd name="T43" fmla="*/ 940 h 1302"/>
                  <a:gd name="T44" fmla="*/ 56 w 1721"/>
                  <a:gd name="T45" fmla="*/ 970 h 1302"/>
                  <a:gd name="T46" fmla="*/ 159 w 1721"/>
                  <a:gd name="T47" fmla="*/ 1101 h 1302"/>
                  <a:gd name="T48" fmla="*/ 225 w 1721"/>
                  <a:gd name="T49" fmla="*/ 1170 h 1302"/>
                  <a:gd name="T50" fmla="*/ 277 w 1721"/>
                  <a:gd name="T51" fmla="*/ 1294 h 1302"/>
                  <a:gd name="T52" fmla="*/ 342 w 1721"/>
                  <a:gd name="T53" fmla="*/ 1301 h 1302"/>
                  <a:gd name="T54" fmla="*/ 382 w 1721"/>
                  <a:gd name="T55" fmla="*/ 1230 h 1302"/>
                  <a:gd name="T56" fmla="*/ 436 w 1721"/>
                  <a:gd name="T57" fmla="*/ 1236 h 1302"/>
                  <a:gd name="T58" fmla="*/ 607 w 1721"/>
                  <a:gd name="T59" fmla="*/ 1228 h 1302"/>
                  <a:gd name="T60" fmla="*/ 661 w 1721"/>
                  <a:gd name="T61" fmla="*/ 1267 h 1302"/>
                  <a:gd name="T62" fmla="*/ 751 w 1721"/>
                  <a:gd name="T63" fmla="*/ 1266 h 1302"/>
                  <a:gd name="T64" fmla="*/ 950 w 1721"/>
                  <a:gd name="T65" fmla="*/ 1241 h 1302"/>
                  <a:gd name="T66" fmla="*/ 1088 w 1721"/>
                  <a:gd name="T67" fmla="*/ 1246 h 1302"/>
                  <a:gd name="T68" fmla="*/ 1176 w 1721"/>
                  <a:gd name="T69" fmla="*/ 1277 h 1302"/>
                  <a:gd name="T70" fmla="*/ 1247 w 1721"/>
                  <a:gd name="T71" fmla="*/ 1296 h 1302"/>
                  <a:gd name="T72" fmla="*/ 1238 w 1721"/>
                  <a:gd name="T73" fmla="*/ 1240 h 1302"/>
                  <a:gd name="T74" fmla="*/ 1257 w 1721"/>
                  <a:gd name="T75" fmla="*/ 1216 h 1302"/>
                  <a:gd name="T76" fmla="*/ 1263 w 1721"/>
                  <a:gd name="T77" fmla="*/ 1177 h 1302"/>
                  <a:gd name="T78" fmla="*/ 1216 w 1721"/>
                  <a:gd name="T79" fmla="*/ 1131 h 1302"/>
                  <a:gd name="T80" fmla="*/ 1218 w 1721"/>
                  <a:gd name="T81" fmla="*/ 1092 h 1302"/>
                  <a:gd name="T82" fmla="*/ 1304 w 1721"/>
                  <a:gd name="T83" fmla="*/ 1046 h 1302"/>
                  <a:gd name="T84" fmla="*/ 1391 w 1721"/>
                  <a:gd name="T85" fmla="*/ 1029 h 1302"/>
                  <a:gd name="T86" fmla="*/ 1435 w 1721"/>
                  <a:gd name="T87" fmla="*/ 990 h 1302"/>
                  <a:gd name="T88" fmla="*/ 1437 w 1721"/>
                  <a:gd name="T89" fmla="*/ 970 h 1302"/>
                  <a:gd name="T90" fmla="*/ 1443 w 1721"/>
                  <a:gd name="T91" fmla="*/ 906 h 1302"/>
                  <a:gd name="T92" fmla="*/ 1542 w 1721"/>
                  <a:gd name="T93" fmla="*/ 831 h 1302"/>
                  <a:gd name="T94" fmla="*/ 1590 w 1721"/>
                  <a:gd name="T95" fmla="*/ 797 h 1302"/>
                  <a:gd name="T96" fmla="*/ 1675 w 1721"/>
                  <a:gd name="T97" fmla="*/ 776 h 1302"/>
                  <a:gd name="T98" fmla="*/ 1709 w 1721"/>
                  <a:gd name="T99" fmla="*/ 743 h 1302"/>
                  <a:gd name="T100" fmla="*/ 1719 w 1721"/>
                  <a:gd name="T101" fmla="*/ 7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21" h="1302">
                    <a:moveTo>
                      <a:pt x="1719" y="701"/>
                    </a:moveTo>
                    <a:cubicBezTo>
                      <a:pt x="1720" y="700"/>
                      <a:pt x="1720" y="700"/>
                      <a:pt x="1720" y="700"/>
                    </a:cubicBezTo>
                    <a:cubicBezTo>
                      <a:pt x="1721" y="700"/>
                      <a:pt x="1721" y="700"/>
                      <a:pt x="1721" y="700"/>
                    </a:cubicBezTo>
                    <a:cubicBezTo>
                      <a:pt x="1721" y="699"/>
                      <a:pt x="1721" y="699"/>
                      <a:pt x="1721" y="699"/>
                    </a:cubicBezTo>
                    <a:cubicBezTo>
                      <a:pt x="1687" y="603"/>
                      <a:pt x="1687" y="603"/>
                      <a:pt x="1687" y="603"/>
                    </a:cubicBezTo>
                    <a:cubicBezTo>
                      <a:pt x="1666" y="586"/>
                      <a:pt x="1666" y="586"/>
                      <a:pt x="1666" y="586"/>
                    </a:cubicBezTo>
                    <a:cubicBezTo>
                      <a:pt x="1666" y="584"/>
                      <a:pt x="1666" y="584"/>
                      <a:pt x="1666" y="584"/>
                    </a:cubicBezTo>
                    <a:cubicBezTo>
                      <a:pt x="1660" y="544"/>
                      <a:pt x="1660" y="544"/>
                      <a:pt x="1660" y="544"/>
                    </a:cubicBezTo>
                    <a:cubicBezTo>
                      <a:pt x="1616" y="538"/>
                      <a:pt x="1616" y="538"/>
                      <a:pt x="1616" y="538"/>
                    </a:cubicBezTo>
                    <a:cubicBezTo>
                      <a:pt x="1615" y="538"/>
                      <a:pt x="1615" y="538"/>
                      <a:pt x="1615" y="538"/>
                    </a:cubicBezTo>
                    <a:cubicBezTo>
                      <a:pt x="1613" y="538"/>
                      <a:pt x="1613" y="538"/>
                      <a:pt x="1613" y="538"/>
                    </a:cubicBezTo>
                    <a:cubicBezTo>
                      <a:pt x="1613" y="537"/>
                      <a:pt x="1613" y="537"/>
                      <a:pt x="1613" y="537"/>
                    </a:cubicBezTo>
                    <a:cubicBezTo>
                      <a:pt x="1612" y="535"/>
                      <a:pt x="1612" y="535"/>
                      <a:pt x="1612" y="535"/>
                    </a:cubicBezTo>
                    <a:cubicBezTo>
                      <a:pt x="1612" y="534"/>
                      <a:pt x="1612" y="534"/>
                      <a:pt x="1612" y="534"/>
                    </a:cubicBezTo>
                    <a:cubicBezTo>
                      <a:pt x="1607" y="519"/>
                      <a:pt x="1593" y="503"/>
                      <a:pt x="1572" y="486"/>
                    </a:cubicBezTo>
                    <a:cubicBezTo>
                      <a:pt x="1560" y="477"/>
                      <a:pt x="1549" y="471"/>
                      <a:pt x="1539" y="468"/>
                    </a:cubicBezTo>
                    <a:cubicBezTo>
                      <a:pt x="1532" y="464"/>
                      <a:pt x="1524" y="461"/>
                      <a:pt x="1519" y="457"/>
                    </a:cubicBezTo>
                    <a:cubicBezTo>
                      <a:pt x="1505" y="447"/>
                      <a:pt x="1458" y="440"/>
                      <a:pt x="1374" y="438"/>
                    </a:cubicBezTo>
                    <a:cubicBezTo>
                      <a:pt x="1371" y="438"/>
                      <a:pt x="1371" y="438"/>
                      <a:pt x="1371" y="438"/>
                    </a:cubicBezTo>
                    <a:cubicBezTo>
                      <a:pt x="1371" y="438"/>
                      <a:pt x="1371" y="438"/>
                      <a:pt x="1371" y="438"/>
                    </a:cubicBezTo>
                    <a:cubicBezTo>
                      <a:pt x="1362" y="423"/>
                      <a:pt x="1362" y="423"/>
                      <a:pt x="1362" y="423"/>
                    </a:cubicBezTo>
                    <a:cubicBezTo>
                      <a:pt x="1358" y="414"/>
                      <a:pt x="1354" y="405"/>
                      <a:pt x="1353" y="396"/>
                    </a:cubicBezTo>
                    <a:cubicBezTo>
                      <a:pt x="1353" y="384"/>
                      <a:pt x="1367" y="346"/>
                      <a:pt x="1397" y="284"/>
                    </a:cubicBezTo>
                    <a:cubicBezTo>
                      <a:pt x="1382" y="237"/>
                      <a:pt x="1382" y="237"/>
                      <a:pt x="1382" y="237"/>
                    </a:cubicBezTo>
                    <a:cubicBezTo>
                      <a:pt x="1382" y="237"/>
                      <a:pt x="1382" y="237"/>
                      <a:pt x="1382" y="237"/>
                    </a:cubicBezTo>
                    <a:cubicBezTo>
                      <a:pt x="1366" y="163"/>
                      <a:pt x="1366" y="163"/>
                      <a:pt x="1366" y="163"/>
                    </a:cubicBezTo>
                    <a:cubicBezTo>
                      <a:pt x="1364" y="153"/>
                      <a:pt x="1346" y="143"/>
                      <a:pt x="1314" y="134"/>
                    </a:cubicBezTo>
                    <a:cubicBezTo>
                      <a:pt x="1308" y="132"/>
                      <a:pt x="1302" y="130"/>
                      <a:pt x="1295" y="125"/>
                    </a:cubicBezTo>
                    <a:cubicBezTo>
                      <a:pt x="1284" y="120"/>
                      <a:pt x="1275" y="111"/>
                      <a:pt x="1271" y="99"/>
                    </a:cubicBezTo>
                    <a:cubicBezTo>
                      <a:pt x="1265" y="85"/>
                      <a:pt x="1254" y="74"/>
                      <a:pt x="1239" y="67"/>
                    </a:cubicBezTo>
                    <a:cubicBezTo>
                      <a:pt x="1238" y="66"/>
                      <a:pt x="1238" y="66"/>
                      <a:pt x="1238" y="66"/>
                    </a:cubicBezTo>
                    <a:cubicBezTo>
                      <a:pt x="1237" y="65"/>
                      <a:pt x="1237" y="65"/>
                      <a:pt x="1237" y="65"/>
                    </a:cubicBezTo>
                    <a:cubicBezTo>
                      <a:pt x="1225" y="0"/>
                      <a:pt x="1225" y="0"/>
                      <a:pt x="1225" y="0"/>
                    </a:cubicBezTo>
                    <a:cubicBezTo>
                      <a:pt x="1174" y="5"/>
                      <a:pt x="1174" y="5"/>
                      <a:pt x="1174" y="5"/>
                    </a:cubicBezTo>
                    <a:cubicBezTo>
                      <a:pt x="1169" y="19"/>
                      <a:pt x="1169" y="19"/>
                      <a:pt x="1169" y="19"/>
                    </a:cubicBezTo>
                    <a:cubicBezTo>
                      <a:pt x="1162" y="41"/>
                      <a:pt x="1156" y="52"/>
                      <a:pt x="1149" y="52"/>
                    </a:cubicBezTo>
                    <a:cubicBezTo>
                      <a:pt x="1116" y="62"/>
                      <a:pt x="1116" y="62"/>
                      <a:pt x="1116" y="62"/>
                    </a:cubicBezTo>
                    <a:cubicBezTo>
                      <a:pt x="1096" y="70"/>
                      <a:pt x="1083" y="78"/>
                      <a:pt x="1077" y="87"/>
                    </a:cubicBezTo>
                    <a:cubicBezTo>
                      <a:pt x="1074" y="92"/>
                      <a:pt x="1071" y="104"/>
                      <a:pt x="1068" y="121"/>
                    </a:cubicBezTo>
                    <a:cubicBezTo>
                      <a:pt x="1065" y="140"/>
                      <a:pt x="1062" y="154"/>
                      <a:pt x="1058" y="162"/>
                    </a:cubicBezTo>
                    <a:cubicBezTo>
                      <a:pt x="1052" y="176"/>
                      <a:pt x="1042" y="187"/>
                      <a:pt x="1027" y="192"/>
                    </a:cubicBezTo>
                    <a:cubicBezTo>
                      <a:pt x="1000" y="203"/>
                      <a:pt x="953" y="185"/>
                      <a:pt x="889" y="139"/>
                    </a:cubicBezTo>
                    <a:cubicBezTo>
                      <a:pt x="802" y="250"/>
                      <a:pt x="802" y="250"/>
                      <a:pt x="802" y="250"/>
                    </a:cubicBezTo>
                    <a:cubicBezTo>
                      <a:pt x="813" y="295"/>
                      <a:pt x="813" y="295"/>
                      <a:pt x="813" y="295"/>
                    </a:cubicBezTo>
                    <a:cubicBezTo>
                      <a:pt x="814" y="295"/>
                      <a:pt x="814" y="295"/>
                      <a:pt x="814" y="295"/>
                    </a:cubicBezTo>
                    <a:cubicBezTo>
                      <a:pt x="815" y="298"/>
                      <a:pt x="815" y="298"/>
                      <a:pt x="815" y="298"/>
                    </a:cubicBezTo>
                    <a:cubicBezTo>
                      <a:pt x="813" y="299"/>
                      <a:pt x="813" y="299"/>
                      <a:pt x="813" y="299"/>
                    </a:cubicBezTo>
                    <a:cubicBezTo>
                      <a:pt x="813" y="300"/>
                      <a:pt x="813" y="300"/>
                      <a:pt x="813" y="300"/>
                    </a:cubicBezTo>
                    <a:cubicBezTo>
                      <a:pt x="809" y="306"/>
                      <a:pt x="802" y="310"/>
                      <a:pt x="795" y="311"/>
                    </a:cubicBezTo>
                    <a:cubicBezTo>
                      <a:pt x="787" y="313"/>
                      <a:pt x="778" y="310"/>
                      <a:pt x="769" y="304"/>
                    </a:cubicBezTo>
                    <a:cubicBezTo>
                      <a:pt x="760" y="298"/>
                      <a:pt x="736" y="292"/>
                      <a:pt x="697" y="290"/>
                    </a:cubicBezTo>
                    <a:cubicBezTo>
                      <a:pt x="679" y="289"/>
                      <a:pt x="679" y="289"/>
                      <a:pt x="679" y="289"/>
                    </a:cubicBezTo>
                    <a:cubicBezTo>
                      <a:pt x="679" y="289"/>
                      <a:pt x="679" y="289"/>
                      <a:pt x="679" y="289"/>
                    </a:cubicBezTo>
                    <a:cubicBezTo>
                      <a:pt x="653" y="287"/>
                      <a:pt x="653" y="287"/>
                      <a:pt x="653" y="287"/>
                    </a:cubicBezTo>
                    <a:cubicBezTo>
                      <a:pt x="624" y="292"/>
                      <a:pt x="624" y="292"/>
                      <a:pt x="624" y="292"/>
                    </a:cubicBezTo>
                    <a:cubicBezTo>
                      <a:pt x="637" y="310"/>
                      <a:pt x="637" y="310"/>
                      <a:pt x="637" y="310"/>
                    </a:cubicBezTo>
                    <a:cubicBezTo>
                      <a:pt x="647" y="324"/>
                      <a:pt x="652" y="332"/>
                      <a:pt x="650" y="338"/>
                    </a:cubicBezTo>
                    <a:cubicBezTo>
                      <a:pt x="639" y="406"/>
                      <a:pt x="639" y="406"/>
                      <a:pt x="639" y="406"/>
                    </a:cubicBezTo>
                    <a:cubicBezTo>
                      <a:pt x="644" y="443"/>
                      <a:pt x="644" y="443"/>
                      <a:pt x="644" y="443"/>
                    </a:cubicBezTo>
                    <a:cubicBezTo>
                      <a:pt x="645" y="443"/>
                      <a:pt x="645" y="443"/>
                      <a:pt x="645" y="443"/>
                    </a:cubicBezTo>
                    <a:cubicBezTo>
                      <a:pt x="645" y="444"/>
                      <a:pt x="645" y="444"/>
                      <a:pt x="645" y="444"/>
                    </a:cubicBezTo>
                    <a:cubicBezTo>
                      <a:pt x="644" y="445"/>
                      <a:pt x="644" y="445"/>
                      <a:pt x="644" y="445"/>
                    </a:cubicBezTo>
                    <a:cubicBezTo>
                      <a:pt x="644" y="445"/>
                      <a:pt x="644" y="445"/>
                      <a:pt x="644" y="445"/>
                    </a:cubicBezTo>
                    <a:cubicBezTo>
                      <a:pt x="623" y="514"/>
                      <a:pt x="623" y="514"/>
                      <a:pt x="623" y="514"/>
                    </a:cubicBezTo>
                    <a:cubicBezTo>
                      <a:pt x="622" y="520"/>
                      <a:pt x="620" y="523"/>
                      <a:pt x="618" y="522"/>
                    </a:cubicBezTo>
                    <a:cubicBezTo>
                      <a:pt x="616" y="522"/>
                      <a:pt x="616" y="522"/>
                      <a:pt x="616" y="522"/>
                    </a:cubicBezTo>
                    <a:cubicBezTo>
                      <a:pt x="616" y="521"/>
                      <a:pt x="616" y="521"/>
                      <a:pt x="616" y="521"/>
                    </a:cubicBezTo>
                    <a:cubicBezTo>
                      <a:pt x="612" y="515"/>
                      <a:pt x="612" y="515"/>
                      <a:pt x="612" y="515"/>
                    </a:cubicBezTo>
                    <a:cubicBezTo>
                      <a:pt x="608" y="506"/>
                      <a:pt x="606" y="503"/>
                      <a:pt x="603" y="504"/>
                    </a:cubicBezTo>
                    <a:cubicBezTo>
                      <a:pt x="601" y="505"/>
                      <a:pt x="598" y="510"/>
                      <a:pt x="597" y="519"/>
                    </a:cubicBezTo>
                    <a:cubicBezTo>
                      <a:pt x="592" y="538"/>
                      <a:pt x="581" y="554"/>
                      <a:pt x="563" y="571"/>
                    </a:cubicBezTo>
                    <a:cubicBezTo>
                      <a:pt x="544" y="586"/>
                      <a:pt x="544" y="586"/>
                      <a:pt x="544" y="586"/>
                    </a:cubicBezTo>
                    <a:cubicBezTo>
                      <a:pt x="534" y="591"/>
                      <a:pt x="534" y="591"/>
                      <a:pt x="534" y="591"/>
                    </a:cubicBezTo>
                    <a:cubicBezTo>
                      <a:pt x="534" y="591"/>
                      <a:pt x="534" y="591"/>
                      <a:pt x="534" y="591"/>
                    </a:cubicBezTo>
                    <a:cubicBezTo>
                      <a:pt x="533" y="591"/>
                      <a:pt x="533" y="591"/>
                      <a:pt x="533" y="591"/>
                    </a:cubicBezTo>
                    <a:cubicBezTo>
                      <a:pt x="465" y="592"/>
                      <a:pt x="465" y="592"/>
                      <a:pt x="465" y="592"/>
                    </a:cubicBezTo>
                    <a:cubicBezTo>
                      <a:pt x="438" y="617"/>
                      <a:pt x="438" y="617"/>
                      <a:pt x="438" y="617"/>
                    </a:cubicBezTo>
                    <a:cubicBezTo>
                      <a:pt x="437" y="617"/>
                      <a:pt x="437" y="617"/>
                      <a:pt x="437" y="617"/>
                    </a:cubicBezTo>
                    <a:cubicBezTo>
                      <a:pt x="435" y="617"/>
                      <a:pt x="435" y="617"/>
                      <a:pt x="435" y="617"/>
                    </a:cubicBezTo>
                    <a:cubicBezTo>
                      <a:pt x="434" y="617"/>
                      <a:pt x="434" y="617"/>
                      <a:pt x="434" y="617"/>
                    </a:cubicBezTo>
                    <a:cubicBezTo>
                      <a:pt x="361" y="607"/>
                      <a:pt x="361" y="607"/>
                      <a:pt x="361" y="607"/>
                    </a:cubicBezTo>
                    <a:cubicBezTo>
                      <a:pt x="350" y="619"/>
                      <a:pt x="338" y="624"/>
                      <a:pt x="326" y="622"/>
                    </a:cubicBezTo>
                    <a:cubicBezTo>
                      <a:pt x="316" y="618"/>
                      <a:pt x="298" y="623"/>
                      <a:pt x="273" y="632"/>
                    </a:cubicBezTo>
                    <a:cubicBezTo>
                      <a:pt x="243" y="667"/>
                      <a:pt x="243" y="667"/>
                      <a:pt x="243" y="667"/>
                    </a:cubicBezTo>
                    <a:cubicBezTo>
                      <a:pt x="242" y="669"/>
                      <a:pt x="242" y="669"/>
                      <a:pt x="242" y="669"/>
                    </a:cubicBezTo>
                    <a:cubicBezTo>
                      <a:pt x="196" y="670"/>
                      <a:pt x="196" y="670"/>
                      <a:pt x="196" y="670"/>
                    </a:cubicBezTo>
                    <a:cubicBezTo>
                      <a:pt x="196" y="631"/>
                      <a:pt x="196" y="631"/>
                      <a:pt x="196" y="631"/>
                    </a:cubicBezTo>
                    <a:cubicBezTo>
                      <a:pt x="166" y="631"/>
                      <a:pt x="166" y="631"/>
                      <a:pt x="166" y="631"/>
                    </a:cubicBezTo>
                    <a:cubicBezTo>
                      <a:pt x="161" y="648"/>
                      <a:pt x="161" y="648"/>
                      <a:pt x="161" y="648"/>
                    </a:cubicBezTo>
                    <a:cubicBezTo>
                      <a:pt x="139" y="653"/>
                      <a:pt x="139" y="653"/>
                      <a:pt x="139" y="653"/>
                    </a:cubicBezTo>
                    <a:cubicBezTo>
                      <a:pt x="136" y="653"/>
                      <a:pt x="136" y="653"/>
                      <a:pt x="136" y="653"/>
                    </a:cubicBezTo>
                    <a:cubicBezTo>
                      <a:pt x="136" y="653"/>
                      <a:pt x="136" y="653"/>
                      <a:pt x="136" y="653"/>
                    </a:cubicBezTo>
                    <a:cubicBezTo>
                      <a:pt x="135" y="652"/>
                      <a:pt x="135" y="652"/>
                      <a:pt x="135" y="652"/>
                    </a:cubicBezTo>
                    <a:cubicBezTo>
                      <a:pt x="134" y="652"/>
                      <a:pt x="134" y="652"/>
                      <a:pt x="134" y="652"/>
                    </a:cubicBezTo>
                    <a:cubicBezTo>
                      <a:pt x="121" y="644"/>
                      <a:pt x="104" y="637"/>
                      <a:pt x="87" y="635"/>
                    </a:cubicBezTo>
                    <a:cubicBezTo>
                      <a:pt x="77" y="634"/>
                      <a:pt x="66" y="641"/>
                      <a:pt x="49" y="655"/>
                    </a:cubicBezTo>
                    <a:cubicBezTo>
                      <a:pt x="31" y="670"/>
                      <a:pt x="18" y="684"/>
                      <a:pt x="12" y="696"/>
                    </a:cubicBezTo>
                    <a:cubicBezTo>
                      <a:pt x="15" y="699"/>
                      <a:pt x="17" y="703"/>
                      <a:pt x="17" y="709"/>
                    </a:cubicBezTo>
                    <a:cubicBezTo>
                      <a:pt x="19" y="717"/>
                      <a:pt x="20" y="723"/>
                      <a:pt x="20" y="731"/>
                    </a:cubicBezTo>
                    <a:cubicBezTo>
                      <a:pt x="19" y="740"/>
                      <a:pt x="16" y="745"/>
                      <a:pt x="12" y="749"/>
                    </a:cubicBezTo>
                    <a:cubicBezTo>
                      <a:pt x="7" y="752"/>
                      <a:pt x="4" y="762"/>
                      <a:pt x="0" y="779"/>
                    </a:cubicBezTo>
                    <a:cubicBezTo>
                      <a:pt x="17" y="790"/>
                      <a:pt x="17" y="790"/>
                      <a:pt x="17" y="790"/>
                    </a:cubicBezTo>
                    <a:cubicBezTo>
                      <a:pt x="40" y="766"/>
                      <a:pt x="40" y="766"/>
                      <a:pt x="40" y="766"/>
                    </a:cubicBezTo>
                    <a:cubicBezTo>
                      <a:pt x="70" y="799"/>
                      <a:pt x="70" y="799"/>
                      <a:pt x="70" y="799"/>
                    </a:cubicBezTo>
                    <a:cubicBezTo>
                      <a:pt x="70" y="801"/>
                      <a:pt x="70" y="801"/>
                      <a:pt x="70" y="801"/>
                    </a:cubicBezTo>
                    <a:cubicBezTo>
                      <a:pt x="76" y="859"/>
                      <a:pt x="76" y="859"/>
                      <a:pt x="76" y="859"/>
                    </a:cubicBezTo>
                    <a:cubicBezTo>
                      <a:pt x="76" y="860"/>
                      <a:pt x="76" y="860"/>
                      <a:pt x="76" y="860"/>
                    </a:cubicBezTo>
                    <a:cubicBezTo>
                      <a:pt x="75" y="860"/>
                      <a:pt x="75" y="860"/>
                      <a:pt x="75" y="860"/>
                    </a:cubicBezTo>
                    <a:cubicBezTo>
                      <a:pt x="58" y="940"/>
                      <a:pt x="58" y="940"/>
                      <a:pt x="58" y="940"/>
                    </a:cubicBezTo>
                    <a:cubicBezTo>
                      <a:pt x="54" y="940"/>
                      <a:pt x="54" y="940"/>
                      <a:pt x="54" y="940"/>
                    </a:cubicBezTo>
                    <a:cubicBezTo>
                      <a:pt x="30" y="940"/>
                      <a:pt x="14" y="941"/>
                      <a:pt x="8" y="946"/>
                    </a:cubicBezTo>
                    <a:cubicBezTo>
                      <a:pt x="9" y="951"/>
                      <a:pt x="19" y="959"/>
                      <a:pt x="37" y="971"/>
                    </a:cubicBezTo>
                    <a:cubicBezTo>
                      <a:pt x="52" y="969"/>
                      <a:pt x="52" y="969"/>
                      <a:pt x="52" y="969"/>
                    </a:cubicBezTo>
                    <a:cubicBezTo>
                      <a:pt x="55" y="969"/>
                      <a:pt x="55" y="969"/>
                      <a:pt x="55" y="969"/>
                    </a:cubicBezTo>
                    <a:cubicBezTo>
                      <a:pt x="56" y="970"/>
                      <a:pt x="56" y="970"/>
                      <a:pt x="56" y="970"/>
                    </a:cubicBezTo>
                    <a:cubicBezTo>
                      <a:pt x="91" y="1004"/>
                      <a:pt x="91" y="1004"/>
                      <a:pt x="91" y="1004"/>
                    </a:cubicBezTo>
                    <a:cubicBezTo>
                      <a:pt x="105" y="1015"/>
                      <a:pt x="104" y="1035"/>
                      <a:pt x="86" y="1065"/>
                    </a:cubicBezTo>
                    <a:cubicBezTo>
                      <a:pt x="91" y="1098"/>
                      <a:pt x="91" y="1098"/>
                      <a:pt x="91" y="1098"/>
                    </a:cubicBezTo>
                    <a:cubicBezTo>
                      <a:pt x="105" y="1101"/>
                      <a:pt x="105" y="1101"/>
                      <a:pt x="105" y="1101"/>
                    </a:cubicBezTo>
                    <a:cubicBezTo>
                      <a:pt x="159" y="1101"/>
                      <a:pt x="159" y="1101"/>
                      <a:pt x="159" y="1101"/>
                    </a:cubicBezTo>
                    <a:cubicBezTo>
                      <a:pt x="131" y="1126"/>
                      <a:pt x="131" y="1126"/>
                      <a:pt x="131" y="1126"/>
                    </a:cubicBezTo>
                    <a:cubicBezTo>
                      <a:pt x="147" y="1134"/>
                      <a:pt x="147" y="1134"/>
                      <a:pt x="147" y="1134"/>
                    </a:cubicBezTo>
                    <a:cubicBezTo>
                      <a:pt x="147" y="1134"/>
                      <a:pt x="147" y="1134"/>
                      <a:pt x="147" y="1134"/>
                    </a:cubicBezTo>
                    <a:cubicBezTo>
                      <a:pt x="168" y="1146"/>
                      <a:pt x="168" y="1146"/>
                      <a:pt x="168" y="1146"/>
                    </a:cubicBezTo>
                    <a:cubicBezTo>
                      <a:pt x="225" y="1170"/>
                      <a:pt x="225" y="1170"/>
                      <a:pt x="225" y="1170"/>
                    </a:cubicBezTo>
                    <a:cubicBezTo>
                      <a:pt x="226" y="1171"/>
                      <a:pt x="226" y="1171"/>
                      <a:pt x="226" y="1171"/>
                    </a:cubicBezTo>
                    <a:cubicBezTo>
                      <a:pt x="228" y="1171"/>
                      <a:pt x="228" y="1171"/>
                      <a:pt x="228" y="1171"/>
                    </a:cubicBezTo>
                    <a:cubicBezTo>
                      <a:pt x="234" y="1258"/>
                      <a:pt x="234" y="1258"/>
                      <a:pt x="234" y="1258"/>
                    </a:cubicBezTo>
                    <a:cubicBezTo>
                      <a:pt x="235" y="1275"/>
                      <a:pt x="247" y="1287"/>
                      <a:pt x="273" y="1296"/>
                    </a:cubicBezTo>
                    <a:cubicBezTo>
                      <a:pt x="277" y="1294"/>
                      <a:pt x="277" y="1294"/>
                      <a:pt x="277" y="1294"/>
                    </a:cubicBezTo>
                    <a:cubicBezTo>
                      <a:pt x="278" y="1294"/>
                      <a:pt x="278" y="1294"/>
                      <a:pt x="278" y="1294"/>
                    </a:cubicBezTo>
                    <a:cubicBezTo>
                      <a:pt x="279" y="1294"/>
                      <a:pt x="279" y="1294"/>
                      <a:pt x="279" y="1294"/>
                    </a:cubicBezTo>
                    <a:cubicBezTo>
                      <a:pt x="338" y="1302"/>
                      <a:pt x="338" y="1302"/>
                      <a:pt x="338" y="1302"/>
                    </a:cubicBezTo>
                    <a:cubicBezTo>
                      <a:pt x="342" y="1302"/>
                      <a:pt x="342" y="1302"/>
                      <a:pt x="342" y="1302"/>
                    </a:cubicBezTo>
                    <a:cubicBezTo>
                      <a:pt x="342" y="1301"/>
                      <a:pt x="342" y="1301"/>
                      <a:pt x="342" y="1301"/>
                    </a:cubicBezTo>
                    <a:cubicBezTo>
                      <a:pt x="343" y="1299"/>
                      <a:pt x="343" y="1299"/>
                      <a:pt x="343" y="1299"/>
                    </a:cubicBezTo>
                    <a:cubicBezTo>
                      <a:pt x="350" y="1287"/>
                      <a:pt x="354" y="1279"/>
                      <a:pt x="354" y="1277"/>
                    </a:cubicBezTo>
                    <a:cubicBezTo>
                      <a:pt x="354" y="1275"/>
                      <a:pt x="354" y="1275"/>
                      <a:pt x="354" y="1275"/>
                    </a:cubicBezTo>
                    <a:cubicBezTo>
                      <a:pt x="353" y="1265"/>
                      <a:pt x="357" y="1257"/>
                      <a:pt x="366" y="1251"/>
                    </a:cubicBezTo>
                    <a:cubicBezTo>
                      <a:pt x="374" y="1244"/>
                      <a:pt x="379" y="1238"/>
                      <a:pt x="382" y="1230"/>
                    </a:cubicBezTo>
                    <a:cubicBezTo>
                      <a:pt x="383" y="1229"/>
                      <a:pt x="383" y="1229"/>
                      <a:pt x="383" y="1229"/>
                    </a:cubicBezTo>
                    <a:cubicBezTo>
                      <a:pt x="387" y="1221"/>
                      <a:pt x="397" y="1219"/>
                      <a:pt x="415" y="1224"/>
                    </a:cubicBezTo>
                    <a:cubicBezTo>
                      <a:pt x="416" y="1224"/>
                      <a:pt x="416" y="1224"/>
                      <a:pt x="416" y="1224"/>
                    </a:cubicBezTo>
                    <a:cubicBezTo>
                      <a:pt x="416" y="1224"/>
                      <a:pt x="416" y="1224"/>
                      <a:pt x="416" y="1224"/>
                    </a:cubicBezTo>
                    <a:cubicBezTo>
                      <a:pt x="436" y="1236"/>
                      <a:pt x="436" y="1236"/>
                      <a:pt x="436" y="1236"/>
                    </a:cubicBezTo>
                    <a:cubicBezTo>
                      <a:pt x="503" y="1248"/>
                      <a:pt x="503" y="1248"/>
                      <a:pt x="503" y="1248"/>
                    </a:cubicBezTo>
                    <a:cubicBezTo>
                      <a:pt x="544" y="1245"/>
                      <a:pt x="544" y="1245"/>
                      <a:pt x="544" y="1245"/>
                    </a:cubicBezTo>
                    <a:cubicBezTo>
                      <a:pt x="573" y="1233"/>
                      <a:pt x="573" y="1233"/>
                      <a:pt x="573" y="1233"/>
                    </a:cubicBezTo>
                    <a:cubicBezTo>
                      <a:pt x="579" y="1225"/>
                      <a:pt x="583" y="1222"/>
                      <a:pt x="586" y="1220"/>
                    </a:cubicBezTo>
                    <a:cubicBezTo>
                      <a:pt x="591" y="1219"/>
                      <a:pt x="599" y="1221"/>
                      <a:pt x="607" y="1228"/>
                    </a:cubicBezTo>
                    <a:cubicBezTo>
                      <a:pt x="611" y="1230"/>
                      <a:pt x="611" y="1230"/>
                      <a:pt x="611" y="1230"/>
                    </a:cubicBezTo>
                    <a:cubicBezTo>
                      <a:pt x="616" y="1234"/>
                      <a:pt x="619" y="1240"/>
                      <a:pt x="623" y="1252"/>
                    </a:cubicBezTo>
                    <a:cubicBezTo>
                      <a:pt x="644" y="1267"/>
                      <a:pt x="644" y="1267"/>
                      <a:pt x="644" y="1267"/>
                    </a:cubicBezTo>
                    <a:cubicBezTo>
                      <a:pt x="660" y="1267"/>
                      <a:pt x="660" y="1267"/>
                      <a:pt x="660" y="1267"/>
                    </a:cubicBezTo>
                    <a:cubicBezTo>
                      <a:pt x="661" y="1267"/>
                      <a:pt x="661" y="1267"/>
                      <a:pt x="661" y="1267"/>
                    </a:cubicBezTo>
                    <a:cubicBezTo>
                      <a:pt x="663" y="1267"/>
                      <a:pt x="663" y="1267"/>
                      <a:pt x="663" y="1267"/>
                    </a:cubicBezTo>
                    <a:cubicBezTo>
                      <a:pt x="664" y="1267"/>
                      <a:pt x="664" y="1267"/>
                      <a:pt x="664" y="1267"/>
                    </a:cubicBezTo>
                    <a:cubicBezTo>
                      <a:pt x="686" y="1277"/>
                      <a:pt x="686" y="1277"/>
                      <a:pt x="686" y="1277"/>
                    </a:cubicBezTo>
                    <a:cubicBezTo>
                      <a:pt x="728" y="1274"/>
                      <a:pt x="728" y="1274"/>
                      <a:pt x="728" y="1274"/>
                    </a:cubicBezTo>
                    <a:cubicBezTo>
                      <a:pt x="751" y="1266"/>
                      <a:pt x="751" y="1266"/>
                      <a:pt x="751" y="1266"/>
                    </a:cubicBezTo>
                    <a:cubicBezTo>
                      <a:pt x="811" y="1272"/>
                      <a:pt x="811" y="1272"/>
                      <a:pt x="811" y="1272"/>
                    </a:cubicBezTo>
                    <a:cubicBezTo>
                      <a:pt x="837" y="1264"/>
                      <a:pt x="837" y="1264"/>
                      <a:pt x="837" y="1264"/>
                    </a:cubicBezTo>
                    <a:cubicBezTo>
                      <a:pt x="868" y="1252"/>
                      <a:pt x="868" y="1252"/>
                      <a:pt x="868" y="1252"/>
                    </a:cubicBezTo>
                    <a:cubicBezTo>
                      <a:pt x="874" y="1247"/>
                      <a:pt x="882" y="1244"/>
                      <a:pt x="892" y="1241"/>
                    </a:cubicBezTo>
                    <a:cubicBezTo>
                      <a:pt x="950" y="1241"/>
                      <a:pt x="950" y="1241"/>
                      <a:pt x="950" y="1241"/>
                    </a:cubicBezTo>
                    <a:cubicBezTo>
                      <a:pt x="971" y="1234"/>
                      <a:pt x="971" y="1234"/>
                      <a:pt x="971" y="1234"/>
                    </a:cubicBezTo>
                    <a:cubicBezTo>
                      <a:pt x="980" y="1228"/>
                      <a:pt x="987" y="1225"/>
                      <a:pt x="993" y="1225"/>
                    </a:cubicBezTo>
                    <a:cubicBezTo>
                      <a:pt x="1027" y="1225"/>
                      <a:pt x="1027" y="1225"/>
                      <a:pt x="1027" y="1225"/>
                    </a:cubicBezTo>
                    <a:cubicBezTo>
                      <a:pt x="1043" y="1237"/>
                      <a:pt x="1043" y="1237"/>
                      <a:pt x="1043" y="1237"/>
                    </a:cubicBezTo>
                    <a:cubicBezTo>
                      <a:pt x="1088" y="1246"/>
                      <a:pt x="1088" y="1246"/>
                      <a:pt x="1088" y="1246"/>
                    </a:cubicBezTo>
                    <a:cubicBezTo>
                      <a:pt x="1095" y="1246"/>
                      <a:pt x="1101" y="1252"/>
                      <a:pt x="1112" y="1261"/>
                    </a:cubicBezTo>
                    <a:cubicBezTo>
                      <a:pt x="1131" y="1274"/>
                      <a:pt x="1131" y="1274"/>
                      <a:pt x="1131" y="1274"/>
                    </a:cubicBezTo>
                    <a:cubicBezTo>
                      <a:pt x="1133" y="1276"/>
                      <a:pt x="1133" y="1276"/>
                      <a:pt x="1133" y="1276"/>
                    </a:cubicBezTo>
                    <a:cubicBezTo>
                      <a:pt x="1176" y="1277"/>
                      <a:pt x="1176" y="1277"/>
                      <a:pt x="1176" y="1277"/>
                    </a:cubicBezTo>
                    <a:cubicBezTo>
                      <a:pt x="1176" y="1277"/>
                      <a:pt x="1176" y="1277"/>
                      <a:pt x="1176" y="1277"/>
                    </a:cubicBezTo>
                    <a:cubicBezTo>
                      <a:pt x="1177" y="1277"/>
                      <a:pt x="1177" y="1277"/>
                      <a:pt x="1177" y="1277"/>
                    </a:cubicBezTo>
                    <a:cubicBezTo>
                      <a:pt x="1197" y="1287"/>
                      <a:pt x="1197" y="1287"/>
                      <a:pt x="1197" y="1287"/>
                    </a:cubicBezTo>
                    <a:cubicBezTo>
                      <a:pt x="1224" y="1293"/>
                      <a:pt x="1224" y="1293"/>
                      <a:pt x="1224" y="1293"/>
                    </a:cubicBezTo>
                    <a:cubicBezTo>
                      <a:pt x="1225" y="1293"/>
                      <a:pt x="1225" y="1293"/>
                      <a:pt x="1225" y="1293"/>
                    </a:cubicBezTo>
                    <a:cubicBezTo>
                      <a:pt x="1247" y="1296"/>
                      <a:pt x="1247" y="1296"/>
                      <a:pt x="1247" y="1296"/>
                    </a:cubicBezTo>
                    <a:cubicBezTo>
                      <a:pt x="1253" y="1283"/>
                      <a:pt x="1253" y="1283"/>
                      <a:pt x="1253" y="1283"/>
                    </a:cubicBezTo>
                    <a:cubicBezTo>
                      <a:pt x="1244" y="1262"/>
                      <a:pt x="1244" y="1262"/>
                      <a:pt x="1244" y="1262"/>
                    </a:cubicBezTo>
                    <a:cubicBezTo>
                      <a:pt x="1239" y="1241"/>
                      <a:pt x="1239" y="1241"/>
                      <a:pt x="1239" y="1241"/>
                    </a:cubicBezTo>
                    <a:cubicBezTo>
                      <a:pt x="1239" y="1240"/>
                      <a:pt x="1239" y="1240"/>
                      <a:pt x="1239" y="1240"/>
                    </a:cubicBezTo>
                    <a:cubicBezTo>
                      <a:pt x="1238" y="1240"/>
                      <a:pt x="1238" y="1240"/>
                      <a:pt x="1238" y="1240"/>
                    </a:cubicBezTo>
                    <a:cubicBezTo>
                      <a:pt x="1242" y="1237"/>
                      <a:pt x="1242" y="1237"/>
                      <a:pt x="1242" y="1237"/>
                    </a:cubicBezTo>
                    <a:cubicBezTo>
                      <a:pt x="1256" y="1217"/>
                      <a:pt x="1256" y="1217"/>
                      <a:pt x="1256" y="1217"/>
                    </a:cubicBezTo>
                    <a:cubicBezTo>
                      <a:pt x="1256" y="1216"/>
                      <a:pt x="1256" y="1216"/>
                      <a:pt x="1256" y="1216"/>
                    </a:cubicBezTo>
                    <a:cubicBezTo>
                      <a:pt x="1256" y="1216"/>
                      <a:pt x="1256" y="1216"/>
                      <a:pt x="1256" y="1216"/>
                    </a:cubicBezTo>
                    <a:cubicBezTo>
                      <a:pt x="1257" y="1216"/>
                      <a:pt x="1257" y="1216"/>
                      <a:pt x="1257" y="1216"/>
                    </a:cubicBezTo>
                    <a:cubicBezTo>
                      <a:pt x="1257" y="1215"/>
                      <a:pt x="1257" y="1215"/>
                      <a:pt x="1257" y="1215"/>
                    </a:cubicBezTo>
                    <a:cubicBezTo>
                      <a:pt x="1272" y="1204"/>
                      <a:pt x="1272" y="1204"/>
                      <a:pt x="1272" y="1204"/>
                    </a:cubicBezTo>
                    <a:cubicBezTo>
                      <a:pt x="1272" y="1204"/>
                      <a:pt x="1272" y="1204"/>
                      <a:pt x="1272" y="1204"/>
                    </a:cubicBezTo>
                    <a:cubicBezTo>
                      <a:pt x="1269" y="1198"/>
                      <a:pt x="1269" y="1198"/>
                      <a:pt x="1269" y="1198"/>
                    </a:cubicBezTo>
                    <a:cubicBezTo>
                      <a:pt x="1263" y="1177"/>
                      <a:pt x="1263" y="1177"/>
                      <a:pt x="1263" y="1177"/>
                    </a:cubicBezTo>
                    <a:cubicBezTo>
                      <a:pt x="1263" y="1174"/>
                      <a:pt x="1259" y="1171"/>
                      <a:pt x="1253" y="1167"/>
                    </a:cubicBezTo>
                    <a:cubicBezTo>
                      <a:pt x="1253" y="1167"/>
                      <a:pt x="1253" y="1167"/>
                      <a:pt x="1253" y="1167"/>
                    </a:cubicBezTo>
                    <a:cubicBezTo>
                      <a:pt x="1237" y="1150"/>
                      <a:pt x="1237" y="1150"/>
                      <a:pt x="1237" y="1150"/>
                    </a:cubicBezTo>
                    <a:cubicBezTo>
                      <a:pt x="1217" y="1133"/>
                      <a:pt x="1217" y="1133"/>
                      <a:pt x="1217" y="1133"/>
                    </a:cubicBezTo>
                    <a:cubicBezTo>
                      <a:pt x="1216" y="1131"/>
                      <a:pt x="1216" y="1131"/>
                      <a:pt x="1216" y="1131"/>
                    </a:cubicBezTo>
                    <a:cubicBezTo>
                      <a:pt x="1214" y="1130"/>
                      <a:pt x="1214" y="1130"/>
                      <a:pt x="1214" y="1130"/>
                    </a:cubicBezTo>
                    <a:cubicBezTo>
                      <a:pt x="1215" y="1129"/>
                      <a:pt x="1215" y="1129"/>
                      <a:pt x="1215" y="1129"/>
                    </a:cubicBezTo>
                    <a:cubicBezTo>
                      <a:pt x="1215" y="1127"/>
                      <a:pt x="1215" y="1127"/>
                      <a:pt x="1215" y="1127"/>
                    </a:cubicBezTo>
                    <a:cubicBezTo>
                      <a:pt x="1218" y="1107"/>
                      <a:pt x="1218" y="1107"/>
                      <a:pt x="1218" y="1107"/>
                    </a:cubicBezTo>
                    <a:cubicBezTo>
                      <a:pt x="1218" y="1092"/>
                      <a:pt x="1218" y="1092"/>
                      <a:pt x="1218" y="1092"/>
                    </a:cubicBezTo>
                    <a:cubicBezTo>
                      <a:pt x="1209" y="1067"/>
                      <a:pt x="1209" y="1067"/>
                      <a:pt x="1209" y="1067"/>
                    </a:cubicBezTo>
                    <a:cubicBezTo>
                      <a:pt x="1233" y="1062"/>
                      <a:pt x="1233" y="1062"/>
                      <a:pt x="1233" y="1062"/>
                    </a:cubicBezTo>
                    <a:cubicBezTo>
                      <a:pt x="1245" y="1050"/>
                      <a:pt x="1245" y="1050"/>
                      <a:pt x="1245" y="1050"/>
                    </a:cubicBezTo>
                    <a:cubicBezTo>
                      <a:pt x="1274" y="1050"/>
                      <a:pt x="1274" y="1050"/>
                      <a:pt x="1274" y="1050"/>
                    </a:cubicBezTo>
                    <a:cubicBezTo>
                      <a:pt x="1304" y="1046"/>
                      <a:pt x="1304" y="1046"/>
                      <a:pt x="1304" y="1046"/>
                    </a:cubicBezTo>
                    <a:cubicBezTo>
                      <a:pt x="1305" y="1046"/>
                      <a:pt x="1305" y="1046"/>
                      <a:pt x="1305" y="1046"/>
                    </a:cubicBezTo>
                    <a:cubicBezTo>
                      <a:pt x="1325" y="1048"/>
                      <a:pt x="1325" y="1048"/>
                      <a:pt x="1325" y="1048"/>
                    </a:cubicBezTo>
                    <a:cubicBezTo>
                      <a:pt x="1348" y="1039"/>
                      <a:pt x="1348" y="1039"/>
                      <a:pt x="1348" y="1039"/>
                    </a:cubicBezTo>
                    <a:cubicBezTo>
                      <a:pt x="1374" y="1036"/>
                      <a:pt x="1374" y="1036"/>
                      <a:pt x="1374" y="1036"/>
                    </a:cubicBezTo>
                    <a:cubicBezTo>
                      <a:pt x="1391" y="1029"/>
                      <a:pt x="1391" y="1029"/>
                      <a:pt x="1391" y="1029"/>
                    </a:cubicBezTo>
                    <a:cubicBezTo>
                      <a:pt x="1392" y="1029"/>
                      <a:pt x="1392" y="1029"/>
                      <a:pt x="1392" y="1029"/>
                    </a:cubicBezTo>
                    <a:cubicBezTo>
                      <a:pt x="1438" y="1020"/>
                      <a:pt x="1438" y="1020"/>
                      <a:pt x="1438" y="1020"/>
                    </a:cubicBezTo>
                    <a:cubicBezTo>
                      <a:pt x="1445" y="1013"/>
                      <a:pt x="1445" y="1013"/>
                      <a:pt x="1445" y="1013"/>
                    </a:cubicBezTo>
                    <a:cubicBezTo>
                      <a:pt x="1443" y="1005"/>
                      <a:pt x="1443" y="1005"/>
                      <a:pt x="1443" y="1005"/>
                    </a:cubicBezTo>
                    <a:cubicBezTo>
                      <a:pt x="1435" y="990"/>
                      <a:pt x="1435" y="990"/>
                      <a:pt x="1435" y="990"/>
                    </a:cubicBezTo>
                    <a:cubicBezTo>
                      <a:pt x="1435" y="989"/>
                      <a:pt x="1435" y="989"/>
                      <a:pt x="1435" y="989"/>
                    </a:cubicBezTo>
                    <a:cubicBezTo>
                      <a:pt x="1434" y="988"/>
                      <a:pt x="1434" y="988"/>
                      <a:pt x="1434" y="988"/>
                    </a:cubicBezTo>
                    <a:cubicBezTo>
                      <a:pt x="1434" y="987"/>
                      <a:pt x="1434" y="987"/>
                      <a:pt x="1434" y="987"/>
                    </a:cubicBezTo>
                    <a:cubicBezTo>
                      <a:pt x="1436" y="971"/>
                      <a:pt x="1436" y="971"/>
                      <a:pt x="1436" y="971"/>
                    </a:cubicBezTo>
                    <a:cubicBezTo>
                      <a:pt x="1437" y="970"/>
                      <a:pt x="1437" y="970"/>
                      <a:pt x="1437" y="970"/>
                    </a:cubicBezTo>
                    <a:cubicBezTo>
                      <a:pt x="1437" y="948"/>
                      <a:pt x="1437" y="948"/>
                      <a:pt x="1437" y="948"/>
                    </a:cubicBezTo>
                    <a:cubicBezTo>
                      <a:pt x="1433" y="929"/>
                      <a:pt x="1433" y="929"/>
                      <a:pt x="1433" y="929"/>
                    </a:cubicBezTo>
                    <a:cubicBezTo>
                      <a:pt x="1433" y="929"/>
                      <a:pt x="1433" y="929"/>
                      <a:pt x="1433" y="929"/>
                    </a:cubicBezTo>
                    <a:cubicBezTo>
                      <a:pt x="1433" y="928"/>
                      <a:pt x="1433" y="928"/>
                      <a:pt x="1433" y="928"/>
                    </a:cubicBezTo>
                    <a:cubicBezTo>
                      <a:pt x="1443" y="906"/>
                      <a:pt x="1443" y="906"/>
                      <a:pt x="1443" y="906"/>
                    </a:cubicBezTo>
                    <a:cubicBezTo>
                      <a:pt x="1447" y="897"/>
                      <a:pt x="1453" y="892"/>
                      <a:pt x="1459" y="892"/>
                    </a:cubicBezTo>
                    <a:cubicBezTo>
                      <a:pt x="1486" y="894"/>
                      <a:pt x="1486" y="894"/>
                      <a:pt x="1486" y="894"/>
                    </a:cubicBezTo>
                    <a:cubicBezTo>
                      <a:pt x="1491" y="894"/>
                      <a:pt x="1496" y="892"/>
                      <a:pt x="1501" y="887"/>
                    </a:cubicBezTo>
                    <a:cubicBezTo>
                      <a:pt x="1542" y="832"/>
                      <a:pt x="1542" y="832"/>
                      <a:pt x="1542" y="832"/>
                    </a:cubicBezTo>
                    <a:cubicBezTo>
                      <a:pt x="1542" y="831"/>
                      <a:pt x="1542" y="831"/>
                      <a:pt x="1542" y="831"/>
                    </a:cubicBezTo>
                    <a:cubicBezTo>
                      <a:pt x="1543" y="829"/>
                      <a:pt x="1543" y="829"/>
                      <a:pt x="1543" y="829"/>
                    </a:cubicBezTo>
                    <a:cubicBezTo>
                      <a:pt x="1566" y="811"/>
                      <a:pt x="1566" y="811"/>
                      <a:pt x="1566" y="811"/>
                    </a:cubicBezTo>
                    <a:cubicBezTo>
                      <a:pt x="1568" y="809"/>
                      <a:pt x="1568" y="809"/>
                      <a:pt x="1568" y="809"/>
                    </a:cubicBezTo>
                    <a:cubicBezTo>
                      <a:pt x="1576" y="807"/>
                      <a:pt x="1581" y="804"/>
                      <a:pt x="1585" y="802"/>
                    </a:cubicBezTo>
                    <a:cubicBezTo>
                      <a:pt x="1590" y="797"/>
                      <a:pt x="1590" y="797"/>
                      <a:pt x="1590" y="797"/>
                    </a:cubicBezTo>
                    <a:cubicBezTo>
                      <a:pt x="1597" y="787"/>
                      <a:pt x="1604" y="783"/>
                      <a:pt x="1608" y="783"/>
                    </a:cubicBezTo>
                    <a:cubicBezTo>
                      <a:pt x="1644" y="790"/>
                      <a:pt x="1644" y="790"/>
                      <a:pt x="1644" y="790"/>
                    </a:cubicBezTo>
                    <a:cubicBezTo>
                      <a:pt x="1674" y="776"/>
                      <a:pt x="1674" y="776"/>
                      <a:pt x="1674" y="776"/>
                    </a:cubicBezTo>
                    <a:cubicBezTo>
                      <a:pt x="1674" y="776"/>
                      <a:pt x="1674" y="776"/>
                      <a:pt x="1674" y="776"/>
                    </a:cubicBezTo>
                    <a:cubicBezTo>
                      <a:pt x="1675" y="776"/>
                      <a:pt x="1675" y="776"/>
                      <a:pt x="1675" y="776"/>
                    </a:cubicBezTo>
                    <a:cubicBezTo>
                      <a:pt x="1675" y="776"/>
                      <a:pt x="1675" y="776"/>
                      <a:pt x="1675" y="776"/>
                    </a:cubicBezTo>
                    <a:cubicBezTo>
                      <a:pt x="1676" y="776"/>
                      <a:pt x="1676" y="776"/>
                      <a:pt x="1676" y="776"/>
                    </a:cubicBezTo>
                    <a:cubicBezTo>
                      <a:pt x="1694" y="774"/>
                      <a:pt x="1694" y="774"/>
                      <a:pt x="1694" y="774"/>
                    </a:cubicBezTo>
                    <a:cubicBezTo>
                      <a:pt x="1709" y="767"/>
                      <a:pt x="1709" y="767"/>
                      <a:pt x="1709" y="767"/>
                    </a:cubicBezTo>
                    <a:cubicBezTo>
                      <a:pt x="1709" y="743"/>
                      <a:pt x="1709" y="743"/>
                      <a:pt x="1709" y="743"/>
                    </a:cubicBezTo>
                    <a:cubicBezTo>
                      <a:pt x="1713" y="712"/>
                      <a:pt x="1713" y="712"/>
                      <a:pt x="1713" y="712"/>
                    </a:cubicBezTo>
                    <a:cubicBezTo>
                      <a:pt x="1713" y="711"/>
                      <a:pt x="1713" y="711"/>
                      <a:pt x="1713" y="711"/>
                    </a:cubicBezTo>
                    <a:cubicBezTo>
                      <a:pt x="1713" y="711"/>
                      <a:pt x="1713" y="711"/>
                      <a:pt x="1713" y="711"/>
                    </a:cubicBezTo>
                    <a:cubicBezTo>
                      <a:pt x="1713" y="710"/>
                      <a:pt x="1713" y="710"/>
                      <a:pt x="1713" y="710"/>
                    </a:cubicBezTo>
                    <a:cubicBezTo>
                      <a:pt x="1719" y="702"/>
                      <a:pt x="1719" y="702"/>
                      <a:pt x="1719" y="702"/>
                    </a:cubicBezTo>
                    <a:lnTo>
                      <a:pt x="1719" y="7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70" name="Freeform 10">
                <a:extLst>
                  <a:ext uri="{FF2B5EF4-FFF2-40B4-BE49-F238E27FC236}">
                    <a16:creationId xmlns:a16="http://schemas.microsoft.com/office/drawing/2014/main" id="{A4082D80-0D13-4A70-8419-E950BA782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173" y="3364280"/>
                <a:ext cx="1448571" cy="1040431"/>
              </a:xfrm>
              <a:custGeom>
                <a:avLst/>
                <a:gdLst>
                  <a:gd name="T0" fmla="*/ 636 w 1071"/>
                  <a:gd name="T1" fmla="*/ 77 h 769"/>
                  <a:gd name="T2" fmla="*/ 604 w 1071"/>
                  <a:gd name="T3" fmla="*/ 110 h 769"/>
                  <a:gd name="T4" fmla="*/ 503 w 1071"/>
                  <a:gd name="T5" fmla="*/ 38 h 769"/>
                  <a:gd name="T6" fmla="*/ 471 w 1071"/>
                  <a:gd name="T7" fmla="*/ 25 h 769"/>
                  <a:gd name="T8" fmla="*/ 380 w 1071"/>
                  <a:gd name="T9" fmla="*/ 5 h 769"/>
                  <a:gd name="T10" fmla="*/ 303 w 1071"/>
                  <a:gd name="T11" fmla="*/ 14 h 769"/>
                  <a:gd name="T12" fmla="*/ 261 w 1071"/>
                  <a:gd name="T13" fmla="*/ 26 h 769"/>
                  <a:gd name="T14" fmla="*/ 190 w 1071"/>
                  <a:gd name="T15" fmla="*/ 35 h 769"/>
                  <a:gd name="T16" fmla="*/ 110 w 1071"/>
                  <a:gd name="T17" fmla="*/ 53 h 769"/>
                  <a:gd name="T18" fmla="*/ 131 w 1071"/>
                  <a:gd name="T19" fmla="*/ 119 h 769"/>
                  <a:gd name="T20" fmla="*/ 164 w 1071"/>
                  <a:gd name="T21" fmla="*/ 171 h 769"/>
                  <a:gd name="T22" fmla="*/ 139 w 1071"/>
                  <a:gd name="T23" fmla="*/ 236 h 769"/>
                  <a:gd name="T24" fmla="*/ 148 w 1071"/>
                  <a:gd name="T25" fmla="*/ 270 h 769"/>
                  <a:gd name="T26" fmla="*/ 79 w 1071"/>
                  <a:gd name="T27" fmla="*/ 276 h 769"/>
                  <a:gd name="T28" fmla="*/ 26 w 1071"/>
                  <a:gd name="T29" fmla="*/ 319 h 769"/>
                  <a:gd name="T30" fmla="*/ 5 w 1071"/>
                  <a:gd name="T31" fmla="*/ 359 h 769"/>
                  <a:gd name="T32" fmla="*/ 14 w 1071"/>
                  <a:gd name="T33" fmla="*/ 445 h 769"/>
                  <a:gd name="T34" fmla="*/ 23 w 1071"/>
                  <a:gd name="T35" fmla="*/ 519 h 769"/>
                  <a:gd name="T36" fmla="*/ 102 w 1071"/>
                  <a:gd name="T37" fmla="*/ 550 h 769"/>
                  <a:gd name="T38" fmla="*/ 134 w 1071"/>
                  <a:gd name="T39" fmla="*/ 574 h 769"/>
                  <a:gd name="T40" fmla="*/ 168 w 1071"/>
                  <a:gd name="T41" fmla="*/ 604 h 769"/>
                  <a:gd name="T42" fmla="*/ 247 w 1071"/>
                  <a:gd name="T43" fmla="*/ 637 h 769"/>
                  <a:gd name="T44" fmla="*/ 359 w 1071"/>
                  <a:gd name="T45" fmla="*/ 660 h 769"/>
                  <a:gd name="T46" fmla="*/ 419 w 1071"/>
                  <a:gd name="T47" fmla="*/ 675 h 769"/>
                  <a:gd name="T48" fmla="*/ 449 w 1071"/>
                  <a:gd name="T49" fmla="*/ 708 h 769"/>
                  <a:gd name="T50" fmla="*/ 461 w 1071"/>
                  <a:gd name="T51" fmla="*/ 732 h 769"/>
                  <a:gd name="T52" fmla="*/ 483 w 1071"/>
                  <a:gd name="T53" fmla="*/ 762 h 769"/>
                  <a:gd name="T54" fmla="*/ 516 w 1071"/>
                  <a:gd name="T55" fmla="*/ 750 h 769"/>
                  <a:gd name="T56" fmla="*/ 555 w 1071"/>
                  <a:gd name="T57" fmla="*/ 737 h 769"/>
                  <a:gd name="T58" fmla="*/ 587 w 1071"/>
                  <a:gd name="T59" fmla="*/ 729 h 769"/>
                  <a:gd name="T60" fmla="*/ 598 w 1071"/>
                  <a:gd name="T61" fmla="*/ 688 h 769"/>
                  <a:gd name="T62" fmla="*/ 639 w 1071"/>
                  <a:gd name="T63" fmla="*/ 619 h 769"/>
                  <a:gd name="T64" fmla="*/ 632 w 1071"/>
                  <a:gd name="T65" fmla="*/ 555 h 769"/>
                  <a:gd name="T66" fmla="*/ 650 w 1071"/>
                  <a:gd name="T67" fmla="*/ 535 h 769"/>
                  <a:gd name="T68" fmla="*/ 734 w 1071"/>
                  <a:gd name="T69" fmla="*/ 563 h 769"/>
                  <a:gd name="T70" fmla="*/ 751 w 1071"/>
                  <a:gd name="T71" fmla="*/ 609 h 769"/>
                  <a:gd name="T72" fmla="*/ 789 w 1071"/>
                  <a:gd name="T73" fmla="*/ 657 h 769"/>
                  <a:gd name="T74" fmla="*/ 858 w 1071"/>
                  <a:gd name="T75" fmla="*/ 683 h 769"/>
                  <a:gd name="T76" fmla="*/ 878 w 1071"/>
                  <a:gd name="T77" fmla="*/ 689 h 769"/>
                  <a:gd name="T78" fmla="*/ 924 w 1071"/>
                  <a:gd name="T79" fmla="*/ 670 h 769"/>
                  <a:gd name="T80" fmla="*/ 953 w 1071"/>
                  <a:gd name="T81" fmla="*/ 623 h 769"/>
                  <a:gd name="T82" fmla="*/ 915 w 1071"/>
                  <a:gd name="T83" fmla="*/ 603 h 769"/>
                  <a:gd name="T84" fmla="*/ 969 w 1071"/>
                  <a:gd name="T85" fmla="*/ 537 h 769"/>
                  <a:gd name="T86" fmla="*/ 992 w 1071"/>
                  <a:gd name="T87" fmla="*/ 461 h 769"/>
                  <a:gd name="T88" fmla="*/ 1063 w 1071"/>
                  <a:gd name="T89" fmla="*/ 383 h 769"/>
                  <a:gd name="T90" fmla="*/ 1056 w 1071"/>
                  <a:gd name="T91" fmla="*/ 336 h 769"/>
                  <a:gd name="T92" fmla="*/ 1009 w 1071"/>
                  <a:gd name="T93" fmla="*/ 222 h 769"/>
                  <a:gd name="T94" fmla="*/ 972 w 1071"/>
                  <a:gd name="T95" fmla="*/ 210 h 769"/>
                  <a:gd name="T96" fmla="*/ 889 w 1071"/>
                  <a:gd name="T97" fmla="*/ 131 h 769"/>
                  <a:gd name="T98" fmla="*/ 867 w 1071"/>
                  <a:gd name="T99" fmla="*/ 139 h 769"/>
                  <a:gd name="T100" fmla="*/ 813 w 1071"/>
                  <a:gd name="T101" fmla="*/ 103 h 769"/>
                  <a:gd name="T102" fmla="*/ 742 w 1071"/>
                  <a:gd name="T103" fmla="*/ 67 h 769"/>
                  <a:gd name="T104" fmla="*/ 719 w 1071"/>
                  <a:gd name="T105" fmla="*/ 71 h 769"/>
                  <a:gd name="T106" fmla="*/ 639 w 1071"/>
                  <a:gd name="T107" fmla="*/ 40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71" h="769">
                    <a:moveTo>
                      <a:pt x="639" y="40"/>
                    </a:moveTo>
                    <a:cubicBezTo>
                      <a:pt x="630" y="47"/>
                      <a:pt x="630" y="47"/>
                      <a:pt x="630" y="47"/>
                    </a:cubicBezTo>
                    <a:cubicBezTo>
                      <a:pt x="630" y="51"/>
                      <a:pt x="632" y="61"/>
                      <a:pt x="635" y="74"/>
                    </a:cubicBezTo>
                    <a:cubicBezTo>
                      <a:pt x="635" y="76"/>
                      <a:pt x="635" y="76"/>
                      <a:pt x="635" y="76"/>
                    </a:cubicBezTo>
                    <a:cubicBezTo>
                      <a:pt x="636" y="77"/>
                      <a:pt x="636" y="77"/>
                      <a:pt x="636" y="77"/>
                    </a:cubicBezTo>
                    <a:cubicBezTo>
                      <a:pt x="635" y="77"/>
                      <a:pt x="635" y="77"/>
                      <a:pt x="635" y="77"/>
                    </a:cubicBezTo>
                    <a:cubicBezTo>
                      <a:pt x="624" y="103"/>
                      <a:pt x="624" y="103"/>
                      <a:pt x="624" y="103"/>
                    </a:cubicBezTo>
                    <a:cubicBezTo>
                      <a:pt x="608" y="109"/>
                      <a:pt x="608" y="109"/>
                      <a:pt x="608" y="109"/>
                    </a:cubicBezTo>
                    <a:cubicBezTo>
                      <a:pt x="605" y="110"/>
                      <a:pt x="605" y="110"/>
                      <a:pt x="605" y="110"/>
                    </a:cubicBezTo>
                    <a:cubicBezTo>
                      <a:pt x="604" y="110"/>
                      <a:pt x="604" y="110"/>
                      <a:pt x="604" y="110"/>
                    </a:cubicBezTo>
                    <a:cubicBezTo>
                      <a:pt x="576" y="98"/>
                      <a:pt x="576" y="98"/>
                      <a:pt x="576" y="98"/>
                    </a:cubicBezTo>
                    <a:cubicBezTo>
                      <a:pt x="575" y="98"/>
                      <a:pt x="575" y="98"/>
                      <a:pt x="575" y="98"/>
                    </a:cubicBezTo>
                    <a:cubicBezTo>
                      <a:pt x="575" y="97"/>
                      <a:pt x="575" y="97"/>
                      <a:pt x="575" y="97"/>
                    </a:cubicBezTo>
                    <a:cubicBezTo>
                      <a:pt x="523" y="49"/>
                      <a:pt x="523" y="49"/>
                      <a:pt x="523" y="49"/>
                    </a:cubicBezTo>
                    <a:cubicBezTo>
                      <a:pt x="503" y="38"/>
                      <a:pt x="503" y="38"/>
                      <a:pt x="503" y="38"/>
                    </a:cubicBezTo>
                    <a:cubicBezTo>
                      <a:pt x="472" y="26"/>
                      <a:pt x="472" y="26"/>
                      <a:pt x="472" y="26"/>
                    </a:cubicBezTo>
                    <a:cubicBezTo>
                      <a:pt x="472" y="25"/>
                      <a:pt x="472" y="25"/>
                      <a:pt x="472" y="25"/>
                    </a:cubicBezTo>
                    <a:cubicBezTo>
                      <a:pt x="472" y="25"/>
                      <a:pt x="472" y="25"/>
                      <a:pt x="472" y="25"/>
                    </a:cubicBezTo>
                    <a:cubicBezTo>
                      <a:pt x="471" y="25"/>
                      <a:pt x="471" y="25"/>
                      <a:pt x="471" y="25"/>
                    </a:cubicBezTo>
                    <a:cubicBezTo>
                      <a:pt x="471" y="25"/>
                      <a:pt x="471" y="25"/>
                      <a:pt x="471" y="25"/>
                    </a:cubicBezTo>
                    <a:cubicBezTo>
                      <a:pt x="456" y="14"/>
                      <a:pt x="456" y="14"/>
                      <a:pt x="456" y="14"/>
                    </a:cubicBezTo>
                    <a:cubicBezTo>
                      <a:pt x="429" y="6"/>
                      <a:pt x="429" y="6"/>
                      <a:pt x="429" y="6"/>
                    </a:cubicBezTo>
                    <a:cubicBezTo>
                      <a:pt x="415" y="7"/>
                      <a:pt x="415" y="7"/>
                      <a:pt x="415" y="7"/>
                    </a:cubicBezTo>
                    <a:cubicBezTo>
                      <a:pt x="414" y="7"/>
                      <a:pt x="414" y="7"/>
                      <a:pt x="414" y="7"/>
                    </a:cubicBezTo>
                    <a:cubicBezTo>
                      <a:pt x="380" y="5"/>
                      <a:pt x="380" y="5"/>
                      <a:pt x="380" y="5"/>
                    </a:cubicBezTo>
                    <a:cubicBezTo>
                      <a:pt x="379" y="5"/>
                      <a:pt x="379" y="5"/>
                      <a:pt x="379" y="5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28" y="8"/>
                      <a:pt x="328" y="8"/>
                      <a:pt x="328" y="8"/>
                    </a:cubicBezTo>
                    <a:cubicBezTo>
                      <a:pt x="322" y="11"/>
                      <a:pt x="313" y="12"/>
                      <a:pt x="303" y="14"/>
                    </a:cubicBezTo>
                    <a:cubicBezTo>
                      <a:pt x="281" y="19"/>
                      <a:pt x="281" y="19"/>
                      <a:pt x="281" y="19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61" y="27"/>
                      <a:pt x="261" y="27"/>
                      <a:pt x="261" y="27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37" y="28"/>
                      <a:pt x="237" y="28"/>
                      <a:pt x="237" y="28"/>
                    </a:cubicBezTo>
                    <a:cubicBezTo>
                      <a:pt x="213" y="38"/>
                      <a:pt x="213" y="38"/>
                      <a:pt x="213" y="38"/>
                    </a:cubicBezTo>
                    <a:cubicBezTo>
                      <a:pt x="213" y="38"/>
                      <a:pt x="213" y="38"/>
                      <a:pt x="213" y="38"/>
                    </a:cubicBezTo>
                    <a:cubicBezTo>
                      <a:pt x="210" y="38"/>
                      <a:pt x="210" y="38"/>
                      <a:pt x="210" y="38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59" y="40"/>
                      <a:pt x="159" y="40"/>
                      <a:pt x="159" y="40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23" y="50"/>
                      <a:pt x="123" y="50"/>
                      <a:pt x="123" y="50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10" y="53"/>
                      <a:pt x="110" y="53"/>
                      <a:pt x="110" y="53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5" y="86"/>
                      <a:pt x="115" y="86"/>
                      <a:pt x="115" y="86"/>
                    </a:cubicBezTo>
                    <a:cubicBezTo>
                      <a:pt x="112" y="104"/>
                      <a:pt x="112" y="104"/>
                      <a:pt x="112" y="104"/>
                    </a:cubicBezTo>
                    <a:cubicBezTo>
                      <a:pt x="130" y="119"/>
                      <a:pt x="130" y="119"/>
                      <a:pt x="130" y="119"/>
                    </a:cubicBezTo>
                    <a:cubicBezTo>
                      <a:pt x="131" y="119"/>
                      <a:pt x="131" y="119"/>
                      <a:pt x="131" y="119"/>
                    </a:cubicBezTo>
                    <a:cubicBezTo>
                      <a:pt x="131" y="119"/>
                      <a:pt x="131" y="119"/>
                      <a:pt x="131" y="119"/>
                    </a:cubicBezTo>
                    <a:cubicBezTo>
                      <a:pt x="131" y="119"/>
                      <a:pt x="131" y="119"/>
                      <a:pt x="131" y="119"/>
                    </a:cubicBezTo>
                    <a:cubicBezTo>
                      <a:pt x="146" y="136"/>
                      <a:pt x="146" y="136"/>
                      <a:pt x="146" y="136"/>
                    </a:cubicBezTo>
                    <a:cubicBezTo>
                      <a:pt x="155" y="143"/>
                      <a:pt x="159" y="148"/>
                      <a:pt x="159" y="155"/>
                    </a:cubicBezTo>
                    <a:cubicBezTo>
                      <a:pt x="164" y="171"/>
                      <a:pt x="164" y="171"/>
                      <a:pt x="164" y="171"/>
                    </a:cubicBezTo>
                    <a:cubicBezTo>
                      <a:pt x="172" y="186"/>
                      <a:pt x="172" y="186"/>
                      <a:pt x="172" y="186"/>
                    </a:cubicBezTo>
                    <a:cubicBezTo>
                      <a:pt x="171" y="186"/>
                      <a:pt x="171" y="187"/>
                      <a:pt x="170" y="187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36" y="220"/>
                      <a:pt x="136" y="220"/>
                      <a:pt x="136" y="220"/>
                    </a:cubicBezTo>
                    <a:cubicBezTo>
                      <a:pt x="139" y="236"/>
                      <a:pt x="139" y="236"/>
                      <a:pt x="139" y="236"/>
                    </a:cubicBezTo>
                    <a:cubicBezTo>
                      <a:pt x="149" y="258"/>
                      <a:pt x="149" y="258"/>
                      <a:pt x="149" y="258"/>
                    </a:cubicBezTo>
                    <a:cubicBezTo>
                      <a:pt x="150" y="260"/>
                      <a:pt x="150" y="260"/>
                      <a:pt x="150" y="260"/>
                    </a:cubicBezTo>
                    <a:cubicBezTo>
                      <a:pt x="150" y="260"/>
                      <a:pt x="150" y="260"/>
                      <a:pt x="150" y="260"/>
                    </a:cubicBezTo>
                    <a:cubicBezTo>
                      <a:pt x="150" y="261"/>
                      <a:pt x="150" y="261"/>
                      <a:pt x="150" y="261"/>
                    </a:cubicBezTo>
                    <a:cubicBezTo>
                      <a:pt x="148" y="270"/>
                      <a:pt x="148" y="270"/>
                      <a:pt x="148" y="270"/>
                    </a:cubicBezTo>
                    <a:cubicBezTo>
                      <a:pt x="146" y="275"/>
                      <a:pt x="143" y="279"/>
                      <a:pt x="140" y="281"/>
                    </a:cubicBezTo>
                    <a:cubicBezTo>
                      <a:pt x="134" y="287"/>
                      <a:pt x="123" y="287"/>
                      <a:pt x="106" y="281"/>
                    </a:cubicBezTo>
                    <a:cubicBezTo>
                      <a:pt x="80" y="276"/>
                      <a:pt x="80" y="276"/>
                      <a:pt x="80" y="276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76"/>
                      <a:pt x="78" y="276"/>
                      <a:pt x="78" y="276"/>
                    </a:cubicBezTo>
                    <a:cubicBezTo>
                      <a:pt x="59" y="267"/>
                      <a:pt x="59" y="267"/>
                      <a:pt x="59" y="267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7"/>
                      <a:pt x="29" y="267"/>
                      <a:pt x="29" y="267"/>
                    </a:cubicBezTo>
                    <a:cubicBezTo>
                      <a:pt x="26" y="319"/>
                      <a:pt x="26" y="319"/>
                      <a:pt x="26" y="319"/>
                    </a:cubicBezTo>
                    <a:cubicBezTo>
                      <a:pt x="25" y="327"/>
                      <a:pt x="20" y="330"/>
                      <a:pt x="13" y="331"/>
                    </a:cubicBezTo>
                    <a:cubicBezTo>
                      <a:pt x="9" y="332"/>
                      <a:pt x="7" y="336"/>
                      <a:pt x="8" y="345"/>
                    </a:cubicBezTo>
                    <a:cubicBezTo>
                      <a:pt x="8" y="346"/>
                      <a:pt x="8" y="346"/>
                      <a:pt x="8" y="346"/>
                    </a:cubicBezTo>
                    <a:cubicBezTo>
                      <a:pt x="7" y="346"/>
                      <a:pt x="7" y="346"/>
                      <a:pt x="7" y="346"/>
                    </a:cubicBezTo>
                    <a:cubicBezTo>
                      <a:pt x="5" y="359"/>
                      <a:pt x="5" y="359"/>
                      <a:pt x="5" y="359"/>
                    </a:cubicBezTo>
                    <a:cubicBezTo>
                      <a:pt x="13" y="366"/>
                      <a:pt x="18" y="371"/>
                      <a:pt x="20" y="375"/>
                    </a:cubicBezTo>
                    <a:cubicBezTo>
                      <a:pt x="25" y="401"/>
                      <a:pt x="25" y="401"/>
                      <a:pt x="25" y="401"/>
                    </a:cubicBezTo>
                    <a:cubicBezTo>
                      <a:pt x="25" y="410"/>
                      <a:pt x="25" y="410"/>
                      <a:pt x="25" y="410"/>
                    </a:cubicBezTo>
                    <a:cubicBezTo>
                      <a:pt x="24" y="415"/>
                      <a:pt x="23" y="420"/>
                      <a:pt x="21" y="424"/>
                    </a:cubicBezTo>
                    <a:cubicBezTo>
                      <a:pt x="14" y="445"/>
                      <a:pt x="14" y="445"/>
                      <a:pt x="14" y="445"/>
                    </a:cubicBezTo>
                    <a:cubicBezTo>
                      <a:pt x="0" y="471"/>
                      <a:pt x="0" y="471"/>
                      <a:pt x="0" y="471"/>
                    </a:cubicBezTo>
                    <a:cubicBezTo>
                      <a:pt x="0" y="477"/>
                      <a:pt x="0" y="477"/>
                      <a:pt x="0" y="477"/>
                    </a:cubicBezTo>
                    <a:cubicBezTo>
                      <a:pt x="2" y="489"/>
                      <a:pt x="2" y="489"/>
                      <a:pt x="2" y="489"/>
                    </a:cubicBezTo>
                    <a:cubicBezTo>
                      <a:pt x="16" y="507"/>
                      <a:pt x="16" y="507"/>
                      <a:pt x="16" y="507"/>
                    </a:cubicBezTo>
                    <a:cubicBezTo>
                      <a:pt x="20" y="512"/>
                      <a:pt x="22" y="516"/>
                      <a:pt x="23" y="519"/>
                    </a:cubicBezTo>
                    <a:cubicBezTo>
                      <a:pt x="36" y="537"/>
                      <a:pt x="36" y="537"/>
                      <a:pt x="36" y="537"/>
                    </a:cubicBezTo>
                    <a:cubicBezTo>
                      <a:pt x="55" y="558"/>
                      <a:pt x="55" y="558"/>
                      <a:pt x="55" y="558"/>
                    </a:cubicBezTo>
                    <a:cubicBezTo>
                      <a:pt x="62" y="565"/>
                      <a:pt x="67" y="568"/>
                      <a:pt x="70" y="568"/>
                    </a:cubicBezTo>
                    <a:cubicBezTo>
                      <a:pt x="90" y="556"/>
                      <a:pt x="90" y="556"/>
                      <a:pt x="90" y="556"/>
                    </a:cubicBezTo>
                    <a:cubicBezTo>
                      <a:pt x="94" y="553"/>
                      <a:pt x="97" y="550"/>
                      <a:pt x="102" y="550"/>
                    </a:cubicBezTo>
                    <a:cubicBezTo>
                      <a:pt x="106" y="550"/>
                      <a:pt x="113" y="554"/>
                      <a:pt x="122" y="560"/>
                    </a:cubicBezTo>
                    <a:cubicBezTo>
                      <a:pt x="122" y="560"/>
                      <a:pt x="122" y="560"/>
                      <a:pt x="122" y="560"/>
                    </a:cubicBezTo>
                    <a:cubicBezTo>
                      <a:pt x="123" y="560"/>
                      <a:pt x="123" y="560"/>
                      <a:pt x="123" y="560"/>
                    </a:cubicBezTo>
                    <a:cubicBezTo>
                      <a:pt x="123" y="561"/>
                      <a:pt x="123" y="561"/>
                      <a:pt x="123" y="561"/>
                    </a:cubicBezTo>
                    <a:cubicBezTo>
                      <a:pt x="134" y="574"/>
                      <a:pt x="134" y="574"/>
                      <a:pt x="134" y="574"/>
                    </a:cubicBezTo>
                    <a:cubicBezTo>
                      <a:pt x="139" y="586"/>
                      <a:pt x="139" y="586"/>
                      <a:pt x="139" y="586"/>
                    </a:cubicBezTo>
                    <a:cubicBezTo>
                      <a:pt x="143" y="592"/>
                      <a:pt x="143" y="592"/>
                      <a:pt x="143" y="592"/>
                    </a:cubicBezTo>
                    <a:cubicBezTo>
                      <a:pt x="147" y="594"/>
                      <a:pt x="147" y="594"/>
                      <a:pt x="147" y="594"/>
                    </a:cubicBezTo>
                    <a:cubicBezTo>
                      <a:pt x="160" y="603"/>
                      <a:pt x="160" y="603"/>
                      <a:pt x="160" y="603"/>
                    </a:cubicBezTo>
                    <a:cubicBezTo>
                      <a:pt x="168" y="604"/>
                      <a:pt x="168" y="604"/>
                      <a:pt x="168" y="604"/>
                    </a:cubicBezTo>
                    <a:cubicBezTo>
                      <a:pt x="172" y="605"/>
                      <a:pt x="176" y="609"/>
                      <a:pt x="179" y="613"/>
                    </a:cubicBezTo>
                    <a:cubicBezTo>
                      <a:pt x="181" y="616"/>
                      <a:pt x="193" y="620"/>
                      <a:pt x="213" y="625"/>
                    </a:cubicBezTo>
                    <a:cubicBezTo>
                      <a:pt x="214" y="625"/>
                      <a:pt x="214" y="625"/>
                      <a:pt x="214" y="625"/>
                    </a:cubicBezTo>
                    <a:cubicBezTo>
                      <a:pt x="246" y="637"/>
                      <a:pt x="246" y="637"/>
                      <a:pt x="246" y="637"/>
                    </a:cubicBezTo>
                    <a:cubicBezTo>
                      <a:pt x="247" y="637"/>
                      <a:pt x="247" y="637"/>
                      <a:pt x="247" y="637"/>
                    </a:cubicBezTo>
                    <a:cubicBezTo>
                      <a:pt x="248" y="637"/>
                      <a:pt x="248" y="637"/>
                      <a:pt x="248" y="637"/>
                    </a:cubicBezTo>
                    <a:cubicBezTo>
                      <a:pt x="270" y="648"/>
                      <a:pt x="270" y="648"/>
                      <a:pt x="270" y="648"/>
                    </a:cubicBezTo>
                    <a:cubicBezTo>
                      <a:pt x="308" y="657"/>
                      <a:pt x="308" y="657"/>
                      <a:pt x="308" y="657"/>
                    </a:cubicBezTo>
                    <a:cubicBezTo>
                      <a:pt x="309" y="658"/>
                      <a:pt x="309" y="658"/>
                      <a:pt x="309" y="658"/>
                    </a:cubicBezTo>
                    <a:cubicBezTo>
                      <a:pt x="359" y="660"/>
                      <a:pt x="359" y="660"/>
                      <a:pt x="359" y="660"/>
                    </a:cubicBezTo>
                    <a:cubicBezTo>
                      <a:pt x="381" y="652"/>
                      <a:pt x="381" y="652"/>
                      <a:pt x="381" y="652"/>
                    </a:cubicBezTo>
                    <a:cubicBezTo>
                      <a:pt x="401" y="652"/>
                      <a:pt x="401" y="652"/>
                      <a:pt x="401" y="652"/>
                    </a:cubicBezTo>
                    <a:cubicBezTo>
                      <a:pt x="401" y="653"/>
                      <a:pt x="401" y="653"/>
                      <a:pt x="401" y="653"/>
                    </a:cubicBezTo>
                    <a:cubicBezTo>
                      <a:pt x="402" y="654"/>
                      <a:pt x="402" y="654"/>
                      <a:pt x="402" y="654"/>
                    </a:cubicBezTo>
                    <a:cubicBezTo>
                      <a:pt x="419" y="675"/>
                      <a:pt x="419" y="675"/>
                      <a:pt x="419" y="675"/>
                    </a:cubicBezTo>
                    <a:cubicBezTo>
                      <a:pt x="419" y="675"/>
                      <a:pt x="419" y="675"/>
                      <a:pt x="419" y="675"/>
                    </a:cubicBezTo>
                    <a:cubicBezTo>
                      <a:pt x="419" y="676"/>
                      <a:pt x="419" y="676"/>
                      <a:pt x="419" y="676"/>
                    </a:cubicBezTo>
                    <a:cubicBezTo>
                      <a:pt x="429" y="693"/>
                      <a:pt x="429" y="693"/>
                      <a:pt x="429" y="693"/>
                    </a:cubicBezTo>
                    <a:cubicBezTo>
                      <a:pt x="438" y="702"/>
                      <a:pt x="438" y="702"/>
                      <a:pt x="438" y="702"/>
                    </a:cubicBezTo>
                    <a:cubicBezTo>
                      <a:pt x="449" y="708"/>
                      <a:pt x="449" y="708"/>
                      <a:pt x="449" y="708"/>
                    </a:cubicBezTo>
                    <a:cubicBezTo>
                      <a:pt x="451" y="709"/>
                      <a:pt x="451" y="709"/>
                      <a:pt x="451" y="709"/>
                    </a:cubicBezTo>
                    <a:cubicBezTo>
                      <a:pt x="451" y="709"/>
                      <a:pt x="451" y="709"/>
                      <a:pt x="451" y="709"/>
                    </a:cubicBezTo>
                    <a:cubicBezTo>
                      <a:pt x="452" y="710"/>
                      <a:pt x="452" y="710"/>
                      <a:pt x="452" y="710"/>
                    </a:cubicBezTo>
                    <a:cubicBezTo>
                      <a:pt x="461" y="731"/>
                      <a:pt x="461" y="731"/>
                      <a:pt x="461" y="731"/>
                    </a:cubicBezTo>
                    <a:cubicBezTo>
                      <a:pt x="461" y="732"/>
                      <a:pt x="461" y="732"/>
                      <a:pt x="461" y="732"/>
                    </a:cubicBezTo>
                    <a:cubicBezTo>
                      <a:pt x="462" y="732"/>
                      <a:pt x="462" y="732"/>
                      <a:pt x="462" y="732"/>
                    </a:cubicBezTo>
                    <a:cubicBezTo>
                      <a:pt x="462" y="733"/>
                      <a:pt x="462" y="733"/>
                      <a:pt x="462" y="733"/>
                    </a:cubicBezTo>
                    <a:cubicBezTo>
                      <a:pt x="467" y="756"/>
                      <a:pt x="467" y="756"/>
                      <a:pt x="467" y="756"/>
                    </a:cubicBezTo>
                    <a:cubicBezTo>
                      <a:pt x="482" y="762"/>
                      <a:pt x="482" y="762"/>
                      <a:pt x="482" y="762"/>
                    </a:cubicBezTo>
                    <a:cubicBezTo>
                      <a:pt x="483" y="762"/>
                      <a:pt x="483" y="762"/>
                      <a:pt x="483" y="762"/>
                    </a:cubicBezTo>
                    <a:cubicBezTo>
                      <a:pt x="484" y="762"/>
                      <a:pt x="484" y="762"/>
                      <a:pt x="484" y="762"/>
                    </a:cubicBezTo>
                    <a:cubicBezTo>
                      <a:pt x="484" y="762"/>
                      <a:pt x="484" y="762"/>
                      <a:pt x="484" y="762"/>
                    </a:cubicBezTo>
                    <a:cubicBezTo>
                      <a:pt x="496" y="769"/>
                      <a:pt x="496" y="769"/>
                      <a:pt x="496" y="769"/>
                    </a:cubicBezTo>
                    <a:cubicBezTo>
                      <a:pt x="512" y="766"/>
                      <a:pt x="512" y="766"/>
                      <a:pt x="512" y="766"/>
                    </a:cubicBezTo>
                    <a:cubicBezTo>
                      <a:pt x="516" y="750"/>
                      <a:pt x="516" y="750"/>
                      <a:pt x="516" y="750"/>
                    </a:cubicBezTo>
                    <a:cubicBezTo>
                      <a:pt x="516" y="749"/>
                      <a:pt x="516" y="749"/>
                      <a:pt x="516" y="749"/>
                    </a:cubicBezTo>
                    <a:cubicBezTo>
                      <a:pt x="517" y="748"/>
                      <a:pt x="517" y="748"/>
                      <a:pt x="517" y="748"/>
                    </a:cubicBezTo>
                    <a:cubicBezTo>
                      <a:pt x="535" y="730"/>
                      <a:pt x="535" y="730"/>
                      <a:pt x="535" y="730"/>
                    </a:cubicBezTo>
                    <a:cubicBezTo>
                      <a:pt x="555" y="735"/>
                      <a:pt x="555" y="735"/>
                      <a:pt x="555" y="735"/>
                    </a:cubicBezTo>
                    <a:cubicBezTo>
                      <a:pt x="555" y="737"/>
                      <a:pt x="555" y="737"/>
                      <a:pt x="555" y="737"/>
                    </a:cubicBezTo>
                    <a:cubicBezTo>
                      <a:pt x="565" y="758"/>
                      <a:pt x="565" y="758"/>
                      <a:pt x="565" y="758"/>
                    </a:cubicBezTo>
                    <a:cubicBezTo>
                      <a:pt x="585" y="751"/>
                      <a:pt x="585" y="751"/>
                      <a:pt x="585" y="751"/>
                    </a:cubicBezTo>
                    <a:cubicBezTo>
                      <a:pt x="587" y="731"/>
                      <a:pt x="587" y="731"/>
                      <a:pt x="587" y="731"/>
                    </a:cubicBezTo>
                    <a:cubicBezTo>
                      <a:pt x="587" y="730"/>
                      <a:pt x="587" y="730"/>
                      <a:pt x="587" y="730"/>
                    </a:cubicBezTo>
                    <a:cubicBezTo>
                      <a:pt x="587" y="729"/>
                      <a:pt x="587" y="729"/>
                      <a:pt x="587" y="729"/>
                    </a:cubicBezTo>
                    <a:cubicBezTo>
                      <a:pt x="588" y="728"/>
                      <a:pt x="588" y="728"/>
                      <a:pt x="588" y="728"/>
                    </a:cubicBezTo>
                    <a:cubicBezTo>
                      <a:pt x="601" y="720"/>
                      <a:pt x="601" y="720"/>
                      <a:pt x="601" y="720"/>
                    </a:cubicBezTo>
                    <a:cubicBezTo>
                      <a:pt x="598" y="691"/>
                      <a:pt x="598" y="691"/>
                      <a:pt x="598" y="691"/>
                    </a:cubicBezTo>
                    <a:cubicBezTo>
                      <a:pt x="598" y="689"/>
                      <a:pt x="598" y="689"/>
                      <a:pt x="598" y="689"/>
                    </a:cubicBezTo>
                    <a:cubicBezTo>
                      <a:pt x="598" y="688"/>
                      <a:pt x="598" y="688"/>
                      <a:pt x="598" y="688"/>
                    </a:cubicBezTo>
                    <a:cubicBezTo>
                      <a:pt x="598" y="688"/>
                      <a:pt x="598" y="688"/>
                      <a:pt x="598" y="688"/>
                    </a:cubicBezTo>
                    <a:cubicBezTo>
                      <a:pt x="614" y="655"/>
                      <a:pt x="614" y="655"/>
                      <a:pt x="614" y="655"/>
                    </a:cubicBezTo>
                    <a:cubicBezTo>
                      <a:pt x="630" y="649"/>
                      <a:pt x="630" y="649"/>
                      <a:pt x="630" y="649"/>
                    </a:cubicBezTo>
                    <a:cubicBezTo>
                      <a:pt x="624" y="619"/>
                      <a:pt x="624" y="619"/>
                      <a:pt x="624" y="619"/>
                    </a:cubicBezTo>
                    <a:cubicBezTo>
                      <a:pt x="639" y="619"/>
                      <a:pt x="639" y="619"/>
                      <a:pt x="639" y="619"/>
                    </a:cubicBezTo>
                    <a:cubicBezTo>
                      <a:pt x="638" y="605"/>
                      <a:pt x="638" y="605"/>
                      <a:pt x="638" y="605"/>
                    </a:cubicBezTo>
                    <a:cubicBezTo>
                      <a:pt x="630" y="577"/>
                      <a:pt x="630" y="577"/>
                      <a:pt x="630" y="577"/>
                    </a:cubicBezTo>
                    <a:cubicBezTo>
                      <a:pt x="630" y="577"/>
                      <a:pt x="630" y="577"/>
                      <a:pt x="630" y="577"/>
                    </a:cubicBezTo>
                    <a:cubicBezTo>
                      <a:pt x="630" y="575"/>
                      <a:pt x="630" y="575"/>
                      <a:pt x="630" y="575"/>
                    </a:cubicBezTo>
                    <a:cubicBezTo>
                      <a:pt x="632" y="555"/>
                      <a:pt x="632" y="555"/>
                      <a:pt x="632" y="555"/>
                    </a:cubicBezTo>
                    <a:cubicBezTo>
                      <a:pt x="632" y="552"/>
                      <a:pt x="632" y="552"/>
                      <a:pt x="632" y="552"/>
                    </a:cubicBezTo>
                    <a:cubicBezTo>
                      <a:pt x="634" y="550"/>
                      <a:pt x="634" y="550"/>
                      <a:pt x="634" y="550"/>
                    </a:cubicBezTo>
                    <a:cubicBezTo>
                      <a:pt x="645" y="537"/>
                      <a:pt x="645" y="537"/>
                      <a:pt x="645" y="537"/>
                    </a:cubicBezTo>
                    <a:cubicBezTo>
                      <a:pt x="647" y="535"/>
                      <a:pt x="647" y="535"/>
                      <a:pt x="647" y="535"/>
                    </a:cubicBezTo>
                    <a:cubicBezTo>
                      <a:pt x="650" y="535"/>
                      <a:pt x="650" y="535"/>
                      <a:pt x="650" y="535"/>
                    </a:cubicBezTo>
                    <a:cubicBezTo>
                      <a:pt x="678" y="540"/>
                      <a:pt x="678" y="540"/>
                      <a:pt x="678" y="540"/>
                    </a:cubicBezTo>
                    <a:cubicBezTo>
                      <a:pt x="680" y="540"/>
                      <a:pt x="680" y="540"/>
                      <a:pt x="680" y="540"/>
                    </a:cubicBezTo>
                    <a:cubicBezTo>
                      <a:pt x="703" y="546"/>
                      <a:pt x="703" y="546"/>
                      <a:pt x="703" y="546"/>
                    </a:cubicBezTo>
                    <a:cubicBezTo>
                      <a:pt x="723" y="540"/>
                      <a:pt x="723" y="540"/>
                      <a:pt x="723" y="540"/>
                    </a:cubicBezTo>
                    <a:cubicBezTo>
                      <a:pt x="734" y="563"/>
                      <a:pt x="734" y="563"/>
                      <a:pt x="734" y="563"/>
                    </a:cubicBezTo>
                    <a:cubicBezTo>
                      <a:pt x="735" y="564"/>
                      <a:pt x="735" y="564"/>
                      <a:pt x="735" y="564"/>
                    </a:cubicBezTo>
                    <a:cubicBezTo>
                      <a:pt x="735" y="581"/>
                      <a:pt x="735" y="581"/>
                      <a:pt x="735" y="581"/>
                    </a:cubicBezTo>
                    <a:cubicBezTo>
                      <a:pt x="739" y="597"/>
                      <a:pt x="739" y="597"/>
                      <a:pt x="739" y="597"/>
                    </a:cubicBezTo>
                    <a:cubicBezTo>
                      <a:pt x="741" y="603"/>
                      <a:pt x="745" y="607"/>
                      <a:pt x="749" y="609"/>
                    </a:cubicBezTo>
                    <a:cubicBezTo>
                      <a:pt x="751" y="609"/>
                      <a:pt x="751" y="609"/>
                      <a:pt x="751" y="609"/>
                    </a:cubicBezTo>
                    <a:cubicBezTo>
                      <a:pt x="761" y="611"/>
                      <a:pt x="766" y="615"/>
                      <a:pt x="767" y="621"/>
                    </a:cubicBezTo>
                    <a:cubicBezTo>
                      <a:pt x="768" y="626"/>
                      <a:pt x="772" y="634"/>
                      <a:pt x="780" y="642"/>
                    </a:cubicBezTo>
                    <a:cubicBezTo>
                      <a:pt x="789" y="656"/>
                      <a:pt x="789" y="656"/>
                      <a:pt x="789" y="656"/>
                    </a:cubicBezTo>
                    <a:cubicBezTo>
                      <a:pt x="789" y="656"/>
                      <a:pt x="789" y="656"/>
                      <a:pt x="789" y="656"/>
                    </a:cubicBezTo>
                    <a:cubicBezTo>
                      <a:pt x="789" y="657"/>
                      <a:pt x="789" y="657"/>
                      <a:pt x="789" y="657"/>
                    </a:cubicBezTo>
                    <a:cubicBezTo>
                      <a:pt x="796" y="669"/>
                      <a:pt x="796" y="669"/>
                      <a:pt x="796" y="669"/>
                    </a:cubicBezTo>
                    <a:cubicBezTo>
                      <a:pt x="805" y="668"/>
                      <a:pt x="805" y="668"/>
                      <a:pt x="805" y="668"/>
                    </a:cubicBezTo>
                    <a:cubicBezTo>
                      <a:pt x="823" y="652"/>
                      <a:pt x="823" y="652"/>
                      <a:pt x="823" y="652"/>
                    </a:cubicBezTo>
                    <a:cubicBezTo>
                      <a:pt x="835" y="676"/>
                      <a:pt x="835" y="676"/>
                      <a:pt x="835" y="676"/>
                    </a:cubicBezTo>
                    <a:cubicBezTo>
                      <a:pt x="858" y="683"/>
                      <a:pt x="858" y="683"/>
                      <a:pt x="858" y="683"/>
                    </a:cubicBezTo>
                    <a:cubicBezTo>
                      <a:pt x="859" y="683"/>
                      <a:pt x="859" y="683"/>
                      <a:pt x="859" y="683"/>
                    </a:cubicBezTo>
                    <a:cubicBezTo>
                      <a:pt x="860" y="684"/>
                      <a:pt x="860" y="684"/>
                      <a:pt x="860" y="684"/>
                    </a:cubicBezTo>
                    <a:cubicBezTo>
                      <a:pt x="872" y="706"/>
                      <a:pt x="872" y="706"/>
                      <a:pt x="872" y="706"/>
                    </a:cubicBezTo>
                    <a:cubicBezTo>
                      <a:pt x="877" y="709"/>
                      <a:pt x="877" y="709"/>
                      <a:pt x="877" y="709"/>
                    </a:cubicBezTo>
                    <a:cubicBezTo>
                      <a:pt x="878" y="689"/>
                      <a:pt x="878" y="689"/>
                      <a:pt x="878" y="689"/>
                    </a:cubicBezTo>
                    <a:cubicBezTo>
                      <a:pt x="878" y="688"/>
                      <a:pt x="878" y="688"/>
                      <a:pt x="878" y="688"/>
                    </a:cubicBezTo>
                    <a:cubicBezTo>
                      <a:pt x="878" y="684"/>
                      <a:pt x="878" y="684"/>
                      <a:pt x="878" y="684"/>
                    </a:cubicBezTo>
                    <a:cubicBezTo>
                      <a:pt x="924" y="683"/>
                      <a:pt x="924" y="683"/>
                      <a:pt x="924" y="683"/>
                    </a:cubicBezTo>
                    <a:cubicBezTo>
                      <a:pt x="925" y="679"/>
                      <a:pt x="925" y="679"/>
                      <a:pt x="925" y="679"/>
                    </a:cubicBezTo>
                    <a:cubicBezTo>
                      <a:pt x="927" y="677"/>
                      <a:pt x="927" y="673"/>
                      <a:pt x="924" y="670"/>
                    </a:cubicBezTo>
                    <a:cubicBezTo>
                      <a:pt x="921" y="663"/>
                      <a:pt x="920" y="658"/>
                      <a:pt x="919" y="651"/>
                    </a:cubicBezTo>
                    <a:cubicBezTo>
                      <a:pt x="918" y="642"/>
                      <a:pt x="919" y="636"/>
                      <a:pt x="921" y="634"/>
                    </a:cubicBezTo>
                    <a:cubicBezTo>
                      <a:pt x="924" y="630"/>
                      <a:pt x="927" y="630"/>
                      <a:pt x="932" y="631"/>
                    </a:cubicBezTo>
                    <a:cubicBezTo>
                      <a:pt x="951" y="637"/>
                      <a:pt x="951" y="637"/>
                      <a:pt x="951" y="637"/>
                    </a:cubicBezTo>
                    <a:cubicBezTo>
                      <a:pt x="953" y="623"/>
                      <a:pt x="953" y="623"/>
                      <a:pt x="953" y="623"/>
                    </a:cubicBezTo>
                    <a:cubicBezTo>
                      <a:pt x="918" y="607"/>
                      <a:pt x="918" y="607"/>
                      <a:pt x="918" y="607"/>
                    </a:cubicBezTo>
                    <a:cubicBezTo>
                      <a:pt x="916" y="607"/>
                      <a:pt x="916" y="607"/>
                      <a:pt x="916" y="607"/>
                    </a:cubicBezTo>
                    <a:cubicBezTo>
                      <a:pt x="915" y="605"/>
                      <a:pt x="915" y="605"/>
                      <a:pt x="915" y="605"/>
                    </a:cubicBezTo>
                    <a:cubicBezTo>
                      <a:pt x="915" y="604"/>
                      <a:pt x="915" y="604"/>
                      <a:pt x="915" y="604"/>
                    </a:cubicBezTo>
                    <a:cubicBezTo>
                      <a:pt x="915" y="603"/>
                      <a:pt x="915" y="603"/>
                      <a:pt x="915" y="603"/>
                    </a:cubicBezTo>
                    <a:cubicBezTo>
                      <a:pt x="910" y="561"/>
                      <a:pt x="910" y="561"/>
                      <a:pt x="910" y="561"/>
                    </a:cubicBezTo>
                    <a:cubicBezTo>
                      <a:pt x="911" y="535"/>
                      <a:pt x="911" y="535"/>
                      <a:pt x="911" y="535"/>
                    </a:cubicBezTo>
                    <a:cubicBezTo>
                      <a:pt x="911" y="531"/>
                      <a:pt x="911" y="531"/>
                      <a:pt x="911" y="531"/>
                    </a:cubicBezTo>
                    <a:cubicBezTo>
                      <a:pt x="911" y="529"/>
                      <a:pt x="911" y="529"/>
                      <a:pt x="911" y="529"/>
                    </a:cubicBezTo>
                    <a:cubicBezTo>
                      <a:pt x="969" y="537"/>
                      <a:pt x="969" y="537"/>
                      <a:pt x="969" y="537"/>
                    </a:cubicBezTo>
                    <a:cubicBezTo>
                      <a:pt x="983" y="523"/>
                      <a:pt x="983" y="523"/>
                      <a:pt x="983" y="523"/>
                    </a:cubicBezTo>
                    <a:cubicBezTo>
                      <a:pt x="987" y="518"/>
                      <a:pt x="986" y="514"/>
                      <a:pt x="983" y="512"/>
                    </a:cubicBezTo>
                    <a:cubicBezTo>
                      <a:pt x="969" y="507"/>
                      <a:pt x="961" y="501"/>
                      <a:pt x="961" y="495"/>
                    </a:cubicBezTo>
                    <a:cubicBezTo>
                      <a:pt x="961" y="491"/>
                      <a:pt x="962" y="487"/>
                      <a:pt x="968" y="485"/>
                    </a:cubicBezTo>
                    <a:cubicBezTo>
                      <a:pt x="992" y="461"/>
                      <a:pt x="992" y="461"/>
                      <a:pt x="992" y="461"/>
                    </a:cubicBezTo>
                    <a:cubicBezTo>
                      <a:pt x="1018" y="460"/>
                      <a:pt x="1018" y="460"/>
                      <a:pt x="1018" y="460"/>
                    </a:cubicBezTo>
                    <a:cubicBezTo>
                      <a:pt x="1032" y="436"/>
                      <a:pt x="1032" y="436"/>
                      <a:pt x="1032" y="436"/>
                    </a:cubicBezTo>
                    <a:cubicBezTo>
                      <a:pt x="1032" y="414"/>
                      <a:pt x="1032" y="414"/>
                      <a:pt x="1032" y="414"/>
                    </a:cubicBezTo>
                    <a:cubicBezTo>
                      <a:pt x="1052" y="410"/>
                      <a:pt x="1052" y="410"/>
                      <a:pt x="1052" y="410"/>
                    </a:cubicBezTo>
                    <a:cubicBezTo>
                      <a:pt x="1057" y="394"/>
                      <a:pt x="1061" y="386"/>
                      <a:pt x="1063" y="383"/>
                    </a:cubicBezTo>
                    <a:cubicBezTo>
                      <a:pt x="1071" y="365"/>
                      <a:pt x="1071" y="365"/>
                      <a:pt x="1071" y="365"/>
                    </a:cubicBezTo>
                    <a:cubicBezTo>
                      <a:pt x="1056" y="338"/>
                      <a:pt x="1056" y="338"/>
                      <a:pt x="1056" y="338"/>
                    </a:cubicBezTo>
                    <a:cubicBezTo>
                      <a:pt x="1056" y="337"/>
                      <a:pt x="1056" y="337"/>
                      <a:pt x="1056" y="337"/>
                    </a:cubicBezTo>
                    <a:cubicBezTo>
                      <a:pt x="1056" y="337"/>
                      <a:pt x="1056" y="337"/>
                      <a:pt x="1056" y="337"/>
                    </a:cubicBezTo>
                    <a:cubicBezTo>
                      <a:pt x="1056" y="336"/>
                      <a:pt x="1056" y="336"/>
                      <a:pt x="1056" y="336"/>
                    </a:cubicBezTo>
                    <a:cubicBezTo>
                      <a:pt x="1047" y="300"/>
                      <a:pt x="1047" y="300"/>
                      <a:pt x="1047" y="300"/>
                    </a:cubicBezTo>
                    <a:cubicBezTo>
                      <a:pt x="1047" y="299"/>
                      <a:pt x="1047" y="299"/>
                      <a:pt x="1047" y="299"/>
                    </a:cubicBezTo>
                    <a:cubicBezTo>
                      <a:pt x="1040" y="262"/>
                      <a:pt x="1040" y="262"/>
                      <a:pt x="1040" y="262"/>
                    </a:cubicBezTo>
                    <a:cubicBezTo>
                      <a:pt x="1028" y="241"/>
                      <a:pt x="1028" y="241"/>
                      <a:pt x="1028" y="241"/>
                    </a:cubicBezTo>
                    <a:cubicBezTo>
                      <a:pt x="1009" y="222"/>
                      <a:pt x="1009" y="222"/>
                      <a:pt x="1009" y="222"/>
                    </a:cubicBezTo>
                    <a:cubicBezTo>
                      <a:pt x="1009" y="221"/>
                      <a:pt x="1009" y="221"/>
                      <a:pt x="1009" y="221"/>
                    </a:cubicBezTo>
                    <a:cubicBezTo>
                      <a:pt x="1009" y="220"/>
                      <a:pt x="1009" y="220"/>
                      <a:pt x="1009" y="220"/>
                    </a:cubicBezTo>
                    <a:cubicBezTo>
                      <a:pt x="1008" y="219"/>
                      <a:pt x="1008" y="219"/>
                      <a:pt x="1008" y="219"/>
                    </a:cubicBezTo>
                    <a:cubicBezTo>
                      <a:pt x="1007" y="199"/>
                      <a:pt x="1007" y="199"/>
                      <a:pt x="1007" y="199"/>
                    </a:cubicBezTo>
                    <a:cubicBezTo>
                      <a:pt x="972" y="210"/>
                      <a:pt x="972" y="210"/>
                      <a:pt x="972" y="210"/>
                    </a:cubicBezTo>
                    <a:cubicBezTo>
                      <a:pt x="971" y="208"/>
                      <a:pt x="971" y="208"/>
                      <a:pt x="971" y="208"/>
                    </a:cubicBezTo>
                    <a:cubicBezTo>
                      <a:pt x="955" y="191"/>
                      <a:pt x="955" y="191"/>
                      <a:pt x="955" y="191"/>
                    </a:cubicBezTo>
                    <a:cubicBezTo>
                      <a:pt x="908" y="155"/>
                      <a:pt x="908" y="155"/>
                      <a:pt x="908" y="155"/>
                    </a:cubicBezTo>
                    <a:cubicBezTo>
                      <a:pt x="906" y="155"/>
                      <a:pt x="906" y="155"/>
                      <a:pt x="906" y="155"/>
                    </a:cubicBezTo>
                    <a:cubicBezTo>
                      <a:pt x="889" y="131"/>
                      <a:pt x="889" y="131"/>
                      <a:pt x="889" y="131"/>
                    </a:cubicBezTo>
                    <a:cubicBezTo>
                      <a:pt x="877" y="124"/>
                      <a:pt x="877" y="124"/>
                      <a:pt x="877" y="124"/>
                    </a:cubicBezTo>
                    <a:cubicBezTo>
                      <a:pt x="870" y="136"/>
                      <a:pt x="870" y="136"/>
                      <a:pt x="870" y="136"/>
                    </a:cubicBezTo>
                    <a:cubicBezTo>
                      <a:pt x="870" y="138"/>
                      <a:pt x="870" y="138"/>
                      <a:pt x="870" y="138"/>
                    </a:cubicBezTo>
                    <a:cubicBezTo>
                      <a:pt x="868" y="139"/>
                      <a:pt x="868" y="139"/>
                      <a:pt x="868" y="139"/>
                    </a:cubicBezTo>
                    <a:cubicBezTo>
                      <a:pt x="867" y="139"/>
                      <a:pt x="867" y="139"/>
                      <a:pt x="867" y="139"/>
                    </a:cubicBezTo>
                    <a:cubicBezTo>
                      <a:pt x="865" y="139"/>
                      <a:pt x="865" y="139"/>
                      <a:pt x="865" y="139"/>
                    </a:cubicBezTo>
                    <a:cubicBezTo>
                      <a:pt x="851" y="140"/>
                      <a:pt x="851" y="140"/>
                      <a:pt x="851" y="140"/>
                    </a:cubicBezTo>
                    <a:cubicBezTo>
                      <a:pt x="848" y="141"/>
                      <a:pt x="848" y="141"/>
                      <a:pt x="848" y="141"/>
                    </a:cubicBezTo>
                    <a:cubicBezTo>
                      <a:pt x="847" y="141"/>
                      <a:pt x="847" y="141"/>
                      <a:pt x="847" y="141"/>
                    </a:cubicBezTo>
                    <a:cubicBezTo>
                      <a:pt x="813" y="103"/>
                      <a:pt x="813" y="103"/>
                      <a:pt x="813" y="103"/>
                    </a:cubicBezTo>
                    <a:cubicBezTo>
                      <a:pt x="805" y="100"/>
                      <a:pt x="798" y="92"/>
                      <a:pt x="787" y="82"/>
                    </a:cubicBezTo>
                    <a:cubicBezTo>
                      <a:pt x="771" y="70"/>
                      <a:pt x="771" y="70"/>
                      <a:pt x="771" y="70"/>
                    </a:cubicBezTo>
                    <a:cubicBezTo>
                      <a:pt x="770" y="69"/>
                      <a:pt x="770" y="69"/>
                      <a:pt x="770" y="69"/>
                    </a:cubicBezTo>
                    <a:cubicBezTo>
                      <a:pt x="752" y="59"/>
                      <a:pt x="752" y="59"/>
                      <a:pt x="752" y="59"/>
                    </a:cubicBezTo>
                    <a:cubicBezTo>
                      <a:pt x="742" y="67"/>
                      <a:pt x="742" y="67"/>
                      <a:pt x="742" y="67"/>
                    </a:cubicBezTo>
                    <a:cubicBezTo>
                      <a:pt x="741" y="69"/>
                      <a:pt x="741" y="69"/>
                      <a:pt x="741" y="69"/>
                    </a:cubicBezTo>
                    <a:cubicBezTo>
                      <a:pt x="740" y="68"/>
                      <a:pt x="740" y="68"/>
                      <a:pt x="740" y="68"/>
                    </a:cubicBezTo>
                    <a:cubicBezTo>
                      <a:pt x="739" y="68"/>
                      <a:pt x="739" y="68"/>
                      <a:pt x="739" y="68"/>
                    </a:cubicBezTo>
                    <a:cubicBezTo>
                      <a:pt x="729" y="66"/>
                      <a:pt x="729" y="66"/>
                      <a:pt x="729" y="66"/>
                    </a:cubicBezTo>
                    <a:cubicBezTo>
                      <a:pt x="719" y="71"/>
                      <a:pt x="719" y="71"/>
                      <a:pt x="719" y="71"/>
                    </a:cubicBezTo>
                    <a:cubicBezTo>
                      <a:pt x="718" y="72"/>
                      <a:pt x="718" y="72"/>
                      <a:pt x="718" y="72"/>
                    </a:cubicBezTo>
                    <a:cubicBezTo>
                      <a:pt x="716" y="73"/>
                      <a:pt x="716" y="73"/>
                      <a:pt x="716" y="73"/>
                    </a:cubicBezTo>
                    <a:cubicBezTo>
                      <a:pt x="715" y="73"/>
                      <a:pt x="715" y="73"/>
                      <a:pt x="715" y="73"/>
                    </a:cubicBezTo>
                    <a:cubicBezTo>
                      <a:pt x="701" y="76"/>
                      <a:pt x="701" y="76"/>
                      <a:pt x="701" y="76"/>
                    </a:cubicBezTo>
                    <a:cubicBezTo>
                      <a:pt x="681" y="64"/>
                      <a:pt x="661" y="52"/>
                      <a:pt x="63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71" name="Freeform 11">
                <a:extLst>
                  <a:ext uri="{FF2B5EF4-FFF2-40B4-BE49-F238E27FC236}">
                    <a16:creationId xmlns:a16="http://schemas.microsoft.com/office/drawing/2014/main" id="{24D57373-B080-4A85-B899-9AE3FF52D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000" y="4092452"/>
                <a:ext cx="1254218" cy="1101328"/>
              </a:xfrm>
              <a:custGeom>
                <a:avLst/>
                <a:gdLst>
                  <a:gd name="T0" fmla="*/ 27 w 928"/>
                  <a:gd name="T1" fmla="*/ 37 h 814"/>
                  <a:gd name="T2" fmla="*/ 23 w 928"/>
                  <a:gd name="T3" fmla="*/ 93 h 814"/>
                  <a:gd name="T4" fmla="*/ 13 w 928"/>
                  <a:gd name="T5" fmla="*/ 151 h 814"/>
                  <a:gd name="T6" fmla="*/ 52 w 928"/>
                  <a:gd name="T7" fmla="*/ 182 h 814"/>
                  <a:gd name="T8" fmla="*/ 94 w 928"/>
                  <a:gd name="T9" fmla="*/ 255 h 814"/>
                  <a:gd name="T10" fmla="*/ 98 w 928"/>
                  <a:gd name="T11" fmla="*/ 323 h 814"/>
                  <a:gd name="T12" fmla="*/ 120 w 928"/>
                  <a:gd name="T13" fmla="*/ 378 h 814"/>
                  <a:gd name="T14" fmla="*/ 132 w 928"/>
                  <a:gd name="T15" fmla="*/ 461 h 814"/>
                  <a:gd name="T16" fmla="*/ 125 w 928"/>
                  <a:gd name="T17" fmla="*/ 576 h 814"/>
                  <a:gd name="T18" fmla="*/ 146 w 928"/>
                  <a:gd name="T19" fmla="*/ 609 h 814"/>
                  <a:gd name="T20" fmla="*/ 165 w 928"/>
                  <a:gd name="T21" fmla="*/ 561 h 814"/>
                  <a:gd name="T22" fmla="*/ 206 w 928"/>
                  <a:gd name="T23" fmla="*/ 581 h 814"/>
                  <a:gd name="T24" fmla="*/ 226 w 928"/>
                  <a:gd name="T25" fmla="*/ 625 h 814"/>
                  <a:gd name="T26" fmla="*/ 269 w 928"/>
                  <a:gd name="T27" fmla="*/ 630 h 814"/>
                  <a:gd name="T28" fmla="*/ 316 w 928"/>
                  <a:gd name="T29" fmla="*/ 735 h 814"/>
                  <a:gd name="T30" fmla="*/ 324 w 928"/>
                  <a:gd name="T31" fmla="*/ 788 h 814"/>
                  <a:gd name="T32" fmla="*/ 347 w 928"/>
                  <a:gd name="T33" fmla="*/ 812 h 814"/>
                  <a:gd name="T34" fmla="*/ 404 w 928"/>
                  <a:gd name="T35" fmla="*/ 773 h 814"/>
                  <a:gd name="T36" fmla="*/ 434 w 928"/>
                  <a:gd name="T37" fmla="*/ 707 h 814"/>
                  <a:gd name="T38" fmla="*/ 458 w 928"/>
                  <a:gd name="T39" fmla="*/ 672 h 814"/>
                  <a:gd name="T40" fmla="*/ 493 w 928"/>
                  <a:gd name="T41" fmla="*/ 620 h 814"/>
                  <a:gd name="T42" fmla="*/ 516 w 928"/>
                  <a:gd name="T43" fmla="*/ 576 h 814"/>
                  <a:gd name="T44" fmla="*/ 583 w 928"/>
                  <a:gd name="T45" fmla="*/ 595 h 814"/>
                  <a:gd name="T46" fmla="*/ 606 w 928"/>
                  <a:gd name="T47" fmla="*/ 622 h 814"/>
                  <a:gd name="T48" fmla="*/ 633 w 928"/>
                  <a:gd name="T49" fmla="*/ 614 h 814"/>
                  <a:gd name="T50" fmla="*/ 675 w 928"/>
                  <a:gd name="T51" fmla="*/ 657 h 814"/>
                  <a:gd name="T52" fmla="*/ 726 w 928"/>
                  <a:gd name="T53" fmla="*/ 615 h 814"/>
                  <a:gd name="T54" fmla="*/ 697 w 928"/>
                  <a:gd name="T55" fmla="*/ 603 h 814"/>
                  <a:gd name="T56" fmla="*/ 685 w 928"/>
                  <a:gd name="T57" fmla="*/ 555 h 814"/>
                  <a:gd name="T58" fmla="*/ 726 w 928"/>
                  <a:gd name="T59" fmla="*/ 553 h 814"/>
                  <a:gd name="T60" fmla="*/ 683 w 928"/>
                  <a:gd name="T61" fmla="*/ 493 h 814"/>
                  <a:gd name="T62" fmla="*/ 672 w 928"/>
                  <a:gd name="T63" fmla="*/ 429 h 814"/>
                  <a:gd name="T64" fmla="*/ 801 w 928"/>
                  <a:gd name="T65" fmla="*/ 378 h 814"/>
                  <a:gd name="T66" fmla="*/ 865 w 928"/>
                  <a:gd name="T67" fmla="*/ 320 h 814"/>
                  <a:gd name="T68" fmla="*/ 878 w 928"/>
                  <a:gd name="T69" fmla="*/ 294 h 814"/>
                  <a:gd name="T70" fmla="*/ 907 w 928"/>
                  <a:gd name="T71" fmla="*/ 226 h 814"/>
                  <a:gd name="T72" fmla="*/ 859 w 928"/>
                  <a:gd name="T73" fmla="*/ 207 h 814"/>
                  <a:gd name="T74" fmla="*/ 833 w 928"/>
                  <a:gd name="T75" fmla="*/ 180 h 814"/>
                  <a:gd name="T76" fmla="*/ 803 w 928"/>
                  <a:gd name="T77" fmla="*/ 192 h 814"/>
                  <a:gd name="T78" fmla="*/ 786 w 928"/>
                  <a:gd name="T79" fmla="*/ 165 h 814"/>
                  <a:gd name="T80" fmla="*/ 759 w 928"/>
                  <a:gd name="T81" fmla="*/ 163 h 814"/>
                  <a:gd name="T82" fmla="*/ 694 w 928"/>
                  <a:gd name="T83" fmla="*/ 153 h 814"/>
                  <a:gd name="T84" fmla="*/ 667 w 928"/>
                  <a:gd name="T85" fmla="*/ 157 h 814"/>
                  <a:gd name="T86" fmla="*/ 580 w 928"/>
                  <a:gd name="T87" fmla="*/ 146 h 814"/>
                  <a:gd name="T88" fmla="*/ 573 w 928"/>
                  <a:gd name="T89" fmla="*/ 102 h 814"/>
                  <a:gd name="T90" fmla="*/ 475 w 928"/>
                  <a:gd name="T91" fmla="*/ 43 h 814"/>
                  <a:gd name="T92" fmla="*/ 431 w 928"/>
                  <a:gd name="T93" fmla="*/ 15 h 814"/>
                  <a:gd name="T94" fmla="*/ 422 w 928"/>
                  <a:gd name="T95" fmla="*/ 81 h 814"/>
                  <a:gd name="T96" fmla="*/ 370 w 928"/>
                  <a:gd name="T97" fmla="*/ 86 h 814"/>
                  <a:gd name="T98" fmla="*/ 345 w 928"/>
                  <a:gd name="T99" fmla="*/ 110 h 814"/>
                  <a:gd name="T100" fmla="*/ 322 w 928"/>
                  <a:gd name="T101" fmla="*/ 145 h 814"/>
                  <a:gd name="T102" fmla="*/ 250 w 928"/>
                  <a:gd name="T103" fmla="*/ 178 h 814"/>
                  <a:gd name="T104" fmla="*/ 205 w 928"/>
                  <a:gd name="T105" fmla="*/ 133 h 814"/>
                  <a:gd name="T106" fmla="*/ 166 w 928"/>
                  <a:gd name="T107" fmla="*/ 124 h 814"/>
                  <a:gd name="T108" fmla="*/ 130 w 928"/>
                  <a:gd name="T109" fmla="*/ 81 h 814"/>
                  <a:gd name="T110" fmla="*/ 90 w 928"/>
                  <a:gd name="T111" fmla="*/ 20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28" h="814">
                    <a:moveTo>
                      <a:pt x="87" y="20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9" y="118"/>
                      <a:pt x="29" y="118"/>
                      <a:pt x="29" y="118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11" y="150"/>
                      <a:pt x="11" y="150"/>
                      <a:pt x="11" y="150"/>
                    </a:cubicBezTo>
                    <a:cubicBezTo>
                      <a:pt x="13" y="151"/>
                      <a:pt x="13" y="151"/>
                      <a:pt x="13" y="151"/>
                    </a:cubicBezTo>
                    <a:cubicBezTo>
                      <a:pt x="13" y="151"/>
                      <a:pt x="13" y="151"/>
                      <a:pt x="13" y="151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1" y="181"/>
                      <a:pt x="51" y="181"/>
                      <a:pt x="51" y="181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2" y="182"/>
                      <a:pt x="52" y="182"/>
                      <a:pt x="52" y="182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74" y="234"/>
                      <a:pt x="74" y="234"/>
                      <a:pt x="74" y="234"/>
                    </a:cubicBezTo>
                    <a:cubicBezTo>
                      <a:pt x="78" y="240"/>
                      <a:pt x="84" y="247"/>
                      <a:pt x="93" y="255"/>
                    </a:cubicBezTo>
                    <a:cubicBezTo>
                      <a:pt x="94" y="255"/>
                      <a:pt x="94" y="255"/>
                      <a:pt x="94" y="255"/>
                    </a:cubicBezTo>
                    <a:cubicBezTo>
                      <a:pt x="95" y="256"/>
                      <a:pt x="95" y="256"/>
                      <a:pt x="95" y="256"/>
                    </a:cubicBezTo>
                    <a:cubicBezTo>
                      <a:pt x="95" y="257"/>
                      <a:pt x="95" y="257"/>
                      <a:pt x="95" y="257"/>
                    </a:cubicBezTo>
                    <a:cubicBezTo>
                      <a:pt x="94" y="259"/>
                      <a:pt x="94" y="259"/>
                      <a:pt x="94" y="259"/>
                    </a:cubicBezTo>
                    <a:cubicBezTo>
                      <a:pt x="94" y="283"/>
                      <a:pt x="94" y="283"/>
                      <a:pt x="94" y="283"/>
                    </a:cubicBezTo>
                    <a:cubicBezTo>
                      <a:pt x="97" y="289"/>
                      <a:pt x="98" y="303"/>
                      <a:pt x="98" y="323"/>
                    </a:cubicBezTo>
                    <a:cubicBezTo>
                      <a:pt x="108" y="336"/>
                      <a:pt x="112" y="346"/>
                      <a:pt x="112" y="352"/>
                    </a:cubicBezTo>
                    <a:cubicBezTo>
                      <a:pt x="112" y="357"/>
                      <a:pt x="115" y="365"/>
                      <a:pt x="120" y="377"/>
                    </a:cubicBezTo>
                    <a:cubicBezTo>
                      <a:pt x="120" y="377"/>
                      <a:pt x="120" y="377"/>
                      <a:pt x="120" y="377"/>
                    </a:cubicBezTo>
                    <a:cubicBezTo>
                      <a:pt x="120" y="378"/>
                      <a:pt x="120" y="378"/>
                      <a:pt x="120" y="378"/>
                    </a:cubicBezTo>
                    <a:cubicBezTo>
                      <a:pt x="120" y="378"/>
                      <a:pt x="120" y="378"/>
                      <a:pt x="120" y="378"/>
                    </a:cubicBezTo>
                    <a:cubicBezTo>
                      <a:pt x="123" y="392"/>
                      <a:pt x="122" y="405"/>
                      <a:pt x="118" y="416"/>
                    </a:cubicBezTo>
                    <a:cubicBezTo>
                      <a:pt x="115" y="423"/>
                      <a:pt x="119" y="437"/>
                      <a:pt x="131" y="456"/>
                    </a:cubicBezTo>
                    <a:cubicBezTo>
                      <a:pt x="132" y="457"/>
                      <a:pt x="132" y="457"/>
                      <a:pt x="132" y="457"/>
                    </a:cubicBezTo>
                    <a:cubicBezTo>
                      <a:pt x="133" y="459"/>
                      <a:pt x="133" y="459"/>
                      <a:pt x="133" y="459"/>
                    </a:cubicBezTo>
                    <a:cubicBezTo>
                      <a:pt x="132" y="461"/>
                      <a:pt x="132" y="461"/>
                      <a:pt x="132" y="461"/>
                    </a:cubicBezTo>
                    <a:cubicBezTo>
                      <a:pt x="115" y="498"/>
                      <a:pt x="115" y="498"/>
                      <a:pt x="115" y="498"/>
                    </a:cubicBezTo>
                    <a:cubicBezTo>
                      <a:pt x="118" y="506"/>
                      <a:pt x="119" y="513"/>
                      <a:pt x="119" y="517"/>
                    </a:cubicBezTo>
                    <a:cubicBezTo>
                      <a:pt x="115" y="552"/>
                      <a:pt x="115" y="552"/>
                      <a:pt x="115" y="552"/>
                    </a:cubicBezTo>
                    <a:cubicBezTo>
                      <a:pt x="113" y="563"/>
                      <a:pt x="113" y="570"/>
                      <a:pt x="118" y="572"/>
                    </a:cubicBezTo>
                    <a:cubicBezTo>
                      <a:pt x="125" y="576"/>
                      <a:pt x="125" y="576"/>
                      <a:pt x="125" y="576"/>
                    </a:cubicBezTo>
                    <a:cubicBezTo>
                      <a:pt x="134" y="580"/>
                      <a:pt x="137" y="586"/>
                      <a:pt x="137" y="591"/>
                    </a:cubicBezTo>
                    <a:cubicBezTo>
                      <a:pt x="136" y="609"/>
                      <a:pt x="136" y="609"/>
                      <a:pt x="136" y="609"/>
                    </a:cubicBezTo>
                    <a:cubicBezTo>
                      <a:pt x="142" y="611"/>
                      <a:pt x="142" y="611"/>
                      <a:pt x="142" y="611"/>
                    </a:cubicBezTo>
                    <a:cubicBezTo>
                      <a:pt x="143" y="612"/>
                      <a:pt x="143" y="612"/>
                      <a:pt x="143" y="612"/>
                    </a:cubicBezTo>
                    <a:cubicBezTo>
                      <a:pt x="146" y="609"/>
                      <a:pt x="146" y="609"/>
                      <a:pt x="146" y="609"/>
                    </a:cubicBezTo>
                    <a:cubicBezTo>
                      <a:pt x="149" y="606"/>
                      <a:pt x="152" y="601"/>
                      <a:pt x="153" y="596"/>
                    </a:cubicBezTo>
                    <a:cubicBezTo>
                      <a:pt x="155" y="593"/>
                      <a:pt x="155" y="593"/>
                      <a:pt x="155" y="593"/>
                    </a:cubicBezTo>
                    <a:cubicBezTo>
                      <a:pt x="156" y="591"/>
                      <a:pt x="156" y="591"/>
                      <a:pt x="156" y="591"/>
                    </a:cubicBezTo>
                    <a:cubicBezTo>
                      <a:pt x="161" y="589"/>
                      <a:pt x="163" y="586"/>
                      <a:pt x="166" y="581"/>
                    </a:cubicBezTo>
                    <a:cubicBezTo>
                      <a:pt x="167" y="575"/>
                      <a:pt x="167" y="569"/>
                      <a:pt x="165" y="561"/>
                    </a:cubicBezTo>
                    <a:cubicBezTo>
                      <a:pt x="163" y="556"/>
                      <a:pt x="163" y="556"/>
                      <a:pt x="163" y="556"/>
                    </a:cubicBezTo>
                    <a:cubicBezTo>
                      <a:pt x="168" y="555"/>
                      <a:pt x="168" y="555"/>
                      <a:pt x="168" y="555"/>
                    </a:cubicBezTo>
                    <a:cubicBezTo>
                      <a:pt x="185" y="551"/>
                      <a:pt x="194" y="552"/>
                      <a:pt x="198" y="559"/>
                    </a:cubicBezTo>
                    <a:cubicBezTo>
                      <a:pt x="206" y="580"/>
                      <a:pt x="206" y="580"/>
                      <a:pt x="206" y="580"/>
                    </a:cubicBezTo>
                    <a:cubicBezTo>
                      <a:pt x="206" y="581"/>
                      <a:pt x="206" y="581"/>
                      <a:pt x="206" y="581"/>
                    </a:cubicBezTo>
                    <a:cubicBezTo>
                      <a:pt x="206" y="582"/>
                      <a:pt x="206" y="582"/>
                      <a:pt x="206" y="582"/>
                    </a:cubicBezTo>
                    <a:cubicBezTo>
                      <a:pt x="210" y="617"/>
                      <a:pt x="210" y="617"/>
                      <a:pt x="210" y="617"/>
                    </a:cubicBezTo>
                    <a:cubicBezTo>
                      <a:pt x="224" y="625"/>
                      <a:pt x="224" y="625"/>
                      <a:pt x="224" y="625"/>
                    </a:cubicBezTo>
                    <a:cubicBezTo>
                      <a:pt x="225" y="625"/>
                      <a:pt x="225" y="625"/>
                      <a:pt x="225" y="625"/>
                    </a:cubicBezTo>
                    <a:cubicBezTo>
                      <a:pt x="226" y="625"/>
                      <a:pt x="226" y="625"/>
                      <a:pt x="226" y="625"/>
                    </a:cubicBezTo>
                    <a:cubicBezTo>
                      <a:pt x="234" y="632"/>
                      <a:pt x="234" y="632"/>
                      <a:pt x="234" y="632"/>
                    </a:cubicBezTo>
                    <a:cubicBezTo>
                      <a:pt x="243" y="622"/>
                      <a:pt x="243" y="622"/>
                      <a:pt x="243" y="622"/>
                    </a:cubicBezTo>
                    <a:cubicBezTo>
                      <a:pt x="252" y="615"/>
                      <a:pt x="252" y="615"/>
                      <a:pt x="252" y="615"/>
                    </a:cubicBezTo>
                    <a:cubicBezTo>
                      <a:pt x="256" y="615"/>
                      <a:pt x="256" y="615"/>
                      <a:pt x="256" y="615"/>
                    </a:cubicBezTo>
                    <a:cubicBezTo>
                      <a:pt x="263" y="617"/>
                      <a:pt x="267" y="622"/>
                      <a:pt x="269" y="630"/>
                    </a:cubicBezTo>
                    <a:cubicBezTo>
                      <a:pt x="274" y="657"/>
                      <a:pt x="274" y="657"/>
                      <a:pt x="274" y="657"/>
                    </a:cubicBezTo>
                    <a:cubicBezTo>
                      <a:pt x="275" y="662"/>
                      <a:pt x="275" y="662"/>
                      <a:pt x="275" y="662"/>
                    </a:cubicBezTo>
                    <a:cubicBezTo>
                      <a:pt x="303" y="723"/>
                      <a:pt x="303" y="723"/>
                      <a:pt x="303" y="723"/>
                    </a:cubicBezTo>
                    <a:cubicBezTo>
                      <a:pt x="315" y="734"/>
                      <a:pt x="315" y="734"/>
                      <a:pt x="315" y="734"/>
                    </a:cubicBezTo>
                    <a:cubicBezTo>
                      <a:pt x="316" y="735"/>
                      <a:pt x="316" y="735"/>
                      <a:pt x="316" y="735"/>
                    </a:cubicBezTo>
                    <a:cubicBezTo>
                      <a:pt x="316" y="736"/>
                      <a:pt x="316" y="736"/>
                      <a:pt x="316" y="736"/>
                    </a:cubicBezTo>
                    <a:cubicBezTo>
                      <a:pt x="321" y="762"/>
                      <a:pt x="321" y="762"/>
                      <a:pt x="321" y="762"/>
                    </a:cubicBezTo>
                    <a:cubicBezTo>
                      <a:pt x="321" y="762"/>
                      <a:pt x="321" y="762"/>
                      <a:pt x="321" y="762"/>
                    </a:cubicBezTo>
                    <a:cubicBezTo>
                      <a:pt x="323" y="786"/>
                      <a:pt x="323" y="786"/>
                      <a:pt x="323" y="786"/>
                    </a:cubicBezTo>
                    <a:cubicBezTo>
                      <a:pt x="324" y="788"/>
                      <a:pt x="324" y="788"/>
                      <a:pt x="324" y="788"/>
                    </a:cubicBezTo>
                    <a:cubicBezTo>
                      <a:pt x="332" y="778"/>
                      <a:pt x="338" y="772"/>
                      <a:pt x="342" y="774"/>
                    </a:cubicBezTo>
                    <a:cubicBezTo>
                      <a:pt x="346" y="776"/>
                      <a:pt x="347" y="778"/>
                      <a:pt x="347" y="782"/>
                    </a:cubicBezTo>
                    <a:cubicBezTo>
                      <a:pt x="347" y="788"/>
                      <a:pt x="347" y="788"/>
                      <a:pt x="347" y="788"/>
                    </a:cubicBezTo>
                    <a:cubicBezTo>
                      <a:pt x="347" y="807"/>
                      <a:pt x="347" y="807"/>
                      <a:pt x="347" y="807"/>
                    </a:cubicBezTo>
                    <a:cubicBezTo>
                      <a:pt x="347" y="812"/>
                      <a:pt x="347" y="812"/>
                      <a:pt x="347" y="812"/>
                    </a:cubicBezTo>
                    <a:cubicBezTo>
                      <a:pt x="353" y="814"/>
                      <a:pt x="357" y="812"/>
                      <a:pt x="358" y="809"/>
                    </a:cubicBezTo>
                    <a:cubicBezTo>
                      <a:pt x="368" y="795"/>
                      <a:pt x="368" y="795"/>
                      <a:pt x="368" y="795"/>
                    </a:cubicBezTo>
                    <a:cubicBezTo>
                      <a:pt x="380" y="783"/>
                      <a:pt x="380" y="783"/>
                      <a:pt x="380" y="783"/>
                    </a:cubicBezTo>
                    <a:cubicBezTo>
                      <a:pt x="388" y="778"/>
                      <a:pt x="395" y="773"/>
                      <a:pt x="403" y="773"/>
                    </a:cubicBezTo>
                    <a:cubicBezTo>
                      <a:pt x="404" y="773"/>
                      <a:pt x="404" y="773"/>
                      <a:pt x="404" y="773"/>
                    </a:cubicBezTo>
                    <a:cubicBezTo>
                      <a:pt x="427" y="779"/>
                      <a:pt x="427" y="779"/>
                      <a:pt x="427" y="779"/>
                    </a:cubicBezTo>
                    <a:cubicBezTo>
                      <a:pt x="433" y="776"/>
                      <a:pt x="433" y="776"/>
                      <a:pt x="433" y="776"/>
                    </a:cubicBezTo>
                    <a:cubicBezTo>
                      <a:pt x="444" y="761"/>
                      <a:pt x="444" y="761"/>
                      <a:pt x="444" y="761"/>
                    </a:cubicBezTo>
                    <a:cubicBezTo>
                      <a:pt x="442" y="738"/>
                      <a:pt x="442" y="738"/>
                      <a:pt x="442" y="738"/>
                    </a:cubicBezTo>
                    <a:cubicBezTo>
                      <a:pt x="435" y="725"/>
                      <a:pt x="432" y="714"/>
                      <a:pt x="434" y="707"/>
                    </a:cubicBezTo>
                    <a:cubicBezTo>
                      <a:pt x="437" y="688"/>
                      <a:pt x="437" y="688"/>
                      <a:pt x="437" y="688"/>
                    </a:cubicBezTo>
                    <a:cubicBezTo>
                      <a:pt x="437" y="686"/>
                      <a:pt x="437" y="686"/>
                      <a:pt x="437" y="686"/>
                    </a:cubicBezTo>
                    <a:cubicBezTo>
                      <a:pt x="438" y="684"/>
                      <a:pt x="438" y="684"/>
                      <a:pt x="438" y="684"/>
                    </a:cubicBezTo>
                    <a:cubicBezTo>
                      <a:pt x="438" y="684"/>
                      <a:pt x="438" y="684"/>
                      <a:pt x="438" y="684"/>
                    </a:cubicBezTo>
                    <a:cubicBezTo>
                      <a:pt x="458" y="672"/>
                      <a:pt x="458" y="672"/>
                      <a:pt x="458" y="672"/>
                    </a:cubicBezTo>
                    <a:cubicBezTo>
                      <a:pt x="459" y="672"/>
                      <a:pt x="459" y="672"/>
                      <a:pt x="459" y="672"/>
                    </a:cubicBezTo>
                    <a:cubicBezTo>
                      <a:pt x="459" y="672"/>
                      <a:pt x="459" y="672"/>
                      <a:pt x="459" y="672"/>
                    </a:cubicBezTo>
                    <a:cubicBezTo>
                      <a:pt x="474" y="663"/>
                      <a:pt x="474" y="663"/>
                      <a:pt x="474" y="663"/>
                    </a:cubicBezTo>
                    <a:cubicBezTo>
                      <a:pt x="491" y="638"/>
                      <a:pt x="491" y="638"/>
                      <a:pt x="491" y="638"/>
                    </a:cubicBezTo>
                    <a:cubicBezTo>
                      <a:pt x="493" y="620"/>
                      <a:pt x="493" y="620"/>
                      <a:pt x="493" y="620"/>
                    </a:cubicBezTo>
                    <a:cubicBezTo>
                      <a:pt x="474" y="576"/>
                      <a:pt x="474" y="576"/>
                      <a:pt x="474" y="576"/>
                    </a:cubicBezTo>
                    <a:cubicBezTo>
                      <a:pt x="516" y="595"/>
                      <a:pt x="516" y="595"/>
                      <a:pt x="516" y="595"/>
                    </a:cubicBezTo>
                    <a:cubicBezTo>
                      <a:pt x="516" y="577"/>
                      <a:pt x="516" y="577"/>
                      <a:pt x="516" y="577"/>
                    </a:cubicBezTo>
                    <a:cubicBezTo>
                      <a:pt x="516" y="577"/>
                      <a:pt x="516" y="577"/>
                      <a:pt x="516" y="577"/>
                    </a:cubicBezTo>
                    <a:cubicBezTo>
                      <a:pt x="516" y="576"/>
                      <a:pt x="516" y="576"/>
                      <a:pt x="516" y="576"/>
                    </a:cubicBezTo>
                    <a:cubicBezTo>
                      <a:pt x="532" y="562"/>
                      <a:pt x="532" y="562"/>
                      <a:pt x="532" y="562"/>
                    </a:cubicBezTo>
                    <a:cubicBezTo>
                      <a:pt x="563" y="554"/>
                      <a:pt x="563" y="554"/>
                      <a:pt x="563" y="554"/>
                    </a:cubicBezTo>
                    <a:cubicBezTo>
                      <a:pt x="565" y="554"/>
                      <a:pt x="565" y="554"/>
                      <a:pt x="565" y="554"/>
                    </a:cubicBezTo>
                    <a:cubicBezTo>
                      <a:pt x="583" y="593"/>
                      <a:pt x="583" y="593"/>
                      <a:pt x="583" y="593"/>
                    </a:cubicBezTo>
                    <a:cubicBezTo>
                      <a:pt x="583" y="595"/>
                      <a:pt x="583" y="595"/>
                      <a:pt x="583" y="595"/>
                    </a:cubicBezTo>
                    <a:cubicBezTo>
                      <a:pt x="581" y="610"/>
                      <a:pt x="581" y="610"/>
                      <a:pt x="581" y="610"/>
                    </a:cubicBezTo>
                    <a:cubicBezTo>
                      <a:pt x="583" y="624"/>
                      <a:pt x="583" y="624"/>
                      <a:pt x="583" y="624"/>
                    </a:cubicBezTo>
                    <a:cubicBezTo>
                      <a:pt x="585" y="630"/>
                      <a:pt x="589" y="633"/>
                      <a:pt x="592" y="633"/>
                    </a:cubicBezTo>
                    <a:cubicBezTo>
                      <a:pt x="596" y="633"/>
                      <a:pt x="601" y="630"/>
                      <a:pt x="605" y="625"/>
                    </a:cubicBezTo>
                    <a:cubicBezTo>
                      <a:pt x="606" y="622"/>
                      <a:pt x="606" y="622"/>
                      <a:pt x="606" y="622"/>
                    </a:cubicBezTo>
                    <a:cubicBezTo>
                      <a:pt x="606" y="622"/>
                      <a:pt x="606" y="622"/>
                      <a:pt x="606" y="622"/>
                    </a:cubicBezTo>
                    <a:cubicBezTo>
                      <a:pt x="607" y="622"/>
                      <a:pt x="607" y="622"/>
                      <a:pt x="607" y="622"/>
                    </a:cubicBezTo>
                    <a:cubicBezTo>
                      <a:pt x="632" y="614"/>
                      <a:pt x="632" y="614"/>
                      <a:pt x="632" y="614"/>
                    </a:cubicBezTo>
                    <a:cubicBezTo>
                      <a:pt x="632" y="614"/>
                      <a:pt x="632" y="614"/>
                      <a:pt x="632" y="614"/>
                    </a:cubicBezTo>
                    <a:cubicBezTo>
                      <a:pt x="633" y="614"/>
                      <a:pt x="633" y="614"/>
                      <a:pt x="633" y="614"/>
                    </a:cubicBezTo>
                    <a:cubicBezTo>
                      <a:pt x="647" y="614"/>
                      <a:pt x="653" y="617"/>
                      <a:pt x="657" y="624"/>
                    </a:cubicBezTo>
                    <a:cubicBezTo>
                      <a:pt x="659" y="652"/>
                      <a:pt x="659" y="652"/>
                      <a:pt x="659" y="652"/>
                    </a:cubicBezTo>
                    <a:cubicBezTo>
                      <a:pt x="659" y="653"/>
                      <a:pt x="659" y="653"/>
                      <a:pt x="659" y="653"/>
                    </a:cubicBezTo>
                    <a:cubicBezTo>
                      <a:pt x="664" y="654"/>
                      <a:pt x="664" y="654"/>
                      <a:pt x="664" y="654"/>
                    </a:cubicBezTo>
                    <a:cubicBezTo>
                      <a:pt x="675" y="657"/>
                      <a:pt x="675" y="657"/>
                      <a:pt x="675" y="657"/>
                    </a:cubicBezTo>
                    <a:cubicBezTo>
                      <a:pt x="690" y="656"/>
                      <a:pt x="690" y="656"/>
                      <a:pt x="690" y="656"/>
                    </a:cubicBezTo>
                    <a:cubicBezTo>
                      <a:pt x="717" y="649"/>
                      <a:pt x="717" y="649"/>
                      <a:pt x="717" y="649"/>
                    </a:cubicBezTo>
                    <a:cubicBezTo>
                      <a:pt x="733" y="635"/>
                      <a:pt x="733" y="635"/>
                      <a:pt x="733" y="635"/>
                    </a:cubicBezTo>
                    <a:cubicBezTo>
                      <a:pt x="734" y="624"/>
                      <a:pt x="734" y="624"/>
                      <a:pt x="734" y="624"/>
                    </a:cubicBezTo>
                    <a:cubicBezTo>
                      <a:pt x="726" y="615"/>
                      <a:pt x="726" y="615"/>
                      <a:pt x="726" y="615"/>
                    </a:cubicBezTo>
                    <a:cubicBezTo>
                      <a:pt x="699" y="606"/>
                      <a:pt x="699" y="606"/>
                      <a:pt x="699" y="606"/>
                    </a:cubicBezTo>
                    <a:cubicBezTo>
                      <a:pt x="699" y="606"/>
                      <a:pt x="699" y="606"/>
                      <a:pt x="699" y="606"/>
                    </a:cubicBezTo>
                    <a:cubicBezTo>
                      <a:pt x="697" y="605"/>
                      <a:pt x="697" y="605"/>
                      <a:pt x="697" y="605"/>
                    </a:cubicBezTo>
                    <a:cubicBezTo>
                      <a:pt x="697" y="605"/>
                      <a:pt x="697" y="605"/>
                      <a:pt x="697" y="605"/>
                    </a:cubicBezTo>
                    <a:cubicBezTo>
                      <a:pt x="697" y="603"/>
                      <a:pt x="697" y="603"/>
                      <a:pt x="697" y="603"/>
                    </a:cubicBezTo>
                    <a:cubicBezTo>
                      <a:pt x="665" y="572"/>
                      <a:pt x="665" y="572"/>
                      <a:pt x="665" y="572"/>
                    </a:cubicBezTo>
                    <a:cubicBezTo>
                      <a:pt x="668" y="570"/>
                      <a:pt x="668" y="570"/>
                      <a:pt x="668" y="570"/>
                    </a:cubicBezTo>
                    <a:cubicBezTo>
                      <a:pt x="684" y="556"/>
                      <a:pt x="684" y="556"/>
                      <a:pt x="684" y="556"/>
                    </a:cubicBezTo>
                    <a:cubicBezTo>
                      <a:pt x="685" y="555"/>
                      <a:pt x="685" y="555"/>
                      <a:pt x="685" y="555"/>
                    </a:cubicBezTo>
                    <a:cubicBezTo>
                      <a:pt x="685" y="555"/>
                      <a:pt x="685" y="555"/>
                      <a:pt x="685" y="555"/>
                    </a:cubicBezTo>
                    <a:cubicBezTo>
                      <a:pt x="701" y="549"/>
                      <a:pt x="701" y="549"/>
                      <a:pt x="701" y="549"/>
                    </a:cubicBezTo>
                    <a:cubicBezTo>
                      <a:pt x="701" y="549"/>
                      <a:pt x="701" y="549"/>
                      <a:pt x="701" y="549"/>
                    </a:cubicBezTo>
                    <a:cubicBezTo>
                      <a:pt x="704" y="549"/>
                      <a:pt x="704" y="549"/>
                      <a:pt x="704" y="549"/>
                    </a:cubicBezTo>
                    <a:cubicBezTo>
                      <a:pt x="725" y="553"/>
                      <a:pt x="725" y="553"/>
                      <a:pt x="725" y="553"/>
                    </a:cubicBezTo>
                    <a:cubicBezTo>
                      <a:pt x="726" y="553"/>
                      <a:pt x="726" y="553"/>
                      <a:pt x="726" y="553"/>
                    </a:cubicBezTo>
                    <a:cubicBezTo>
                      <a:pt x="727" y="554"/>
                      <a:pt x="727" y="554"/>
                      <a:pt x="727" y="554"/>
                    </a:cubicBezTo>
                    <a:cubicBezTo>
                      <a:pt x="727" y="545"/>
                      <a:pt x="727" y="545"/>
                      <a:pt x="727" y="545"/>
                    </a:cubicBezTo>
                    <a:cubicBezTo>
                      <a:pt x="718" y="530"/>
                      <a:pt x="718" y="530"/>
                      <a:pt x="718" y="530"/>
                    </a:cubicBezTo>
                    <a:cubicBezTo>
                      <a:pt x="703" y="522"/>
                      <a:pt x="703" y="522"/>
                      <a:pt x="703" y="522"/>
                    </a:cubicBezTo>
                    <a:cubicBezTo>
                      <a:pt x="683" y="493"/>
                      <a:pt x="683" y="493"/>
                      <a:pt x="683" y="493"/>
                    </a:cubicBezTo>
                    <a:cubicBezTo>
                      <a:pt x="683" y="493"/>
                      <a:pt x="683" y="493"/>
                      <a:pt x="683" y="493"/>
                    </a:cubicBezTo>
                    <a:cubicBezTo>
                      <a:pt x="682" y="492"/>
                      <a:pt x="682" y="492"/>
                      <a:pt x="682" y="492"/>
                    </a:cubicBezTo>
                    <a:cubicBezTo>
                      <a:pt x="682" y="491"/>
                      <a:pt x="682" y="491"/>
                      <a:pt x="682" y="491"/>
                    </a:cubicBezTo>
                    <a:cubicBezTo>
                      <a:pt x="672" y="456"/>
                      <a:pt x="672" y="456"/>
                      <a:pt x="672" y="456"/>
                    </a:cubicBezTo>
                    <a:cubicBezTo>
                      <a:pt x="672" y="429"/>
                      <a:pt x="672" y="429"/>
                      <a:pt x="672" y="429"/>
                    </a:cubicBezTo>
                    <a:cubicBezTo>
                      <a:pt x="689" y="414"/>
                      <a:pt x="689" y="414"/>
                      <a:pt x="689" y="414"/>
                    </a:cubicBezTo>
                    <a:cubicBezTo>
                      <a:pt x="715" y="414"/>
                      <a:pt x="715" y="414"/>
                      <a:pt x="715" y="414"/>
                    </a:cubicBezTo>
                    <a:cubicBezTo>
                      <a:pt x="774" y="419"/>
                      <a:pt x="774" y="419"/>
                      <a:pt x="774" y="419"/>
                    </a:cubicBezTo>
                    <a:cubicBezTo>
                      <a:pt x="801" y="380"/>
                      <a:pt x="801" y="380"/>
                      <a:pt x="801" y="380"/>
                    </a:cubicBezTo>
                    <a:cubicBezTo>
                      <a:pt x="801" y="378"/>
                      <a:pt x="801" y="378"/>
                      <a:pt x="801" y="378"/>
                    </a:cubicBezTo>
                    <a:cubicBezTo>
                      <a:pt x="803" y="378"/>
                      <a:pt x="803" y="378"/>
                      <a:pt x="803" y="378"/>
                    </a:cubicBezTo>
                    <a:cubicBezTo>
                      <a:pt x="825" y="366"/>
                      <a:pt x="825" y="366"/>
                      <a:pt x="825" y="366"/>
                    </a:cubicBezTo>
                    <a:cubicBezTo>
                      <a:pt x="837" y="343"/>
                      <a:pt x="837" y="343"/>
                      <a:pt x="837" y="343"/>
                    </a:cubicBezTo>
                    <a:cubicBezTo>
                      <a:pt x="838" y="342"/>
                      <a:pt x="838" y="342"/>
                      <a:pt x="838" y="342"/>
                    </a:cubicBezTo>
                    <a:cubicBezTo>
                      <a:pt x="865" y="320"/>
                      <a:pt x="865" y="320"/>
                      <a:pt x="865" y="320"/>
                    </a:cubicBezTo>
                    <a:cubicBezTo>
                      <a:pt x="877" y="296"/>
                      <a:pt x="877" y="296"/>
                      <a:pt x="877" y="296"/>
                    </a:cubicBezTo>
                    <a:cubicBezTo>
                      <a:pt x="877" y="295"/>
                      <a:pt x="877" y="295"/>
                      <a:pt x="877" y="295"/>
                    </a:cubicBezTo>
                    <a:cubicBezTo>
                      <a:pt x="878" y="295"/>
                      <a:pt x="878" y="295"/>
                      <a:pt x="878" y="295"/>
                    </a:cubicBezTo>
                    <a:cubicBezTo>
                      <a:pt x="878" y="294"/>
                      <a:pt x="878" y="294"/>
                      <a:pt x="878" y="294"/>
                    </a:cubicBezTo>
                    <a:cubicBezTo>
                      <a:pt x="878" y="294"/>
                      <a:pt x="878" y="294"/>
                      <a:pt x="878" y="294"/>
                    </a:cubicBezTo>
                    <a:cubicBezTo>
                      <a:pt x="889" y="284"/>
                      <a:pt x="889" y="284"/>
                      <a:pt x="889" y="284"/>
                    </a:cubicBezTo>
                    <a:cubicBezTo>
                      <a:pt x="901" y="263"/>
                      <a:pt x="901" y="263"/>
                      <a:pt x="901" y="263"/>
                    </a:cubicBezTo>
                    <a:cubicBezTo>
                      <a:pt x="906" y="230"/>
                      <a:pt x="906" y="230"/>
                      <a:pt x="906" y="230"/>
                    </a:cubicBezTo>
                    <a:cubicBezTo>
                      <a:pt x="906" y="227"/>
                      <a:pt x="906" y="227"/>
                      <a:pt x="906" y="227"/>
                    </a:cubicBezTo>
                    <a:cubicBezTo>
                      <a:pt x="907" y="226"/>
                      <a:pt x="907" y="226"/>
                      <a:pt x="907" y="226"/>
                    </a:cubicBezTo>
                    <a:cubicBezTo>
                      <a:pt x="924" y="214"/>
                      <a:pt x="924" y="214"/>
                      <a:pt x="924" y="214"/>
                    </a:cubicBezTo>
                    <a:cubicBezTo>
                      <a:pt x="928" y="210"/>
                      <a:pt x="928" y="210"/>
                      <a:pt x="928" y="210"/>
                    </a:cubicBezTo>
                    <a:cubicBezTo>
                      <a:pt x="903" y="206"/>
                      <a:pt x="903" y="206"/>
                      <a:pt x="903" y="206"/>
                    </a:cubicBezTo>
                    <a:cubicBezTo>
                      <a:pt x="860" y="208"/>
                      <a:pt x="860" y="208"/>
                      <a:pt x="860" y="208"/>
                    </a:cubicBezTo>
                    <a:cubicBezTo>
                      <a:pt x="859" y="207"/>
                      <a:pt x="859" y="207"/>
                      <a:pt x="859" y="207"/>
                    </a:cubicBezTo>
                    <a:cubicBezTo>
                      <a:pt x="843" y="194"/>
                      <a:pt x="843" y="194"/>
                      <a:pt x="843" y="194"/>
                    </a:cubicBezTo>
                    <a:cubicBezTo>
                      <a:pt x="841" y="194"/>
                      <a:pt x="841" y="194"/>
                      <a:pt x="841" y="194"/>
                    </a:cubicBezTo>
                    <a:cubicBezTo>
                      <a:pt x="841" y="193"/>
                      <a:pt x="841" y="193"/>
                      <a:pt x="841" y="193"/>
                    </a:cubicBezTo>
                    <a:cubicBezTo>
                      <a:pt x="841" y="193"/>
                      <a:pt x="841" y="193"/>
                      <a:pt x="841" y="193"/>
                    </a:cubicBezTo>
                    <a:cubicBezTo>
                      <a:pt x="833" y="180"/>
                      <a:pt x="833" y="180"/>
                      <a:pt x="833" y="180"/>
                    </a:cubicBezTo>
                    <a:cubicBezTo>
                      <a:pt x="831" y="181"/>
                      <a:pt x="831" y="181"/>
                      <a:pt x="831" y="181"/>
                    </a:cubicBezTo>
                    <a:cubicBezTo>
                      <a:pt x="830" y="183"/>
                      <a:pt x="830" y="183"/>
                      <a:pt x="830" y="183"/>
                    </a:cubicBezTo>
                    <a:cubicBezTo>
                      <a:pt x="828" y="187"/>
                      <a:pt x="822" y="188"/>
                      <a:pt x="816" y="188"/>
                    </a:cubicBezTo>
                    <a:cubicBezTo>
                      <a:pt x="810" y="191"/>
                      <a:pt x="810" y="191"/>
                      <a:pt x="810" y="191"/>
                    </a:cubicBezTo>
                    <a:cubicBezTo>
                      <a:pt x="808" y="192"/>
                      <a:pt x="806" y="193"/>
                      <a:pt x="803" y="192"/>
                    </a:cubicBezTo>
                    <a:cubicBezTo>
                      <a:pt x="801" y="192"/>
                      <a:pt x="800" y="189"/>
                      <a:pt x="798" y="183"/>
                    </a:cubicBezTo>
                    <a:cubicBezTo>
                      <a:pt x="797" y="178"/>
                      <a:pt x="795" y="173"/>
                      <a:pt x="789" y="168"/>
                    </a:cubicBezTo>
                    <a:cubicBezTo>
                      <a:pt x="787" y="167"/>
                      <a:pt x="787" y="167"/>
                      <a:pt x="787" y="167"/>
                    </a:cubicBezTo>
                    <a:cubicBezTo>
                      <a:pt x="787" y="165"/>
                      <a:pt x="787" y="165"/>
                      <a:pt x="787" y="165"/>
                    </a:cubicBezTo>
                    <a:cubicBezTo>
                      <a:pt x="786" y="165"/>
                      <a:pt x="786" y="165"/>
                      <a:pt x="786" y="165"/>
                    </a:cubicBezTo>
                    <a:cubicBezTo>
                      <a:pt x="781" y="152"/>
                      <a:pt x="781" y="152"/>
                      <a:pt x="781" y="152"/>
                    </a:cubicBezTo>
                    <a:cubicBezTo>
                      <a:pt x="777" y="152"/>
                      <a:pt x="777" y="152"/>
                      <a:pt x="777" y="152"/>
                    </a:cubicBez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0" y="163"/>
                      <a:pt x="760" y="163"/>
                      <a:pt x="760" y="163"/>
                    </a:cubicBezTo>
                    <a:cubicBezTo>
                      <a:pt x="759" y="163"/>
                      <a:pt x="759" y="163"/>
                      <a:pt x="759" y="163"/>
                    </a:cubicBezTo>
                    <a:cubicBezTo>
                      <a:pt x="722" y="171"/>
                      <a:pt x="722" y="171"/>
                      <a:pt x="722" y="171"/>
                    </a:cubicBezTo>
                    <a:cubicBezTo>
                      <a:pt x="720" y="171"/>
                      <a:pt x="720" y="171"/>
                      <a:pt x="720" y="171"/>
                    </a:cubicBezTo>
                    <a:cubicBezTo>
                      <a:pt x="718" y="170"/>
                      <a:pt x="718" y="170"/>
                      <a:pt x="718" y="170"/>
                    </a:cubicBezTo>
                    <a:cubicBezTo>
                      <a:pt x="694" y="153"/>
                      <a:pt x="694" y="153"/>
                      <a:pt x="694" y="153"/>
                    </a:cubicBezTo>
                    <a:cubicBezTo>
                      <a:pt x="694" y="153"/>
                      <a:pt x="694" y="153"/>
                      <a:pt x="694" y="153"/>
                    </a:cubicBezTo>
                    <a:cubicBezTo>
                      <a:pt x="693" y="152"/>
                      <a:pt x="693" y="152"/>
                      <a:pt x="693" y="152"/>
                    </a:cubicBezTo>
                    <a:cubicBezTo>
                      <a:pt x="693" y="151"/>
                      <a:pt x="693" y="151"/>
                      <a:pt x="693" y="151"/>
                    </a:cubicBezTo>
                    <a:cubicBezTo>
                      <a:pt x="691" y="151"/>
                      <a:pt x="691" y="151"/>
                      <a:pt x="691" y="151"/>
                    </a:cubicBezTo>
                    <a:cubicBezTo>
                      <a:pt x="685" y="138"/>
                      <a:pt x="685" y="138"/>
                      <a:pt x="685" y="138"/>
                    </a:cubicBezTo>
                    <a:cubicBezTo>
                      <a:pt x="667" y="157"/>
                      <a:pt x="667" y="157"/>
                      <a:pt x="667" y="157"/>
                    </a:cubicBezTo>
                    <a:cubicBezTo>
                      <a:pt x="655" y="172"/>
                      <a:pt x="645" y="176"/>
                      <a:pt x="639" y="172"/>
                    </a:cubicBezTo>
                    <a:cubicBezTo>
                      <a:pt x="614" y="159"/>
                      <a:pt x="614" y="159"/>
                      <a:pt x="614" y="159"/>
                    </a:cubicBezTo>
                    <a:cubicBezTo>
                      <a:pt x="598" y="157"/>
                      <a:pt x="598" y="157"/>
                      <a:pt x="598" y="157"/>
                    </a:cubicBezTo>
                    <a:cubicBezTo>
                      <a:pt x="595" y="158"/>
                      <a:pt x="595" y="158"/>
                      <a:pt x="595" y="158"/>
                    </a:cubicBezTo>
                    <a:cubicBezTo>
                      <a:pt x="580" y="146"/>
                      <a:pt x="580" y="146"/>
                      <a:pt x="580" y="146"/>
                    </a:cubicBezTo>
                    <a:cubicBezTo>
                      <a:pt x="579" y="145"/>
                      <a:pt x="579" y="145"/>
                      <a:pt x="579" y="145"/>
                    </a:cubicBezTo>
                    <a:cubicBezTo>
                      <a:pt x="575" y="144"/>
                      <a:pt x="575" y="144"/>
                      <a:pt x="575" y="144"/>
                    </a:cubicBezTo>
                    <a:cubicBezTo>
                      <a:pt x="583" y="116"/>
                      <a:pt x="583" y="116"/>
                      <a:pt x="583" y="116"/>
                    </a:cubicBezTo>
                    <a:cubicBezTo>
                      <a:pt x="583" y="106"/>
                      <a:pt x="583" y="106"/>
                      <a:pt x="583" y="106"/>
                    </a:cubicBezTo>
                    <a:cubicBezTo>
                      <a:pt x="573" y="102"/>
                      <a:pt x="573" y="102"/>
                      <a:pt x="573" y="102"/>
                    </a:cubicBezTo>
                    <a:cubicBezTo>
                      <a:pt x="572" y="102"/>
                      <a:pt x="572" y="102"/>
                      <a:pt x="572" y="102"/>
                    </a:cubicBezTo>
                    <a:cubicBezTo>
                      <a:pt x="550" y="78"/>
                      <a:pt x="550" y="78"/>
                      <a:pt x="550" y="78"/>
                    </a:cubicBezTo>
                    <a:cubicBezTo>
                      <a:pt x="551" y="60"/>
                      <a:pt x="551" y="60"/>
                      <a:pt x="551" y="60"/>
                    </a:cubicBezTo>
                    <a:cubicBezTo>
                      <a:pt x="496" y="55"/>
                      <a:pt x="496" y="55"/>
                      <a:pt x="496" y="55"/>
                    </a:cubicBezTo>
                    <a:cubicBezTo>
                      <a:pt x="475" y="43"/>
                      <a:pt x="475" y="43"/>
                      <a:pt x="475" y="43"/>
                    </a:cubicBezTo>
                    <a:cubicBezTo>
                      <a:pt x="470" y="40"/>
                      <a:pt x="466" y="34"/>
                      <a:pt x="462" y="23"/>
                    </a:cubicBezTo>
                    <a:cubicBezTo>
                      <a:pt x="459" y="16"/>
                      <a:pt x="459" y="16"/>
                      <a:pt x="459" y="16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448" y="1"/>
                      <a:pt x="448" y="1"/>
                      <a:pt x="448" y="1"/>
                    </a:cubicBezTo>
                    <a:cubicBezTo>
                      <a:pt x="431" y="15"/>
                      <a:pt x="431" y="15"/>
                      <a:pt x="431" y="15"/>
                    </a:cubicBezTo>
                    <a:cubicBezTo>
                      <a:pt x="411" y="39"/>
                      <a:pt x="411" y="39"/>
                      <a:pt x="411" y="39"/>
                    </a:cubicBezTo>
                    <a:cubicBezTo>
                      <a:pt x="415" y="57"/>
                      <a:pt x="415" y="57"/>
                      <a:pt x="415" y="57"/>
                    </a:cubicBezTo>
                    <a:cubicBezTo>
                      <a:pt x="421" y="80"/>
                      <a:pt x="421" y="80"/>
                      <a:pt x="421" y="80"/>
                    </a:cubicBezTo>
                    <a:cubicBezTo>
                      <a:pt x="421" y="81"/>
                      <a:pt x="421" y="81"/>
                      <a:pt x="421" y="81"/>
                    </a:cubicBezTo>
                    <a:cubicBezTo>
                      <a:pt x="422" y="81"/>
                      <a:pt x="422" y="81"/>
                      <a:pt x="422" y="81"/>
                    </a:cubicBezTo>
                    <a:cubicBezTo>
                      <a:pt x="421" y="82"/>
                      <a:pt x="421" y="82"/>
                      <a:pt x="421" y="82"/>
                    </a:cubicBezTo>
                    <a:cubicBezTo>
                      <a:pt x="421" y="83"/>
                      <a:pt x="421" y="83"/>
                      <a:pt x="421" y="83"/>
                    </a:cubicBezTo>
                    <a:cubicBezTo>
                      <a:pt x="419" y="89"/>
                      <a:pt x="413" y="93"/>
                      <a:pt x="403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70" y="86"/>
                      <a:pt x="370" y="86"/>
                      <a:pt x="370" y="86"/>
                    </a:cubicBezTo>
                    <a:cubicBezTo>
                      <a:pt x="354" y="93"/>
                      <a:pt x="354" y="93"/>
                      <a:pt x="354" y="93"/>
                    </a:cubicBezTo>
                    <a:cubicBezTo>
                      <a:pt x="351" y="94"/>
                      <a:pt x="351" y="94"/>
                      <a:pt x="351" y="94"/>
                    </a:cubicBezTo>
                    <a:cubicBezTo>
                      <a:pt x="348" y="93"/>
                      <a:pt x="348" y="93"/>
                      <a:pt x="348" y="93"/>
                    </a:cubicBezTo>
                    <a:cubicBezTo>
                      <a:pt x="346" y="107"/>
                      <a:pt x="346" y="107"/>
                      <a:pt x="346" y="107"/>
                    </a:cubicBezTo>
                    <a:cubicBezTo>
                      <a:pt x="345" y="110"/>
                      <a:pt x="345" y="110"/>
                      <a:pt x="345" y="110"/>
                    </a:cubicBezTo>
                    <a:cubicBezTo>
                      <a:pt x="345" y="113"/>
                      <a:pt x="345" y="113"/>
                      <a:pt x="345" y="113"/>
                    </a:cubicBezTo>
                    <a:cubicBezTo>
                      <a:pt x="342" y="113"/>
                      <a:pt x="342" y="113"/>
                      <a:pt x="342" y="113"/>
                    </a:cubicBezTo>
                    <a:cubicBezTo>
                      <a:pt x="316" y="104"/>
                      <a:pt x="316" y="104"/>
                      <a:pt x="316" y="104"/>
                    </a:cubicBezTo>
                    <a:cubicBezTo>
                      <a:pt x="316" y="113"/>
                      <a:pt x="317" y="119"/>
                      <a:pt x="321" y="126"/>
                    </a:cubicBezTo>
                    <a:cubicBezTo>
                      <a:pt x="324" y="134"/>
                      <a:pt x="325" y="139"/>
                      <a:pt x="322" y="145"/>
                    </a:cubicBezTo>
                    <a:cubicBezTo>
                      <a:pt x="319" y="154"/>
                      <a:pt x="319" y="154"/>
                      <a:pt x="319" y="154"/>
                    </a:cubicBezTo>
                    <a:cubicBezTo>
                      <a:pt x="316" y="157"/>
                      <a:pt x="306" y="158"/>
                      <a:pt x="293" y="157"/>
                    </a:cubicBezTo>
                    <a:cubicBezTo>
                      <a:pt x="275" y="157"/>
                      <a:pt x="275" y="157"/>
                      <a:pt x="275" y="157"/>
                    </a:cubicBezTo>
                    <a:cubicBezTo>
                      <a:pt x="274" y="187"/>
                      <a:pt x="274" y="187"/>
                      <a:pt x="274" y="187"/>
                    </a:cubicBezTo>
                    <a:cubicBezTo>
                      <a:pt x="250" y="178"/>
                      <a:pt x="250" y="178"/>
                      <a:pt x="250" y="178"/>
                    </a:cubicBezTo>
                    <a:cubicBezTo>
                      <a:pt x="249" y="178"/>
                      <a:pt x="249" y="178"/>
                      <a:pt x="249" y="178"/>
                    </a:cubicBezTo>
                    <a:cubicBezTo>
                      <a:pt x="248" y="177"/>
                      <a:pt x="248" y="177"/>
                      <a:pt x="248" y="177"/>
                    </a:cubicBezTo>
                    <a:cubicBezTo>
                      <a:pt x="237" y="155"/>
                      <a:pt x="237" y="155"/>
                      <a:pt x="237" y="155"/>
                    </a:cubicBezTo>
                    <a:cubicBezTo>
                      <a:pt x="211" y="146"/>
                      <a:pt x="211" y="146"/>
                      <a:pt x="211" y="146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195" y="140"/>
                      <a:pt x="195" y="140"/>
                      <a:pt x="195" y="140"/>
                    </a:cubicBez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79" y="143"/>
                      <a:pt x="179" y="143"/>
                      <a:pt x="179" y="143"/>
                    </a:cubicBezTo>
                    <a:cubicBezTo>
                      <a:pt x="174" y="143"/>
                      <a:pt x="174" y="143"/>
                      <a:pt x="174" y="143"/>
                    </a:cubicBezTo>
                    <a:cubicBezTo>
                      <a:pt x="166" y="124"/>
                      <a:pt x="166" y="124"/>
                      <a:pt x="166" y="124"/>
                    </a:cubicBezTo>
                    <a:cubicBezTo>
                      <a:pt x="157" y="113"/>
                      <a:pt x="157" y="113"/>
                      <a:pt x="157" y="113"/>
                    </a:cubicBezTo>
                    <a:cubicBezTo>
                      <a:pt x="156" y="112"/>
                      <a:pt x="156" y="112"/>
                      <a:pt x="156" y="112"/>
                    </a:cubicBezTo>
                    <a:cubicBezTo>
                      <a:pt x="148" y="101"/>
                      <a:pt x="144" y="92"/>
                      <a:pt x="142" y="86"/>
                    </a:cubicBezTo>
                    <a:cubicBezTo>
                      <a:pt x="142" y="85"/>
                      <a:pt x="139" y="83"/>
                      <a:pt x="134" y="82"/>
                    </a:cubicBezTo>
                    <a:cubicBezTo>
                      <a:pt x="130" y="81"/>
                      <a:pt x="130" y="81"/>
                      <a:pt x="130" y="81"/>
                    </a:cubicBezTo>
                    <a:cubicBezTo>
                      <a:pt x="123" y="78"/>
                      <a:pt x="117" y="72"/>
                      <a:pt x="114" y="62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8" y="20"/>
                      <a:pt x="88" y="20"/>
                      <a:pt x="88" y="20"/>
                    </a:cubicBezTo>
                    <a:lnTo>
                      <a:pt x="8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72" name="Freeform 12">
                <a:extLst>
                  <a:ext uri="{FF2B5EF4-FFF2-40B4-BE49-F238E27FC236}">
                    <a16:creationId xmlns:a16="http://schemas.microsoft.com/office/drawing/2014/main" id="{968B79BA-56A4-4FD3-85D4-F62F3F424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0250" y="3648034"/>
                <a:ext cx="2246710" cy="1363056"/>
              </a:xfrm>
              <a:custGeom>
                <a:avLst/>
                <a:gdLst>
                  <a:gd name="T0" fmla="*/ 177 w 1661"/>
                  <a:gd name="T1" fmla="*/ 45 h 1007"/>
                  <a:gd name="T2" fmla="*/ 90 w 1661"/>
                  <a:gd name="T3" fmla="*/ 76 h 1007"/>
                  <a:gd name="T4" fmla="*/ 57 w 1661"/>
                  <a:gd name="T5" fmla="*/ 140 h 1007"/>
                  <a:gd name="T6" fmla="*/ 27 w 1661"/>
                  <a:gd name="T7" fmla="*/ 275 h 1007"/>
                  <a:gd name="T8" fmla="*/ 23 w 1661"/>
                  <a:gd name="T9" fmla="*/ 313 h 1007"/>
                  <a:gd name="T10" fmla="*/ 82 w 1661"/>
                  <a:gd name="T11" fmla="*/ 435 h 1007"/>
                  <a:gd name="T12" fmla="*/ 171 w 1661"/>
                  <a:gd name="T13" fmla="*/ 537 h 1007"/>
                  <a:gd name="T14" fmla="*/ 244 w 1661"/>
                  <a:gd name="T15" fmla="*/ 515 h 1007"/>
                  <a:gd name="T16" fmla="*/ 312 w 1661"/>
                  <a:gd name="T17" fmla="*/ 604 h 1007"/>
                  <a:gd name="T18" fmla="*/ 384 w 1661"/>
                  <a:gd name="T19" fmla="*/ 658 h 1007"/>
                  <a:gd name="T20" fmla="*/ 415 w 1661"/>
                  <a:gd name="T21" fmla="*/ 713 h 1007"/>
                  <a:gd name="T22" fmla="*/ 499 w 1661"/>
                  <a:gd name="T23" fmla="*/ 771 h 1007"/>
                  <a:gd name="T24" fmla="*/ 539 w 1661"/>
                  <a:gd name="T25" fmla="*/ 794 h 1007"/>
                  <a:gd name="T26" fmla="*/ 624 w 1661"/>
                  <a:gd name="T27" fmla="*/ 827 h 1007"/>
                  <a:gd name="T28" fmla="*/ 791 w 1661"/>
                  <a:gd name="T29" fmla="*/ 854 h 1007"/>
                  <a:gd name="T30" fmla="*/ 784 w 1661"/>
                  <a:gd name="T31" fmla="*/ 921 h 1007"/>
                  <a:gd name="T32" fmla="*/ 1022 w 1661"/>
                  <a:gd name="T33" fmla="*/ 893 h 1007"/>
                  <a:gd name="T34" fmla="*/ 1048 w 1661"/>
                  <a:gd name="T35" fmla="*/ 972 h 1007"/>
                  <a:gd name="T36" fmla="*/ 1265 w 1661"/>
                  <a:gd name="T37" fmla="*/ 941 h 1007"/>
                  <a:gd name="T38" fmla="*/ 1354 w 1661"/>
                  <a:gd name="T39" fmla="*/ 895 h 1007"/>
                  <a:gd name="T40" fmla="*/ 1503 w 1661"/>
                  <a:gd name="T41" fmla="*/ 947 h 1007"/>
                  <a:gd name="T42" fmla="*/ 1504 w 1661"/>
                  <a:gd name="T43" fmla="*/ 942 h 1007"/>
                  <a:gd name="T44" fmla="*/ 1575 w 1661"/>
                  <a:gd name="T45" fmla="*/ 918 h 1007"/>
                  <a:gd name="T46" fmla="*/ 1604 w 1661"/>
                  <a:gd name="T47" fmla="*/ 874 h 1007"/>
                  <a:gd name="T48" fmla="*/ 1648 w 1661"/>
                  <a:gd name="T49" fmla="*/ 739 h 1007"/>
                  <a:gd name="T50" fmla="*/ 1628 w 1661"/>
                  <a:gd name="T51" fmla="*/ 653 h 1007"/>
                  <a:gd name="T52" fmla="*/ 1588 w 1661"/>
                  <a:gd name="T53" fmla="*/ 545 h 1007"/>
                  <a:gd name="T54" fmla="*/ 1566 w 1661"/>
                  <a:gd name="T55" fmla="*/ 504 h 1007"/>
                  <a:gd name="T56" fmla="*/ 1540 w 1661"/>
                  <a:gd name="T57" fmla="*/ 519 h 1007"/>
                  <a:gd name="T58" fmla="*/ 1473 w 1661"/>
                  <a:gd name="T59" fmla="*/ 535 h 1007"/>
                  <a:gd name="T60" fmla="*/ 1405 w 1661"/>
                  <a:gd name="T61" fmla="*/ 562 h 1007"/>
                  <a:gd name="T62" fmla="*/ 1355 w 1661"/>
                  <a:gd name="T63" fmla="*/ 501 h 1007"/>
                  <a:gd name="T64" fmla="*/ 1309 w 1661"/>
                  <a:gd name="T65" fmla="*/ 453 h 1007"/>
                  <a:gd name="T66" fmla="*/ 1170 w 1661"/>
                  <a:gd name="T67" fmla="*/ 438 h 1007"/>
                  <a:gd name="T68" fmla="*/ 1065 w 1661"/>
                  <a:gd name="T69" fmla="*/ 393 h 1007"/>
                  <a:gd name="T70" fmla="*/ 1028 w 1661"/>
                  <a:gd name="T71" fmla="*/ 352 h 1007"/>
                  <a:gd name="T72" fmla="*/ 973 w 1661"/>
                  <a:gd name="T73" fmla="*/ 356 h 1007"/>
                  <a:gd name="T74" fmla="*/ 916 w 1661"/>
                  <a:gd name="T75" fmla="*/ 257 h 1007"/>
                  <a:gd name="T76" fmla="*/ 941 w 1661"/>
                  <a:gd name="T77" fmla="*/ 193 h 1007"/>
                  <a:gd name="T78" fmla="*/ 943 w 1661"/>
                  <a:gd name="T79" fmla="*/ 103 h 1007"/>
                  <a:gd name="T80" fmla="*/ 944 w 1661"/>
                  <a:gd name="T81" fmla="*/ 55 h 1007"/>
                  <a:gd name="T82" fmla="*/ 936 w 1661"/>
                  <a:gd name="T83" fmla="*/ 52 h 1007"/>
                  <a:gd name="T84" fmla="*/ 915 w 1661"/>
                  <a:gd name="T85" fmla="*/ 39 h 1007"/>
                  <a:gd name="T86" fmla="*/ 806 w 1661"/>
                  <a:gd name="T87" fmla="*/ 5 h 1007"/>
                  <a:gd name="T88" fmla="*/ 686 w 1661"/>
                  <a:gd name="T89" fmla="*/ 29 h 1007"/>
                  <a:gd name="T90" fmla="*/ 584 w 1661"/>
                  <a:gd name="T91" fmla="*/ 47 h 1007"/>
                  <a:gd name="T92" fmla="*/ 544 w 1661"/>
                  <a:gd name="T93" fmla="*/ 52 h 1007"/>
                  <a:gd name="T94" fmla="*/ 453 w 1661"/>
                  <a:gd name="T95" fmla="*/ 47 h 1007"/>
                  <a:gd name="T96" fmla="*/ 402 w 1661"/>
                  <a:gd name="T97" fmla="*/ 0 h 1007"/>
                  <a:gd name="T98" fmla="*/ 356 w 1661"/>
                  <a:gd name="T99" fmla="*/ 24 h 1007"/>
                  <a:gd name="T100" fmla="*/ 244 w 1661"/>
                  <a:gd name="T101" fmla="*/ 14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61" h="1007">
                    <a:moveTo>
                      <a:pt x="205" y="3"/>
                    </a:moveTo>
                    <a:cubicBezTo>
                      <a:pt x="205" y="4"/>
                      <a:pt x="205" y="4"/>
                      <a:pt x="205" y="4"/>
                    </a:cubicBezTo>
                    <a:cubicBezTo>
                      <a:pt x="201" y="13"/>
                      <a:pt x="193" y="20"/>
                      <a:pt x="185" y="27"/>
                    </a:cubicBezTo>
                    <a:cubicBezTo>
                      <a:pt x="179" y="30"/>
                      <a:pt x="177" y="35"/>
                      <a:pt x="177" y="42"/>
                    </a:cubicBezTo>
                    <a:cubicBezTo>
                      <a:pt x="177" y="45"/>
                      <a:pt x="177" y="45"/>
                      <a:pt x="177" y="45"/>
                    </a:cubicBezTo>
                    <a:cubicBezTo>
                      <a:pt x="177" y="50"/>
                      <a:pt x="173" y="59"/>
                      <a:pt x="165" y="71"/>
                    </a:cubicBezTo>
                    <a:cubicBezTo>
                      <a:pt x="164" y="77"/>
                      <a:pt x="164" y="77"/>
                      <a:pt x="164" y="77"/>
                    </a:cubicBezTo>
                    <a:cubicBezTo>
                      <a:pt x="162" y="80"/>
                      <a:pt x="158" y="82"/>
                      <a:pt x="150" y="82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69" y="114"/>
                      <a:pt x="58" y="129"/>
                      <a:pt x="57" y="140"/>
                    </a:cubicBezTo>
                    <a:cubicBezTo>
                      <a:pt x="56" y="145"/>
                      <a:pt x="63" y="164"/>
                      <a:pt x="76" y="197"/>
                    </a:cubicBezTo>
                    <a:cubicBezTo>
                      <a:pt x="86" y="219"/>
                      <a:pt x="86" y="219"/>
                      <a:pt x="86" y="219"/>
                    </a:cubicBezTo>
                    <a:cubicBezTo>
                      <a:pt x="90" y="230"/>
                      <a:pt x="87" y="242"/>
                      <a:pt x="77" y="256"/>
                    </a:cubicBezTo>
                    <a:cubicBezTo>
                      <a:pt x="58" y="275"/>
                      <a:pt x="58" y="275"/>
                      <a:pt x="58" y="275"/>
                    </a:cubicBezTo>
                    <a:cubicBezTo>
                      <a:pt x="27" y="275"/>
                      <a:pt x="27" y="275"/>
                      <a:pt x="27" y="275"/>
                    </a:cubicBezTo>
                    <a:cubicBezTo>
                      <a:pt x="20" y="240"/>
                      <a:pt x="20" y="240"/>
                      <a:pt x="20" y="240"/>
                    </a:cubicBezTo>
                    <a:cubicBezTo>
                      <a:pt x="12" y="283"/>
                      <a:pt x="12" y="283"/>
                      <a:pt x="12" y="283"/>
                    </a:cubicBezTo>
                    <a:cubicBezTo>
                      <a:pt x="26" y="305"/>
                      <a:pt x="26" y="305"/>
                      <a:pt x="26" y="305"/>
                    </a:cubicBezTo>
                    <a:cubicBezTo>
                      <a:pt x="27" y="308"/>
                      <a:pt x="27" y="310"/>
                      <a:pt x="26" y="311"/>
                    </a:cubicBezTo>
                    <a:cubicBezTo>
                      <a:pt x="23" y="313"/>
                      <a:pt x="23" y="313"/>
                      <a:pt x="23" y="313"/>
                    </a:cubicBezTo>
                    <a:cubicBezTo>
                      <a:pt x="19" y="316"/>
                      <a:pt x="13" y="327"/>
                      <a:pt x="7" y="345"/>
                    </a:cubicBezTo>
                    <a:cubicBezTo>
                      <a:pt x="0" y="360"/>
                      <a:pt x="3" y="376"/>
                      <a:pt x="16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50" y="395"/>
                      <a:pt x="63" y="409"/>
                      <a:pt x="80" y="433"/>
                    </a:cubicBezTo>
                    <a:cubicBezTo>
                      <a:pt x="82" y="435"/>
                      <a:pt x="82" y="435"/>
                      <a:pt x="82" y="435"/>
                    </a:cubicBezTo>
                    <a:cubicBezTo>
                      <a:pt x="82" y="435"/>
                      <a:pt x="82" y="435"/>
                      <a:pt x="82" y="435"/>
                    </a:cubicBezTo>
                    <a:cubicBezTo>
                      <a:pt x="82" y="443"/>
                      <a:pt x="85" y="448"/>
                      <a:pt x="90" y="452"/>
                    </a:cubicBezTo>
                    <a:cubicBezTo>
                      <a:pt x="146" y="504"/>
                      <a:pt x="146" y="504"/>
                      <a:pt x="146" y="504"/>
                    </a:cubicBezTo>
                    <a:cubicBezTo>
                      <a:pt x="146" y="505"/>
                      <a:pt x="146" y="505"/>
                      <a:pt x="146" y="505"/>
                    </a:cubicBezTo>
                    <a:cubicBezTo>
                      <a:pt x="171" y="537"/>
                      <a:pt x="171" y="537"/>
                      <a:pt x="171" y="537"/>
                    </a:cubicBezTo>
                    <a:cubicBezTo>
                      <a:pt x="186" y="537"/>
                      <a:pt x="186" y="537"/>
                      <a:pt x="186" y="537"/>
                    </a:cubicBezTo>
                    <a:cubicBezTo>
                      <a:pt x="202" y="508"/>
                      <a:pt x="202" y="508"/>
                      <a:pt x="202" y="508"/>
                    </a:cubicBezTo>
                    <a:cubicBezTo>
                      <a:pt x="204" y="506"/>
                      <a:pt x="204" y="506"/>
                      <a:pt x="204" y="506"/>
                    </a:cubicBezTo>
                    <a:cubicBezTo>
                      <a:pt x="205" y="505"/>
                      <a:pt x="205" y="505"/>
                      <a:pt x="205" y="505"/>
                    </a:cubicBezTo>
                    <a:cubicBezTo>
                      <a:pt x="244" y="515"/>
                      <a:pt x="244" y="515"/>
                      <a:pt x="244" y="515"/>
                    </a:cubicBezTo>
                    <a:cubicBezTo>
                      <a:pt x="244" y="516"/>
                      <a:pt x="244" y="516"/>
                      <a:pt x="244" y="516"/>
                    </a:cubicBezTo>
                    <a:cubicBezTo>
                      <a:pt x="244" y="518"/>
                      <a:pt x="244" y="518"/>
                      <a:pt x="244" y="518"/>
                    </a:cubicBezTo>
                    <a:cubicBezTo>
                      <a:pt x="249" y="544"/>
                      <a:pt x="249" y="544"/>
                      <a:pt x="249" y="544"/>
                    </a:cubicBezTo>
                    <a:cubicBezTo>
                      <a:pt x="296" y="598"/>
                      <a:pt x="296" y="598"/>
                      <a:pt x="296" y="598"/>
                    </a:cubicBezTo>
                    <a:cubicBezTo>
                      <a:pt x="312" y="604"/>
                      <a:pt x="312" y="604"/>
                      <a:pt x="312" y="604"/>
                    </a:cubicBezTo>
                    <a:cubicBezTo>
                      <a:pt x="313" y="605"/>
                      <a:pt x="313" y="605"/>
                      <a:pt x="313" y="605"/>
                    </a:cubicBezTo>
                    <a:cubicBezTo>
                      <a:pt x="320" y="610"/>
                      <a:pt x="320" y="610"/>
                      <a:pt x="320" y="610"/>
                    </a:cubicBezTo>
                    <a:cubicBezTo>
                      <a:pt x="321" y="611"/>
                      <a:pt x="321" y="611"/>
                      <a:pt x="321" y="611"/>
                    </a:cubicBezTo>
                    <a:cubicBezTo>
                      <a:pt x="356" y="662"/>
                      <a:pt x="356" y="662"/>
                      <a:pt x="356" y="662"/>
                    </a:cubicBezTo>
                    <a:cubicBezTo>
                      <a:pt x="384" y="658"/>
                      <a:pt x="384" y="658"/>
                      <a:pt x="384" y="658"/>
                    </a:cubicBezTo>
                    <a:cubicBezTo>
                      <a:pt x="387" y="658"/>
                      <a:pt x="387" y="658"/>
                      <a:pt x="387" y="658"/>
                    </a:cubicBezTo>
                    <a:cubicBezTo>
                      <a:pt x="388" y="658"/>
                      <a:pt x="388" y="658"/>
                      <a:pt x="388" y="658"/>
                    </a:cubicBezTo>
                    <a:cubicBezTo>
                      <a:pt x="390" y="660"/>
                      <a:pt x="390" y="660"/>
                      <a:pt x="390" y="660"/>
                    </a:cubicBezTo>
                    <a:cubicBezTo>
                      <a:pt x="391" y="662"/>
                      <a:pt x="391" y="662"/>
                      <a:pt x="391" y="662"/>
                    </a:cubicBezTo>
                    <a:cubicBezTo>
                      <a:pt x="415" y="713"/>
                      <a:pt x="415" y="713"/>
                      <a:pt x="415" y="713"/>
                    </a:cubicBezTo>
                    <a:cubicBezTo>
                      <a:pt x="445" y="731"/>
                      <a:pt x="445" y="731"/>
                      <a:pt x="445" y="731"/>
                    </a:cubicBezTo>
                    <a:cubicBezTo>
                      <a:pt x="469" y="737"/>
                      <a:pt x="469" y="737"/>
                      <a:pt x="469" y="737"/>
                    </a:cubicBezTo>
                    <a:cubicBezTo>
                      <a:pt x="480" y="770"/>
                      <a:pt x="480" y="770"/>
                      <a:pt x="480" y="770"/>
                    </a:cubicBezTo>
                    <a:cubicBezTo>
                      <a:pt x="498" y="770"/>
                      <a:pt x="498" y="770"/>
                      <a:pt x="498" y="770"/>
                    </a:cubicBezTo>
                    <a:cubicBezTo>
                      <a:pt x="499" y="771"/>
                      <a:pt x="499" y="771"/>
                      <a:pt x="499" y="771"/>
                    </a:cubicBezTo>
                    <a:cubicBezTo>
                      <a:pt x="499" y="771"/>
                      <a:pt x="499" y="771"/>
                      <a:pt x="499" y="771"/>
                    </a:cubicBezTo>
                    <a:cubicBezTo>
                      <a:pt x="537" y="792"/>
                      <a:pt x="537" y="792"/>
                      <a:pt x="537" y="792"/>
                    </a:cubicBezTo>
                    <a:cubicBezTo>
                      <a:pt x="537" y="793"/>
                      <a:pt x="537" y="793"/>
                      <a:pt x="537" y="793"/>
                    </a:cubicBezTo>
                    <a:cubicBezTo>
                      <a:pt x="537" y="793"/>
                      <a:pt x="537" y="793"/>
                      <a:pt x="537" y="793"/>
                    </a:cubicBezTo>
                    <a:cubicBezTo>
                      <a:pt x="539" y="794"/>
                      <a:pt x="539" y="794"/>
                      <a:pt x="539" y="794"/>
                    </a:cubicBezTo>
                    <a:cubicBezTo>
                      <a:pt x="566" y="828"/>
                      <a:pt x="566" y="828"/>
                      <a:pt x="566" y="828"/>
                    </a:cubicBezTo>
                    <a:cubicBezTo>
                      <a:pt x="606" y="821"/>
                      <a:pt x="606" y="821"/>
                      <a:pt x="606" y="821"/>
                    </a:cubicBezTo>
                    <a:cubicBezTo>
                      <a:pt x="608" y="821"/>
                      <a:pt x="608" y="821"/>
                      <a:pt x="608" y="821"/>
                    </a:cubicBezTo>
                    <a:cubicBezTo>
                      <a:pt x="623" y="827"/>
                      <a:pt x="623" y="827"/>
                      <a:pt x="623" y="827"/>
                    </a:cubicBezTo>
                    <a:cubicBezTo>
                      <a:pt x="624" y="827"/>
                      <a:pt x="624" y="827"/>
                      <a:pt x="624" y="827"/>
                    </a:cubicBezTo>
                    <a:cubicBezTo>
                      <a:pt x="649" y="849"/>
                      <a:pt x="649" y="849"/>
                      <a:pt x="649" y="849"/>
                    </a:cubicBezTo>
                    <a:cubicBezTo>
                      <a:pt x="695" y="852"/>
                      <a:pt x="695" y="852"/>
                      <a:pt x="695" y="852"/>
                    </a:cubicBezTo>
                    <a:cubicBezTo>
                      <a:pt x="722" y="848"/>
                      <a:pt x="722" y="848"/>
                      <a:pt x="722" y="848"/>
                    </a:cubicBezTo>
                    <a:cubicBezTo>
                      <a:pt x="722" y="848"/>
                      <a:pt x="722" y="848"/>
                      <a:pt x="722" y="848"/>
                    </a:cubicBezTo>
                    <a:cubicBezTo>
                      <a:pt x="759" y="842"/>
                      <a:pt x="782" y="845"/>
                      <a:pt x="791" y="854"/>
                    </a:cubicBezTo>
                    <a:cubicBezTo>
                      <a:pt x="796" y="863"/>
                      <a:pt x="793" y="871"/>
                      <a:pt x="780" y="882"/>
                    </a:cubicBezTo>
                    <a:cubicBezTo>
                      <a:pt x="770" y="892"/>
                      <a:pt x="770" y="892"/>
                      <a:pt x="770" y="892"/>
                    </a:cubicBezTo>
                    <a:cubicBezTo>
                      <a:pt x="766" y="898"/>
                      <a:pt x="771" y="906"/>
                      <a:pt x="784" y="919"/>
                    </a:cubicBezTo>
                    <a:cubicBezTo>
                      <a:pt x="785" y="921"/>
                      <a:pt x="785" y="921"/>
                      <a:pt x="785" y="921"/>
                    </a:cubicBezTo>
                    <a:cubicBezTo>
                      <a:pt x="784" y="921"/>
                      <a:pt x="784" y="921"/>
                      <a:pt x="784" y="921"/>
                    </a:cubicBezTo>
                    <a:cubicBezTo>
                      <a:pt x="793" y="927"/>
                      <a:pt x="793" y="927"/>
                      <a:pt x="793" y="927"/>
                    </a:cubicBezTo>
                    <a:cubicBezTo>
                      <a:pt x="796" y="924"/>
                      <a:pt x="796" y="924"/>
                      <a:pt x="796" y="924"/>
                    </a:cubicBezTo>
                    <a:cubicBezTo>
                      <a:pt x="822" y="874"/>
                      <a:pt x="844" y="847"/>
                      <a:pt x="858" y="842"/>
                    </a:cubicBezTo>
                    <a:cubicBezTo>
                      <a:pt x="874" y="836"/>
                      <a:pt x="907" y="850"/>
                      <a:pt x="959" y="882"/>
                    </a:cubicBezTo>
                    <a:cubicBezTo>
                      <a:pt x="1022" y="893"/>
                      <a:pt x="1022" y="893"/>
                      <a:pt x="1022" y="893"/>
                    </a:cubicBezTo>
                    <a:cubicBezTo>
                      <a:pt x="1021" y="896"/>
                      <a:pt x="1021" y="896"/>
                      <a:pt x="1021" y="896"/>
                    </a:cubicBezTo>
                    <a:cubicBezTo>
                      <a:pt x="1021" y="898"/>
                      <a:pt x="1021" y="898"/>
                      <a:pt x="1021" y="898"/>
                    </a:cubicBezTo>
                    <a:cubicBezTo>
                      <a:pt x="1018" y="927"/>
                      <a:pt x="1018" y="927"/>
                      <a:pt x="1018" y="927"/>
                    </a:cubicBezTo>
                    <a:cubicBezTo>
                      <a:pt x="1049" y="931"/>
                      <a:pt x="1049" y="931"/>
                      <a:pt x="1049" y="931"/>
                    </a:cubicBezTo>
                    <a:cubicBezTo>
                      <a:pt x="1048" y="972"/>
                      <a:pt x="1048" y="972"/>
                      <a:pt x="1048" y="972"/>
                    </a:cubicBezTo>
                    <a:cubicBezTo>
                      <a:pt x="1058" y="990"/>
                      <a:pt x="1065" y="1000"/>
                      <a:pt x="1069" y="1003"/>
                    </a:cubicBezTo>
                    <a:cubicBezTo>
                      <a:pt x="1076" y="1007"/>
                      <a:pt x="1107" y="1007"/>
                      <a:pt x="1163" y="1003"/>
                    </a:cubicBezTo>
                    <a:cubicBezTo>
                      <a:pt x="1196" y="986"/>
                      <a:pt x="1196" y="986"/>
                      <a:pt x="1196" y="986"/>
                    </a:cubicBezTo>
                    <a:cubicBezTo>
                      <a:pt x="1228" y="942"/>
                      <a:pt x="1228" y="942"/>
                      <a:pt x="1228" y="942"/>
                    </a:cubicBezTo>
                    <a:cubicBezTo>
                      <a:pt x="1265" y="941"/>
                      <a:pt x="1265" y="941"/>
                      <a:pt x="1265" y="941"/>
                    </a:cubicBezTo>
                    <a:cubicBezTo>
                      <a:pt x="1283" y="936"/>
                      <a:pt x="1283" y="936"/>
                      <a:pt x="1283" y="936"/>
                    </a:cubicBezTo>
                    <a:cubicBezTo>
                      <a:pt x="1352" y="896"/>
                      <a:pt x="1352" y="896"/>
                      <a:pt x="1352" y="896"/>
                    </a:cubicBezTo>
                    <a:cubicBezTo>
                      <a:pt x="1353" y="896"/>
                      <a:pt x="1353" y="896"/>
                      <a:pt x="1353" y="896"/>
                    </a:cubicBezTo>
                    <a:cubicBezTo>
                      <a:pt x="1354" y="895"/>
                      <a:pt x="1354" y="895"/>
                      <a:pt x="1354" y="895"/>
                    </a:cubicBezTo>
                    <a:cubicBezTo>
                      <a:pt x="1354" y="895"/>
                      <a:pt x="1354" y="895"/>
                      <a:pt x="1354" y="895"/>
                    </a:cubicBezTo>
                    <a:cubicBezTo>
                      <a:pt x="1394" y="890"/>
                      <a:pt x="1418" y="889"/>
                      <a:pt x="1424" y="895"/>
                    </a:cubicBezTo>
                    <a:cubicBezTo>
                      <a:pt x="1469" y="933"/>
                      <a:pt x="1469" y="933"/>
                      <a:pt x="1469" y="933"/>
                    </a:cubicBezTo>
                    <a:cubicBezTo>
                      <a:pt x="1483" y="938"/>
                      <a:pt x="1483" y="938"/>
                      <a:pt x="1483" y="938"/>
                    </a:cubicBezTo>
                    <a:cubicBezTo>
                      <a:pt x="1485" y="940"/>
                      <a:pt x="1485" y="940"/>
                      <a:pt x="1485" y="940"/>
                    </a:cubicBezTo>
                    <a:cubicBezTo>
                      <a:pt x="1503" y="947"/>
                      <a:pt x="1503" y="947"/>
                      <a:pt x="1503" y="947"/>
                    </a:cubicBezTo>
                    <a:cubicBezTo>
                      <a:pt x="1504" y="948"/>
                      <a:pt x="1504" y="948"/>
                      <a:pt x="1504" y="948"/>
                    </a:cubicBezTo>
                    <a:cubicBezTo>
                      <a:pt x="1504" y="945"/>
                      <a:pt x="1504" y="945"/>
                      <a:pt x="1504" y="945"/>
                    </a:cubicBezTo>
                    <a:cubicBezTo>
                      <a:pt x="1504" y="944"/>
                      <a:pt x="1504" y="944"/>
                      <a:pt x="1504" y="944"/>
                    </a:cubicBezTo>
                    <a:cubicBezTo>
                      <a:pt x="1504" y="943"/>
                      <a:pt x="1504" y="943"/>
                      <a:pt x="1504" y="943"/>
                    </a:cubicBezTo>
                    <a:cubicBezTo>
                      <a:pt x="1504" y="942"/>
                      <a:pt x="1504" y="942"/>
                      <a:pt x="1504" y="942"/>
                    </a:cubicBezTo>
                    <a:cubicBezTo>
                      <a:pt x="1512" y="910"/>
                      <a:pt x="1512" y="910"/>
                      <a:pt x="1512" y="910"/>
                    </a:cubicBezTo>
                    <a:cubicBezTo>
                      <a:pt x="1508" y="901"/>
                      <a:pt x="1508" y="893"/>
                      <a:pt x="1512" y="887"/>
                    </a:cubicBezTo>
                    <a:cubicBezTo>
                      <a:pt x="1514" y="882"/>
                      <a:pt x="1519" y="879"/>
                      <a:pt x="1527" y="877"/>
                    </a:cubicBezTo>
                    <a:cubicBezTo>
                      <a:pt x="1543" y="873"/>
                      <a:pt x="1558" y="887"/>
                      <a:pt x="1573" y="917"/>
                    </a:cubicBezTo>
                    <a:cubicBezTo>
                      <a:pt x="1575" y="918"/>
                      <a:pt x="1575" y="918"/>
                      <a:pt x="1575" y="918"/>
                    </a:cubicBezTo>
                    <a:cubicBezTo>
                      <a:pt x="1576" y="918"/>
                      <a:pt x="1576" y="918"/>
                      <a:pt x="1576" y="918"/>
                    </a:cubicBezTo>
                    <a:cubicBezTo>
                      <a:pt x="1602" y="906"/>
                      <a:pt x="1602" y="906"/>
                      <a:pt x="1602" y="906"/>
                    </a:cubicBezTo>
                    <a:cubicBezTo>
                      <a:pt x="1608" y="905"/>
                      <a:pt x="1610" y="900"/>
                      <a:pt x="1610" y="895"/>
                    </a:cubicBezTo>
                    <a:cubicBezTo>
                      <a:pt x="1604" y="876"/>
                      <a:pt x="1604" y="876"/>
                      <a:pt x="1604" y="876"/>
                    </a:cubicBezTo>
                    <a:cubicBezTo>
                      <a:pt x="1604" y="874"/>
                      <a:pt x="1604" y="874"/>
                      <a:pt x="1604" y="874"/>
                    </a:cubicBezTo>
                    <a:cubicBezTo>
                      <a:pt x="1602" y="866"/>
                      <a:pt x="1604" y="859"/>
                      <a:pt x="1613" y="855"/>
                    </a:cubicBezTo>
                    <a:cubicBezTo>
                      <a:pt x="1622" y="848"/>
                      <a:pt x="1622" y="848"/>
                      <a:pt x="1622" y="848"/>
                    </a:cubicBezTo>
                    <a:cubicBezTo>
                      <a:pt x="1646" y="823"/>
                      <a:pt x="1646" y="823"/>
                      <a:pt x="1646" y="823"/>
                    </a:cubicBezTo>
                    <a:cubicBezTo>
                      <a:pt x="1661" y="788"/>
                      <a:pt x="1661" y="788"/>
                      <a:pt x="1661" y="788"/>
                    </a:cubicBezTo>
                    <a:cubicBezTo>
                      <a:pt x="1648" y="766"/>
                      <a:pt x="1644" y="750"/>
                      <a:pt x="1648" y="739"/>
                    </a:cubicBezTo>
                    <a:cubicBezTo>
                      <a:pt x="1651" y="710"/>
                      <a:pt x="1651" y="710"/>
                      <a:pt x="1651" y="710"/>
                    </a:cubicBezTo>
                    <a:cubicBezTo>
                      <a:pt x="1645" y="697"/>
                      <a:pt x="1641" y="689"/>
                      <a:pt x="1641" y="681"/>
                    </a:cubicBezTo>
                    <a:cubicBezTo>
                      <a:pt x="1641" y="678"/>
                      <a:pt x="1637" y="669"/>
                      <a:pt x="1629" y="656"/>
                    </a:cubicBezTo>
                    <a:cubicBezTo>
                      <a:pt x="1628" y="656"/>
                      <a:pt x="1628" y="656"/>
                      <a:pt x="1628" y="656"/>
                    </a:cubicBezTo>
                    <a:cubicBezTo>
                      <a:pt x="1628" y="653"/>
                      <a:pt x="1628" y="653"/>
                      <a:pt x="1628" y="653"/>
                    </a:cubicBezTo>
                    <a:cubicBezTo>
                      <a:pt x="1625" y="615"/>
                      <a:pt x="1625" y="615"/>
                      <a:pt x="1625" y="615"/>
                    </a:cubicBezTo>
                    <a:cubicBezTo>
                      <a:pt x="1623" y="609"/>
                      <a:pt x="1622" y="600"/>
                      <a:pt x="1625" y="590"/>
                    </a:cubicBezTo>
                    <a:cubicBezTo>
                      <a:pt x="1615" y="582"/>
                      <a:pt x="1609" y="575"/>
                      <a:pt x="1604" y="567"/>
                    </a:cubicBezTo>
                    <a:cubicBezTo>
                      <a:pt x="1589" y="546"/>
                      <a:pt x="1589" y="546"/>
                      <a:pt x="1589" y="546"/>
                    </a:cubicBezTo>
                    <a:cubicBezTo>
                      <a:pt x="1588" y="545"/>
                      <a:pt x="1588" y="545"/>
                      <a:pt x="1588" y="545"/>
                    </a:cubicBezTo>
                    <a:cubicBezTo>
                      <a:pt x="1588" y="543"/>
                      <a:pt x="1588" y="543"/>
                      <a:pt x="1588" y="543"/>
                    </a:cubicBezTo>
                    <a:cubicBezTo>
                      <a:pt x="1588" y="542"/>
                      <a:pt x="1588" y="542"/>
                      <a:pt x="1588" y="542"/>
                    </a:cubicBezTo>
                    <a:cubicBezTo>
                      <a:pt x="1582" y="516"/>
                      <a:pt x="1582" y="516"/>
                      <a:pt x="1582" y="516"/>
                    </a:cubicBezTo>
                    <a:cubicBezTo>
                      <a:pt x="1566" y="503"/>
                      <a:pt x="1566" y="503"/>
                      <a:pt x="1566" y="503"/>
                    </a:cubicBezTo>
                    <a:cubicBezTo>
                      <a:pt x="1566" y="504"/>
                      <a:pt x="1566" y="504"/>
                      <a:pt x="1566" y="504"/>
                    </a:cubicBezTo>
                    <a:cubicBezTo>
                      <a:pt x="1536" y="480"/>
                      <a:pt x="1536" y="480"/>
                      <a:pt x="1536" y="480"/>
                    </a:cubicBezTo>
                    <a:cubicBezTo>
                      <a:pt x="1536" y="482"/>
                      <a:pt x="1536" y="482"/>
                      <a:pt x="1536" y="482"/>
                    </a:cubicBezTo>
                    <a:cubicBezTo>
                      <a:pt x="1540" y="515"/>
                      <a:pt x="1540" y="515"/>
                      <a:pt x="1540" y="515"/>
                    </a:cubicBezTo>
                    <a:cubicBezTo>
                      <a:pt x="1540" y="516"/>
                      <a:pt x="1540" y="516"/>
                      <a:pt x="1540" y="516"/>
                    </a:cubicBezTo>
                    <a:cubicBezTo>
                      <a:pt x="1540" y="519"/>
                      <a:pt x="1540" y="519"/>
                      <a:pt x="1540" y="519"/>
                    </a:cubicBezTo>
                    <a:cubicBezTo>
                      <a:pt x="1524" y="526"/>
                      <a:pt x="1524" y="526"/>
                      <a:pt x="1524" y="526"/>
                    </a:cubicBezTo>
                    <a:cubicBezTo>
                      <a:pt x="1522" y="546"/>
                      <a:pt x="1522" y="546"/>
                      <a:pt x="1522" y="546"/>
                    </a:cubicBezTo>
                    <a:cubicBezTo>
                      <a:pt x="1522" y="549"/>
                      <a:pt x="1522" y="549"/>
                      <a:pt x="1522" y="549"/>
                    </a:cubicBezTo>
                    <a:cubicBezTo>
                      <a:pt x="1485" y="564"/>
                      <a:pt x="1485" y="564"/>
                      <a:pt x="1485" y="564"/>
                    </a:cubicBezTo>
                    <a:cubicBezTo>
                      <a:pt x="1473" y="535"/>
                      <a:pt x="1473" y="535"/>
                      <a:pt x="1473" y="535"/>
                    </a:cubicBezTo>
                    <a:cubicBezTo>
                      <a:pt x="1465" y="533"/>
                      <a:pt x="1465" y="533"/>
                      <a:pt x="1465" y="533"/>
                    </a:cubicBezTo>
                    <a:cubicBezTo>
                      <a:pt x="1454" y="544"/>
                      <a:pt x="1454" y="544"/>
                      <a:pt x="1454" y="544"/>
                    </a:cubicBezTo>
                    <a:cubicBezTo>
                      <a:pt x="1446" y="565"/>
                      <a:pt x="1446" y="565"/>
                      <a:pt x="1446" y="565"/>
                    </a:cubicBezTo>
                    <a:cubicBezTo>
                      <a:pt x="1420" y="573"/>
                      <a:pt x="1420" y="573"/>
                      <a:pt x="1420" y="573"/>
                    </a:cubicBezTo>
                    <a:cubicBezTo>
                      <a:pt x="1405" y="562"/>
                      <a:pt x="1405" y="562"/>
                      <a:pt x="1405" y="562"/>
                    </a:cubicBezTo>
                    <a:cubicBezTo>
                      <a:pt x="1384" y="556"/>
                      <a:pt x="1384" y="556"/>
                      <a:pt x="1384" y="556"/>
                    </a:cubicBezTo>
                    <a:cubicBezTo>
                      <a:pt x="1378" y="526"/>
                      <a:pt x="1378" y="526"/>
                      <a:pt x="1378" y="526"/>
                    </a:cubicBezTo>
                    <a:cubicBezTo>
                      <a:pt x="1369" y="508"/>
                      <a:pt x="1369" y="508"/>
                      <a:pt x="1369" y="508"/>
                    </a:cubicBezTo>
                    <a:cubicBezTo>
                      <a:pt x="1356" y="503"/>
                      <a:pt x="1356" y="503"/>
                      <a:pt x="1356" y="503"/>
                    </a:cubicBezTo>
                    <a:cubicBezTo>
                      <a:pt x="1355" y="501"/>
                      <a:pt x="1355" y="501"/>
                      <a:pt x="1355" y="501"/>
                    </a:cubicBezTo>
                    <a:cubicBezTo>
                      <a:pt x="1346" y="489"/>
                      <a:pt x="1346" y="489"/>
                      <a:pt x="1346" y="489"/>
                    </a:cubicBezTo>
                    <a:cubicBezTo>
                      <a:pt x="1346" y="489"/>
                      <a:pt x="1346" y="489"/>
                      <a:pt x="1346" y="489"/>
                    </a:cubicBezTo>
                    <a:cubicBezTo>
                      <a:pt x="1336" y="472"/>
                      <a:pt x="1336" y="472"/>
                      <a:pt x="1336" y="472"/>
                    </a:cubicBezTo>
                    <a:cubicBezTo>
                      <a:pt x="1322" y="453"/>
                      <a:pt x="1322" y="453"/>
                      <a:pt x="1322" y="453"/>
                    </a:cubicBezTo>
                    <a:cubicBezTo>
                      <a:pt x="1309" y="453"/>
                      <a:pt x="1309" y="453"/>
                      <a:pt x="1309" y="453"/>
                    </a:cubicBezTo>
                    <a:cubicBezTo>
                      <a:pt x="1288" y="461"/>
                      <a:pt x="1288" y="461"/>
                      <a:pt x="1288" y="461"/>
                    </a:cubicBezTo>
                    <a:cubicBezTo>
                      <a:pt x="1287" y="462"/>
                      <a:pt x="1287" y="462"/>
                      <a:pt x="1287" y="462"/>
                    </a:cubicBezTo>
                    <a:cubicBezTo>
                      <a:pt x="1233" y="459"/>
                      <a:pt x="1233" y="459"/>
                      <a:pt x="1233" y="459"/>
                    </a:cubicBezTo>
                    <a:cubicBezTo>
                      <a:pt x="1192" y="450"/>
                      <a:pt x="1192" y="450"/>
                      <a:pt x="1192" y="450"/>
                    </a:cubicBezTo>
                    <a:cubicBezTo>
                      <a:pt x="1189" y="448"/>
                      <a:pt x="1181" y="445"/>
                      <a:pt x="1170" y="438"/>
                    </a:cubicBezTo>
                    <a:cubicBezTo>
                      <a:pt x="1138" y="427"/>
                      <a:pt x="1138" y="427"/>
                      <a:pt x="1138" y="427"/>
                    </a:cubicBezTo>
                    <a:cubicBezTo>
                      <a:pt x="1114" y="421"/>
                      <a:pt x="1100" y="415"/>
                      <a:pt x="1097" y="409"/>
                    </a:cubicBezTo>
                    <a:cubicBezTo>
                      <a:pt x="1092" y="406"/>
                      <a:pt x="1092" y="406"/>
                      <a:pt x="1092" y="406"/>
                    </a:cubicBezTo>
                    <a:cubicBezTo>
                      <a:pt x="1084" y="404"/>
                      <a:pt x="1084" y="404"/>
                      <a:pt x="1084" y="404"/>
                    </a:cubicBezTo>
                    <a:cubicBezTo>
                      <a:pt x="1065" y="393"/>
                      <a:pt x="1065" y="393"/>
                      <a:pt x="1065" y="393"/>
                    </a:cubicBezTo>
                    <a:cubicBezTo>
                      <a:pt x="1063" y="392"/>
                      <a:pt x="1063" y="392"/>
                      <a:pt x="1063" y="392"/>
                    </a:cubicBezTo>
                    <a:cubicBezTo>
                      <a:pt x="1060" y="388"/>
                      <a:pt x="1057" y="385"/>
                      <a:pt x="1055" y="381"/>
                    </a:cubicBezTo>
                    <a:cubicBezTo>
                      <a:pt x="1050" y="371"/>
                      <a:pt x="1050" y="371"/>
                      <a:pt x="1050" y="371"/>
                    </a:cubicBezTo>
                    <a:cubicBezTo>
                      <a:pt x="1042" y="358"/>
                      <a:pt x="1042" y="358"/>
                      <a:pt x="1042" y="358"/>
                    </a:cubicBezTo>
                    <a:cubicBezTo>
                      <a:pt x="1028" y="352"/>
                      <a:pt x="1028" y="352"/>
                      <a:pt x="1028" y="352"/>
                    </a:cubicBezTo>
                    <a:cubicBezTo>
                      <a:pt x="1023" y="355"/>
                      <a:pt x="1023" y="355"/>
                      <a:pt x="1023" y="355"/>
                    </a:cubicBezTo>
                    <a:cubicBezTo>
                      <a:pt x="1018" y="359"/>
                      <a:pt x="1018" y="359"/>
                      <a:pt x="1018" y="359"/>
                    </a:cubicBezTo>
                    <a:cubicBezTo>
                      <a:pt x="1015" y="362"/>
                      <a:pt x="1015" y="362"/>
                      <a:pt x="1015" y="362"/>
                    </a:cubicBezTo>
                    <a:cubicBezTo>
                      <a:pt x="1009" y="366"/>
                      <a:pt x="1004" y="368"/>
                      <a:pt x="1000" y="369"/>
                    </a:cubicBezTo>
                    <a:cubicBezTo>
                      <a:pt x="991" y="371"/>
                      <a:pt x="983" y="367"/>
                      <a:pt x="973" y="356"/>
                    </a:cubicBezTo>
                    <a:cubicBezTo>
                      <a:pt x="953" y="335"/>
                      <a:pt x="953" y="335"/>
                      <a:pt x="953" y="335"/>
                    </a:cubicBezTo>
                    <a:cubicBezTo>
                      <a:pt x="946" y="326"/>
                      <a:pt x="941" y="318"/>
                      <a:pt x="939" y="313"/>
                    </a:cubicBezTo>
                    <a:cubicBezTo>
                      <a:pt x="933" y="305"/>
                      <a:pt x="933" y="305"/>
                      <a:pt x="933" y="305"/>
                    </a:cubicBezTo>
                    <a:cubicBezTo>
                      <a:pt x="926" y="297"/>
                      <a:pt x="921" y="290"/>
                      <a:pt x="917" y="283"/>
                    </a:cubicBezTo>
                    <a:cubicBezTo>
                      <a:pt x="914" y="274"/>
                      <a:pt x="913" y="266"/>
                      <a:pt x="916" y="257"/>
                    </a:cubicBezTo>
                    <a:cubicBezTo>
                      <a:pt x="916" y="256"/>
                      <a:pt x="916" y="256"/>
                      <a:pt x="916" y="256"/>
                    </a:cubicBezTo>
                    <a:cubicBezTo>
                      <a:pt x="916" y="256"/>
                      <a:pt x="916" y="256"/>
                      <a:pt x="916" y="256"/>
                    </a:cubicBezTo>
                    <a:cubicBezTo>
                      <a:pt x="930" y="233"/>
                      <a:pt x="930" y="233"/>
                      <a:pt x="930" y="233"/>
                    </a:cubicBezTo>
                    <a:cubicBezTo>
                      <a:pt x="937" y="209"/>
                      <a:pt x="937" y="209"/>
                      <a:pt x="937" y="209"/>
                    </a:cubicBezTo>
                    <a:cubicBezTo>
                      <a:pt x="941" y="193"/>
                      <a:pt x="941" y="193"/>
                      <a:pt x="941" y="193"/>
                    </a:cubicBezTo>
                    <a:cubicBezTo>
                      <a:pt x="935" y="168"/>
                      <a:pt x="935" y="168"/>
                      <a:pt x="935" y="168"/>
                    </a:cubicBezTo>
                    <a:cubicBezTo>
                      <a:pt x="920" y="155"/>
                      <a:pt x="920" y="155"/>
                      <a:pt x="920" y="155"/>
                    </a:cubicBezTo>
                    <a:cubicBezTo>
                      <a:pt x="923" y="135"/>
                      <a:pt x="923" y="135"/>
                      <a:pt x="923" y="135"/>
                    </a:cubicBezTo>
                    <a:cubicBezTo>
                      <a:pt x="923" y="120"/>
                      <a:pt x="928" y="112"/>
                      <a:pt x="939" y="110"/>
                    </a:cubicBezTo>
                    <a:cubicBezTo>
                      <a:pt x="942" y="109"/>
                      <a:pt x="944" y="107"/>
                      <a:pt x="943" y="103"/>
                    </a:cubicBezTo>
                    <a:cubicBezTo>
                      <a:pt x="943" y="102"/>
                      <a:pt x="943" y="102"/>
                      <a:pt x="943" y="102"/>
                    </a:cubicBezTo>
                    <a:cubicBezTo>
                      <a:pt x="944" y="81"/>
                      <a:pt x="944" y="81"/>
                      <a:pt x="944" y="81"/>
                    </a:cubicBezTo>
                    <a:cubicBezTo>
                      <a:pt x="944" y="80"/>
                      <a:pt x="944" y="80"/>
                      <a:pt x="944" y="80"/>
                    </a:cubicBezTo>
                    <a:cubicBezTo>
                      <a:pt x="944" y="80"/>
                      <a:pt x="944" y="80"/>
                      <a:pt x="944" y="80"/>
                    </a:cubicBezTo>
                    <a:cubicBezTo>
                      <a:pt x="944" y="55"/>
                      <a:pt x="944" y="55"/>
                      <a:pt x="944" y="55"/>
                    </a:cubicBezTo>
                    <a:cubicBezTo>
                      <a:pt x="942" y="55"/>
                      <a:pt x="942" y="55"/>
                      <a:pt x="942" y="55"/>
                    </a:cubicBezTo>
                    <a:cubicBezTo>
                      <a:pt x="941" y="54"/>
                      <a:pt x="941" y="54"/>
                      <a:pt x="941" y="54"/>
                    </a:cubicBezTo>
                    <a:cubicBezTo>
                      <a:pt x="941" y="54"/>
                      <a:pt x="941" y="54"/>
                      <a:pt x="941" y="54"/>
                    </a:cubicBezTo>
                    <a:cubicBezTo>
                      <a:pt x="941" y="54"/>
                      <a:pt x="941" y="54"/>
                      <a:pt x="941" y="54"/>
                    </a:cubicBezTo>
                    <a:cubicBezTo>
                      <a:pt x="936" y="52"/>
                      <a:pt x="936" y="52"/>
                      <a:pt x="936" y="52"/>
                    </a:cubicBezTo>
                    <a:cubicBezTo>
                      <a:pt x="936" y="51"/>
                      <a:pt x="936" y="51"/>
                      <a:pt x="936" y="51"/>
                    </a:cubicBezTo>
                    <a:cubicBezTo>
                      <a:pt x="935" y="51"/>
                      <a:pt x="935" y="51"/>
                      <a:pt x="935" y="51"/>
                    </a:cubicBezTo>
                    <a:cubicBezTo>
                      <a:pt x="916" y="39"/>
                      <a:pt x="916" y="39"/>
                      <a:pt x="916" y="39"/>
                    </a:cubicBezTo>
                    <a:cubicBezTo>
                      <a:pt x="916" y="39"/>
                      <a:pt x="916" y="39"/>
                      <a:pt x="916" y="39"/>
                    </a:cubicBezTo>
                    <a:cubicBezTo>
                      <a:pt x="915" y="39"/>
                      <a:pt x="915" y="39"/>
                      <a:pt x="915" y="39"/>
                    </a:cubicBezTo>
                    <a:cubicBezTo>
                      <a:pt x="901" y="26"/>
                      <a:pt x="901" y="26"/>
                      <a:pt x="901" y="26"/>
                    </a:cubicBezTo>
                    <a:cubicBezTo>
                      <a:pt x="851" y="16"/>
                      <a:pt x="851" y="16"/>
                      <a:pt x="851" y="16"/>
                    </a:cubicBezTo>
                    <a:cubicBezTo>
                      <a:pt x="851" y="16"/>
                      <a:pt x="851" y="16"/>
                      <a:pt x="851" y="16"/>
                    </a:cubicBezTo>
                    <a:cubicBezTo>
                      <a:pt x="835" y="5"/>
                      <a:pt x="835" y="5"/>
                      <a:pt x="835" y="5"/>
                    </a:cubicBezTo>
                    <a:cubicBezTo>
                      <a:pt x="806" y="5"/>
                      <a:pt x="806" y="5"/>
                      <a:pt x="806" y="5"/>
                    </a:cubicBezTo>
                    <a:cubicBezTo>
                      <a:pt x="801" y="5"/>
                      <a:pt x="796" y="8"/>
                      <a:pt x="789" y="12"/>
                    </a:cubicBezTo>
                    <a:cubicBezTo>
                      <a:pt x="788" y="12"/>
                      <a:pt x="788" y="12"/>
                      <a:pt x="788" y="12"/>
                    </a:cubicBezTo>
                    <a:cubicBezTo>
                      <a:pt x="764" y="21"/>
                      <a:pt x="764" y="21"/>
                      <a:pt x="764" y="21"/>
                    </a:cubicBezTo>
                    <a:cubicBezTo>
                      <a:pt x="706" y="21"/>
                      <a:pt x="706" y="21"/>
                      <a:pt x="706" y="21"/>
                    </a:cubicBezTo>
                    <a:cubicBezTo>
                      <a:pt x="698" y="23"/>
                      <a:pt x="690" y="25"/>
                      <a:pt x="686" y="29"/>
                    </a:cubicBezTo>
                    <a:cubicBezTo>
                      <a:pt x="680" y="34"/>
                      <a:pt x="668" y="39"/>
                      <a:pt x="653" y="44"/>
                    </a:cubicBezTo>
                    <a:cubicBezTo>
                      <a:pt x="625" y="50"/>
                      <a:pt x="625" y="50"/>
                      <a:pt x="625" y="50"/>
                    </a:cubicBezTo>
                    <a:cubicBezTo>
                      <a:pt x="625" y="51"/>
                      <a:pt x="625" y="51"/>
                      <a:pt x="625" y="51"/>
                    </a:cubicBezTo>
                    <a:cubicBezTo>
                      <a:pt x="623" y="51"/>
                      <a:pt x="623" y="51"/>
                      <a:pt x="623" y="51"/>
                    </a:cubicBezTo>
                    <a:cubicBezTo>
                      <a:pt x="584" y="47"/>
                      <a:pt x="584" y="47"/>
                      <a:pt x="584" y="47"/>
                    </a:cubicBezTo>
                    <a:cubicBezTo>
                      <a:pt x="581" y="46"/>
                      <a:pt x="581" y="46"/>
                      <a:pt x="581" y="46"/>
                    </a:cubicBezTo>
                    <a:cubicBezTo>
                      <a:pt x="582" y="47"/>
                      <a:pt x="582" y="47"/>
                      <a:pt x="582" y="47"/>
                    </a:cubicBezTo>
                    <a:cubicBezTo>
                      <a:pt x="581" y="46"/>
                      <a:pt x="581" y="46"/>
                      <a:pt x="581" y="46"/>
                    </a:cubicBezTo>
                    <a:cubicBezTo>
                      <a:pt x="567" y="45"/>
                      <a:pt x="567" y="45"/>
                      <a:pt x="567" y="45"/>
                    </a:cubicBezTo>
                    <a:cubicBezTo>
                      <a:pt x="544" y="52"/>
                      <a:pt x="544" y="52"/>
                      <a:pt x="544" y="52"/>
                    </a:cubicBezTo>
                    <a:cubicBezTo>
                      <a:pt x="497" y="57"/>
                      <a:pt x="497" y="57"/>
                      <a:pt x="497" y="57"/>
                    </a:cubicBezTo>
                    <a:cubicBezTo>
                      <a:pt x="496" y="57"/>
                      <a:pt x="496" y="57"/>
                      <a:pt x="496" y="57"/>
                    </a:cubicBezTo>
                    <a:cubicBezTo>
                      <a:pt x="495" y="55"/>
                      <a:pt x="495" y="55"/>
                      <a:pt x="495" y="55"/>
                    </a:cubicBezTo>
                    <a:cubicBezTo>
                      <a:pt x="472" y="47"/>
                      <a:pt x="472" y="47"/>
                      <a:pt x="472" y="47"/>
                    </a:cubicBezTo>
                    <a:cubicBezTo>
                      <a:pt x="453" y="47"/>
                      <a:pt x="453" y="47"/>
                      <a:pt x="453" y="47"/>
                    </a:cubicBezTo>
                    <a:cubicBezTo>
                      <a:pt x="445" y="45"/>
                      <a:pt x="435" y="39"/>
                      <a:pt x="425" y="26"/>
                    </a:cubicBezTo>
                    <a:cubicBezTo>
                      <a:pt x="423" y="24"/>
                      <a:pt x="423" y="24"/>
                      <a:pt x="423" y="24"/>
                    </a:cubicBezTo>
                    <a:cubicBezTo>
                      <a:pt x="421" y="14"/>
                      <a:pt x="418" y="10"/>
                      <a:pt x="417" y="8"/>
                    </a:cubicBezTo>
                    <a:cubicBezTo>
                      <a:pt x="412" y="5"/>
                      <a:pt x="412" y="5"/>
                      <a:pt x="412" y="5"/>
                    </a:cubicBezTo>
                    <a:cubicBezTo>
                      <a:pt x="402" y="0"/>
                      <a:pt x="402" y="0"/>
                      <a:pt x="402" y="0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3" y="10"/>
                      <a:pt x="393" y="10"/>
                      <a:pt x="393" y="10"/>
                    </a:cubicBezTo>
                    <a:cubicBezTo>
                      <a:pt x="359" y="24"/>
                      <a:pt x="359" y="24"/>
                      <a:pt x="359" y="24"/>
                    </a:cubicBezTo>
                    <a:cubicBezTo>
                      <a:pt x="358" y="24"/>
                      <a:pt x="358" y="24"/>
                      <a:pt x="358" y="24"/>
                    </a:cubicBezTo>
                    <a:cubicBezTo>
                      <a:pt x="356" y="24"/>
                      <a:pt x="356" y="24"/>
                      <a:pt x="356" y="24"/>
                    </a:cubicBezTo>
                    <a:cubicBezTo>
                      <a:pt x="315" y="28"/>
                      <a:pt x="315" y="28"/>
                      <a:pt x="315" y="28"/>
                    </a:cubicBezTo>
                    <a:cubicBezTo>
                      <a:pt x="308" y="28"/>
                      <a:pt x="297" y="25"/>
                      <a:pt x="281" y="21"/>
                    </a:cubicBezTo>
                    <a:cubicBezTo>
                      <a:pt x="245" y="14"/>
                      <a:pt x="245" y="14"/>
                      <a:pt x="245" y="14"/>
                    </a:cubicBezTo>
                    <a:cubicBezTo>
                      <a:pt x="244" y="14"/>
                      <a:pt x="244" y="14"/>
                      <a:pt x="244" y="14"/>
                    </a:cubicBezTo>
                    <a:cubicBezTo>
                      <a:pt x="244" y="14"/>
                      <a:pt x="244" y="14"/>
                      <a:pt x="244" y="14"/>
                    </a:cubicBezTo>
                    <a:cubicBezTo>
                      <a:pt x="223" y="3"/>
                      <a:pt x="223" y="3"/>
                      <a:pt x="223" y="3"/>
                    </a:cubicBezTo>
                    <a:lnTo>
                      <a:pt x="20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73" name="Freeform 13">
                <a:extLst>
                  <a:ext uri="{FF2B5EF4-FFF2-40B4-BE49-F238E27FC236}">
                    <a16:creationId xmlns:a16="http://schemas.microsoft.com/office/drawing/2014/main" id="{FF559B33-05B1-48B4-A88B-013D1B40F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8720" y="4781754"/>
                <a:ext cx="1011926" cy="1058570"/>
              </a:xfrm>
              <a:custGeom>
                <a:avLst/>
                <a:gdLst>
                  <a:gd name="T0" fmla="*/ 24 w 749"/>
                  <a:gd name="T1" fmla="*/ 481 h 782"/>
                  <a:gd name="T2" fmla="*/ 106 w 749"/>
                  <a:gd name="T3" fmla="*/ 477 h 782"/>
                  <a:gd name="T4" fmla="*/ 111 w 749"/>
                  <a:gd name="T5" fmla="*/ 514 h 782"/>
                  <a:gd name="T6" fmla="*/ 177 w 749"/>
                  <a:gd name="T7" fmla="*/ 583 h 782"/>
                  <a:gd name="T8" fmla="*/ 189 w 749"/>
                  <a:gd name="T9" fmla="*/ 686 h 782"/>
                  <a:gd name="T10" fmla="*/ 290 w 749"/>
                  <a:gd name="T11" fmla="*/ 713 h 782"/>
                  <a:gd name="T12" fmla="*/ 310 w 749"/>
                  <a:gd name="T13" fmla="*/ 744 h 782"/>
                  <a:gd name="T14" fmla="*/ 356 w 749"/>
                  <a:gd name="T15" fmla="*/ 782 h 782"/>
                  <a:gd name="T16" fmla="*/ 358 w 749"/>
                  <a:gd name="T17" fmla="*/ 750 h 782"/>
                  <a:gd name="T18" fmla="*/ 354 w 749"/>
                  <a:gd name="T19" fmla="*/ 643 h 782"/>
                  <a:gd name="T20" fmla="*/ 425 w 749"/>
                  <a:gd name="T21" fmla="*/ 621 h 782"/>
                  <a:gd name="T22" fmla="*/ 500 w 749"/>
                  <a:gd name="T23" fmla="*/ 621 h 782"/>
                  <a:gd name="T24" fmla="*/ 578 w 749"/>
                  <a:gd name="T25" fmla="*/ 614 h 782"/>
                  <a:gd name="T26" fmla="*/ 674 w 749"/>
                  <a:gd name="T27" fmla="*/ 556 h 782"/>
                  <a:gd name="T28" fmla="*/ 698 w 749"/>
                  <a:gd name="T29" fmla="*/ 564 h 782"/>
                  <a:gd name="T30" fmla="*/ 711 w 749"/>
                  <a:gd name="T31" fmla="*/ 568 h 782"/>
                  <a:gd name="T32" fmla="*/ 749 w 749"/>
                  <a:gd name="T33" fmla="*/ 541 h 782"/>
                  <a:gd name="T34" fmla="*/ 722 w 749"/>
                  <a:gd name="T35" fmla="*/ 512 h 782"/>
                  <a:gd name="T36" fmla="*/ 663 w 749"/>
                  <a:gd name="T37" fmla="*/ 476 h 782"/>
                  <a:gd name="T38" fmla="*/ 621 w 749"/>
                  <a:gd name="T39" fmla="*/ 479 h 782"/>
                  <a:gd name="T40" fmla="*/ 607 w 749"/>
                  <a:gd name="T41" fmla="*/ 448 h 782"/>
                  <a:gd name="T42" fmla="*/ 616 w 749"/>
                  <a:gd name="T43" fmla="*/ 408 h 782"/>
                  <a:gd name="T44" fmla="*/ 595 w 749"/>
                  <a:gd name="T45" fmla="*/ 359 h 782"/>
                  <a:gd name="T46" fmla="*/ 612 w 749"/>
                  <a:gd name="T47" fmla="*/ 278 h 782"/>
                  <a:gd name="T48" fmla="*/ 569 w 749"/>
                  <a:gd name="T49" fmla="*/ 269 h 782"/>
                  <a:gd name="T50" fmla="*/ 527 w 749"/>
                  <a:gd name="T51" fmla="*/ 220 h 782"/>
                  <a:gd name="T52" fmla="*/ 522 w 749"/>
                  <a:gd name="T53" fmla="*/ 196 h 782"/>
                  <a:gd name="T54" fmla="*/ 542 w 749"/>
                  <a:gd name="T55" fmla="*/ 173 h 782"/>
                  <a:gd name="T56" fmla="*/ 620 w 749"/>
                  <a:gd name="T57" fmla="*/ 165 h 782"/>
                  <a:gd name="T58" fmla="*/ 639 w 749"/>
                  <a:gd name="T59" fmla="*/ 173 h 782"/>
                  <a:gd name="T60" fmla="*/ 674 w 749"/>
                  <a:gd name="T61" fmla="*/ 141 h 782"/>
                  <a:gd name="T62" fmla="*/ 618 w 749"/>
                  <a:gd name="T63" fmla="*/ 136 h 782"/>
                  <a:gd name="T64" fmla="*/ 597 w 749"/>
                  <a:gd name="T65" fmla="*/ 117 h 782"/>
                  <a:gd name="T66" fmla="*/ 585 w 749"/>
                  <a:gd name="T67" fmla="*/ 58 h 782"/>
                  <a:gd name="T68" fmla="*/ 522 w 749"/>
                  <a:gd name="T69" fmla="*/ 88 h 782"/>
                  <a:gd name="T70" fmla="*/ 528 w 749"/>
                  <a:gd name="T71" fmla="*/ 131 h 782"/>
                  <a:gd name="T72" fmla="*/ 507 w 749"/>
                  <a:gd name="T73" fmla="*/ 162 h 782"/>
                  <a:gd name="T74" fmla="*/ 481 w 749"/>
                  <a:gd name="T75" fmla="*/ 224 h 782"/>
                  <a:gd name="T76" fmla="*/ 482 w 749"/>
                  <a:gd name="T77" fmla="*/ 257 h 782"/>
                  <a:gd name="T78" fmla="*/ 467 w 749"/>
                  <a:gd name="T79" fmla="*/ 275 h 782"/>
                  <a:gd name="T80" fmla="*/ 455 w 749"/>
                  <a:gd name="T81" fmla="*/ 281 h 782"/>
                  <a:gd name="T82" fmla="*/ 404 w 749"/>
                  <a:gd name="T83" fmla="*/ 294 h 782"/>
                  <a:gd name="T84" fmla="*/ 364 w 749"/>
                  <a:gd name="T85" fmla="*/ 289 h 782"/>
                  <a:gd name="T86" fmla="*/ 339 w 749"/>
                  <a:gd name="T87" fmla="*/ 279 h 782"/>
                  <a:gd name="T88" fmla="*/ 321 w 749"/>
                  <a:gd name="T89" fmla="*/ 220 h 782"/>
                  <a:gd name="T90" fmla="*/ 296 w 749"/>
                  <a:gd name="T91" fmla="*/ 167 h 782"/>
                  <a:gd name="T92" fmla="*/ 289 w 749"/>
                  <a:gd name="T93" fmla="*/ 150 h 782"/>
                  <a:gd name="T94" fmla="*/ 263 w 749"/>
                  <a:gd name="T95" fmla="*/ 136 h 782"/>
                  <a:gd name="T96" fmla="*/ 227 w 749"/>
                  <a:gd name="T97" fmla="*/ 116 h 782"/>
                  <a:gd name="T98" fmla="*/ 225 w 749"/>
                  <a:gd name="T99" fmla="*/ 91 h 782"/>
                  <a:gd name="T100" fmla="*/ 202 w 749"/>
                  <a:gd name="T101" fmla="*/ 76 h 782"/>
                  <a:gd name="T102" fmla="*/ 159 w 749"/>
                  <a:gd name="T103" fmla="*/ 109 h 782"/>
                  <a:gd name="T104" fmla="*/ 130 w 749"/>
                  <a:gd name="T105" fmla="*/ 54 h 782"/>
                  <a:gd name="T106" fmla="*/ 104 w 749"/>
                  <a:gd name="T107" fmla="*/ 27 h 782"/>
                  <a:gd name="T108" fmla="*/ 74 w 749"/>
                  <a:gd name="T109" fmla="*/ 86 h 782"/>
                  <a:gd name="T110" fmla="*/ 73 w 749"/>
                  <a:gd name="T111" fmla="*/ 141 h 782"/>
                  <a:gd name="T112" fmla="*/ 119 w 749"/>
                  <a:gd name="T113" fmla="*/ 183 h 782"/>
                  <a:gd name="T114" fmla="*/ 81 w 749"/>
                  <a:gd name="T115" fmla="*/ 336 h 782"/>
                  <a:gd name="T116" fmla="*/ 3 w 749"/>
                  <a:gd name="T117" fmla="*/ 458 h 782"/>
                  <a:gd name="T118" fmla="*/ 4 w 749"/>
                  <a:gd name="T119" fmla="*/ 479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9" h="782">
                    <a:moveTo>
                      <a:pt x="4" y="479"/>
                    </a:moveTo>
                    <a:cubicBezTo>
                      <a:pt x="0" y="492"/>
                      <a:pt x="0" y="492"/>
                      <a:pt x="0" y="492"/>
                    </a:cubicBezTo>
                    <a:cubicBezTo>
                      <a:pt x="6" y="492"/>
                      <a:pt x="14" y="488"/>
                      <a:pt x="23" y="482"/>
                    </a:cubicBezTo>
                    <a:cubicBezTo>
                      <a:pt x="24" y="481"/>
                      <a:pt x="24" y="481"/>
                      <a:pt x="24" y="481"/>
                    </a:cubicBezTo>
                    <a:cubicBezTo>
                      <a:pt x="26" y="481"/>
                      <a:pt x="26" y="481"/>
                      <a:pt x="26" y="481"/>
                    </a:cubicBezTo>
                    <a:cubicBezTo>
                      <a:pt x="68" y="476"/>
                      <a:pt x="68" y="476"/>
                      <a:pt x="68" y="476"/>
                    </a:cubicBezTo>
                    <a:cubicBezTo>
                      <a:pt x="96" y="462"/>
                      <a:pt x="96" y="462"/>
                      <a:pt x="96" y="462"/>
                    </a:cubicBezTo>
                    <a:cubicBezTo>
                      <a:pt x="106" y="477"/>
                      <a:pt x="106" y="477"/>
                      <a:pt x="106" y="477"/>
                    </a:cubicBezTo>
                    <a:cubicBezTo>
                      <a:pt x="108" y="478"/>
                      <a:pt x="108" y="478"/>
                      <a:pt x="108" y="478"/>
                    </a:cubicBezTo>
                    <a:cubicBezTo>
                      <a:pt x="96" y="498"/>
                      <a:pt x="96" y="498"/>
                      <a:pt x="96" y="498"/>
                    </a:cubicBezTo>
                    <a:cubicBezTo>
                      <a:pt x="111" y="512"/>
                      <a:pt x="111" y="512"/>
                      <a:pt x="111" y="512"/>
                    </a:cubicBezTo>
                    <a:cubicBezTo>
                      <a:pt x="111" y="514"/>
                      <a:pt x="111" y="514"/>
                      <a:pt x="111" y="514"/>
                    </a:cubicBezTo>
                    <a:cubicBezTo>
                      <a:pt x="111" y="517"/>
                      <a:pt x="111" y="517"/>
                      <a:pt x="111" y="517"/>
                    </a:cubicBezTo>
                    <a:cubicBezTo>
                      <a:pt x="100" y="561"/>
                      <a:pt x="100" y="561"/>
                      <a:pt x="100" y="561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177" y="583"/>
                      <a:pt x="177" y="583"/>
                      <a:pt x="177" y="583"/>
                    </a:cubicBezTo>
                    <a:cubicBezTo>
                      <a:pt x="170" y="593"/>
                      <a:pt x="170" y="593"/>
                      <a:pt x="170" y="593"/>
                    </a:cubicBezTo>
                    <a:cubicBezTo>
                      <a:pt x="138" y="632"/>
                      <a:pt x="123" y="655"/>
                      <a:pt x="124" y="662"/>
                    </a:cubicBezTo>
                    <a:cubicBezTo>
                      <a:pt x="143" y="667"/>
                      <a:pt x="143" y="667"/>
                      <a:pt x="143" y="667"/>
                    </a:cubicBezTo>
                    <a:cubicBezTo>
                      <a:pt x="169" y="669"/>
                      <a:pt x="183" y="676"/>
                      <a:pt x="189" y="686"/>
                    </a:cubicBezTo>
                    <a:cubicBezTo>
                      <a:pt x="195" y="698"/>
                      <a:pt x="201" y="711"/>
                      <a:pt x="207" y="726"/>
                    </a:cubicBezTo>
                    <a:cubicBezTo>
                      <a:pt x="235" y="741"/>
                      <a:pt x="235" y="741"/>
                      <a:pt x="235" y="741"/>
                    </a:cubicBezTo>
                    <a:cubicBezTo>
                      <a:pt x="253" y="745"/>
                      <a:pt x="253" y="745"/>
                      <a:pt x="253" y="745"/>
                    </a:cubicBezTo>
                    <a:cubicBezTo>
                      <a:pt x="290" y="713"/>
                      <a:pt x="290" y="713"/>
                      <a:pt x="290" y="713"/>
                    </a:cubicBezTo>
                    <a:cubicBezTo>
                      <a:pt x="309" y="741"/>
                      <a:pt x="309" y="741"/>
                      <a:pt x="309" y="741"/>
                    </a:cubicBezTo>
                    <a:cubicBezTo>
                      <a:pt x="309" y="743"/>
                      <a:pt x="309" y="743"/>
                      <a:pt x="309" y="743"/>
                    </a:cubicBezTo>
                    <a:cubicBezTo>
                      <a:pt x="309" y="743"/>
                      <a:pt x="309" y="743"/>
                      <a:pt x="309" y="743"/>
                    </a:cubicBezTo>
                    <a:cubicBezTo>
                      <a:pt x="310" y="744"/>
                      <a:pt x="310" y="744"/>
                      <a:pt x="310" y="744"/>
                    </a:cubicBezTo>
                    <a:cubicBezTo>
                      <a:pt x="316" y="770"/>
                      <a:pt x="316" y="770"/>
                      <a:pt x="316" y="770"/>
                    </a:cubicBezTo>
                    <a:cubicBezTo>
                      <a:pt x="332" y="773"/>
                      <a:pt x="332" y="773"/>
                      <a:pt x="332" y="773"/>
                    </a:cubicBezTo>
                    <a:cubicBezTo>
                      <a:pt x="332" y="773"/>
                      <a:pt x="332" y="773"/>
                      <a:pt x="332" y="773"/>
                    </a:cubicBezTo>
                    <a:cubicBezTo>
                      <a:pt x="356" y="782"/>
                      <a:pt x="356" y="782"/>
                      <a:pt x="356" y="782"/>
                    </a:cubicBezTo>
                    <a:cubicBezTo>
                      <a:pt x="363" y="779"/>
                      <a:pt x="363" y="779"/>
                      <a:pt x="363" y="779"/>
                    </a:cubicBezTo>
                    <a:cubicBezTo>
                      <a:pt x="363" y="778"/>
                      <a:pt x="363" y="778"/>
                      <a:pt x="363" y="778"/>
                    </a:cubicBezTo>
                    <a:cubicBezTo>
                      <a:pt x="359" y="751"/>
                      <a:pt x="359" y="751"/>
                      <a:pt x="359" y="751"/>
                    </a:cubicBezTo>
                    <a:cubicBezTo>
                      <a:pt x="358" y="750"/>
                      <a:pt x="358" y="750"/>
                      <a:pt x="358" y="750"/>
                    </a:cubicBezTo>
                    <a:cubicBezTo>
                      <a:pt x="344" y="688"/>
                      <a:pt x="344" y="688"/>
                      <a:pt x="344" y="688"/>
                    </a:cubicBezTo>
                    <a:cubicBezTo>
                      <a:pt x="344" y="686"/>
                      <a:pt x="344" y="686"/>
                      <a:pt x="344" y="686"/>
                    </a:cubicBezTo>
                    <a:cubicBezTo>
                      <a:pt x="352" y="642"/>
                      <a:pt x="352" y="642"/>
                      <a:pt x="352" y="642"/>
                    </a:cubicBezTo>
                    <a:cubicBezTo>
                      <a:pt x="354" y="643"/>
                      <a:pt x="354" y="643"/>
                      <a:pt x="354" y="643"/>
                    </a:cubicBezTo>
                    <a:cubicBezTo>
                      <a:pt x="358" y="643"/>
                      <a:pt x="358" y="643"/>
                      <a:pt x="358" y="643"/>
                    </a:cubicBezTo>
                    <a:cubicBezTo>
                      <a:pt x="386" y="645"/>
                      <a:pt x="386" y="645"/>
                      <a:pt x="386" y="645"/>
                    </a:cubicBezTo>
                    <a:cubicBezTo>
                      <a:pt x="422" y="619"/>
                      <a:pt x="422" y="619"/>
                      <a:pt x="422" y="619"/>
                    </a:cubicBezTo>
                    <a:cubicBezTo>
                      <a:pt x="425" y="621"/>
                      <a:pt x="425" y="621"/>
                      <a:pt x="425" y="621"/>
                    </a:cubicBezTo>
                    <a:cubicBezTo>
                      <a:pt x="444" y="636"/>
                      <a:pt x="457" y="648"/>
                      <a:pt x="463" y="656"/>
                    </a:cubicBezTo>
                    <a:cubicBezTo>
                      <a:pt x="469" y="654"/>
                      <a:pt x="481" y="642"/>
                      <a:pt x="497" y="624"/>
                    </a:cubicBezTo>
                    <a:cubicBezTo>
                      <a:pt x="498" y="623"/>
                      <a:pt x="498" y="623"/>
                      <a:pt x="498" y="623"/>
                    </a:cubicBezTo>
                    <a:cubicBezTo>
                      <a:pt x="500" y="621"/>
                      <a:pt x="500" y="621"/>
                      <a:pt x="500" y="621"/>
                    </a:cubicBezTo>
                    <a:cubicBezTo>
                      <a:pt x="553" y="635"/>
                      <a:pt x="553" y="635"/>
                      <a:pt x="553" y="635"/>
                    </a:cubicBezTo>
                    <a:cubicBezTo>
                      <a:pt x="576" y="616"/>
                      <a:pt x="576" y="616"/>
                      <a:pt x="576" y="616"/>
                    </a:cubicBezTo>
                    <a:cubicBezTo>
                      <a:pt x="577" y="615"/>
                      <a:pt x="577" y="615"/>
                      <a:pt x="577" y="615"/>
                    </a:cubicBezTo>
                    <a:cubicBezTo>
                      <a:pt x="578" y="614"/>
                      <a:pt x="578" y="614"/>
                      <a:pt x="578" y="614"/>
                    </a:cubicBezTo>
                    <a:cubicBezTo>
                      <a:pt x="579" y="614"/>
                      <a:pt x="579" y="614"/>
                      <a:pt x="579" y="614"/>
                    </a:cubicBezTo>
                    <a:cubicBezTo>
                      <a:pt x="580" y="615"/>
                      <a:pt x="580" y="615"/>
                      <a:pt x="580" y="615"/>
                    </a:cubicBezTo>
                    <a:cubicBezTo>
                      <a:pt x="602" y="619"/>
                      <a:pt x="602" y="619"/>
                      <a:pt x="602" y="619"/>
                    </a:cubicBezTo>
                    <a:cubicBezTo>
                      <a:pt x="674" y="556"/>
                      <a:pt x="674" y="556"/>
                      <a:pt x="674" y="556"/>
                    </a:cubicBezTo>
                    <a:cubicBezTo>
                      <a:pt x="696" y="562"/>
                      <a:pt x="696" y="562"/>
                      <a:pt x="696" y="562"/>
                    </a:cubicBezTo>
                    <a:cubicBezTo>
                      <a:pt x="696" y="562"/>
                      <a:pt x="696" y="562"/>
                      <a:pt x="696" y="562"/>
                    </a:cubicBezTo>
                    <a:cubicBezTo>
                      <a:pt x="697" y="563"/>
                      <a:pt x="697" y="563"/>
                      <a:pt x="697" y="563"/>
                    </a:cubicBezTo>
                    <a:cubicBezTo>
                      <a:pt x="698" y="564"/>
                      <a:pt x="698" y="564"/>
                      <a:pt x="698" y="564"/>
                    </a:cubicBezTo>
                    <a:cubicBezTo>
                      <a:pt x="699" y="565"/>
                      <a:pt x="699" y="565"/>
                      <a:pt x="699" y="565"/>
                    </a:cubicBezTo>
                    <a:cubicBezTo>
                      <a:pt x="705" y="575"/>
                      <a:pt x="705" y="575"/>
                      <a:pt x="705" y="575"/>
                    </a:cubicBezTo>
                    <a:cubicBezTo>
                      <a:pt x="710" y="568"/>
                      <a:pt x="710" y="568"/>
                      <a:pt x="710" y="568"/>
                    </a:cubicBezTo>
                    <a:cubicBezTo>
                      <a:pt x="711" y="568"/>
                      <a:pt x="711" y="568"/>
                      <a:pt x="711" y="568"/>
                    </a:cubicBezTo>
                    <a:cubicBezTo>
                      <a:pt x="711" y="567"/>
                      <a:pt x="711" y="567"/>
                      <a:pt x="711" y="567"/>
                    </a:cubicBezTo>
                    <a:cubicBezTo>
                      <a:pt x="712" y="567"/>
                      <a:pt x="712" y="567"/>
                      <a:pt x="712" y="567"/>
                    </a:cubicBezTo>
                    <a:cubicBezTo>
                      <a:pt x="733" y="556"/>
                      <a:pt x="733" y="556"/>
                      <a:pt x="733" y="556"/>
                    </a:cubicBezTo>
                    <a:cubicBezTo>
                      <a:pt x="749" y="541"/>
                      <a:pt x="749" y="541"/>
                      <a:pt x="749" y="541"/>
                    </a:cubicBezTo>
                    <a:cubicBezTo>
                      <a:pt x="745" y="508"/>
                      <a:pt x="745" y="508"/>
                      <a:pt x="745" y="508"/>
                    </a:cubicBezTo>
                    <a:cubicBezTo>
                      <a:pt x="742" y="504"/>
                      <a:pt x="742" y="504"/>
                      <a:pt x="742" y="504"/>
                    </a:cubicBezTo>
                    <a:cubicBezTo>
                      <a:pt x="722" y="512"/>
                      <a:pt x="722" y="512"/>
                      <a:pt x="722" y="512"/>
                    </a:cubicBezTo>
                    <a:cubicBezTo>
                      <a:pt x="722" y="512"/>
                      <a:pt x="722" y="512"/>
                      <a:pt x="722" y="512"/>
                    </a:cubicBezTo>
                    <a:cubicBezTo>
                      <a:pt x="715" y="515"/>
                      <a:pt x="710" y="517"/>
                      <a:pt x="703" y="517"/>
                    </a:cubicBezTo>
                    <a:cubicBezTo>
                      <a:pt x="679" y="517"/>
                      <a:pt x="679" y="517"/>
                      <a:pt x="679" y="517"/>
                    </a:cubicBezTo>
                    <a:cubicBezTo>
                      <a:pt x="672" y="516"/>
                      <a:pt x="668" y="514"/>
                      <a:pt x="665" y="509"/>
                    </a:cubicBezTo>
                    <a:cubicBezTo>
                      <a:pt x="663" y="476"/>
                      <a:pt x="663" y="476"/>
                      <a:pt x="663" y="476"/>
                    </a:cubicBezTo>
                    <a:cubicBezTo>
                      <a:pt x="655" y="471"/>
                      <a:pt x="652" y="469"/>
                      <a:pt x="649" y="469"/>
                    </a:cubicBezTo>
                    <a:cubicBezTo>
                      <a:pt x="644" y="471"/>
                      <a:pt x="644" y="471"/>
                      <a:pt x="644" y="471"/>
                    </a:cubicBezTo>
                    <a:cubicBezTo>
                      <a:pt x="636" y="476"/>
                      <a:pt x="636" y="476"/>
                      <a:pt x="636" y="476"/>
                    </a:cubicBezTo>
                    <a:cubicBezTo>
                      <a:pt x="621" y="479"/>
                      <a:pt x="621" y="479"/>
                      <a:pt x="621" y="479"/>
                    </a:cubicBezTo>
                    <a:cubicBezTo>
                      <a:pt x="617" y="479"/>
                      <a:pt x="617" y="479"/>
                      <a:pt x="617" y="479"/>
                    </a:cubicBezTo>
                    <a:cubicBezTo>
                      <a:pt x="616" y="477"/>
                      <a:pt x="616" y="477"/>
                      <a:pt x="616" y="477"/>
                    </a:cubicBezTo>
                    <a:cubicBezTo>
                      <a:pt x="608" y="462"/>
                      <a:pt x="608" y="462"/>
                      <a:pt x="608" y="462"/>
                    </a:cubicBezTo>
                    <a:cubicBezTo>
                      <a:pt x="607" y="448"/>
                      <a:pt x="607" y="448"/>
                      <a:pt x="607" y="448"/>
                    </a:cubicBezTo>
                    <a:cubicBezTo>
                      <a:pt x="607" y="448"/>
                      <a:pt x="607" y="448"/>
                      <a:pt x="607" y="448"/>
                    </a:cubicBezTo>
                    <a:cubicBezTo>
                      <a:pt x="615" y="408"/>
                      <a:pt x="615" y="408"/>
                      <a:pt x="615" y="408"/>
                    </a:cubicBezTo>
                    <a:cubicBezTo>
                      <a:pt x="615" y="408"/>
                      <a:pt x="615" y="408"/>
                      <a:pt x="615" y="408"/>
                    </a:cubicBezTo>
                    <a:cubicBezTo>
                      <a:pt x="616" y="408"/>
                      <a:pt x="616" y="408"/>
                      <a:pt x="616" y="408"/>
                    </a:cubicBezTo>
                    <a:cubicBezTo>
                      <a:pt x="616" y="407"/>
                      <a:pt x="616" y="407"/>
                      <a:pt x="616" y="407"/>
                    </a:cubicBezTo>
                    <a:cubicBezTo>
                      <a:pt x="626" y="387"/>
                      <a:pt x="626" y="387"/>
                      <a:pt x="626" y="387"/>
                    </a:cubicBezTo>
                    <a:cubicBezTo>
                      <a:pt x="596" y="360"/>
                      <a:pt x="596" y="360"/>
                      <a:pt x="596" y="360"/>
                    </a:cubicBezTo>
                    <a:cubicBezTo>
                      <a:pt x="595" y="359"/>
                      <a:pt x="595" y="359"/>
                      <a:pt x="595" y="359"/>
                    </a:cubicBezTo>
                    <a:cubicBezTo>
                      <a:pt x="594" y="358"/>
                      <a:pt x="594" y="358"/>
                      <a:pt x="594" y="35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5" y="327"/>
                      <a:pt x="595" y="327"/>
                      <a:pt x="595" y="327"/>
                    </a:cubicBezTo>
                    <a:cubicBezTo>
                      <a:pt x="612" y="278"/>
                      <a:pt x="612" y="278"/>
                      <a:pt x="612" y="278"/>
                    </a:cubicBezTo>
                    <a:cubicBezTo>
                      <a:pt x="601" y="252"/>
                      <a:pt x="601" y="252"/>
                      <a:pt x="601" y="252"/>
                    </a:cubicBezTo>
                    <a:cubicBezTo>
                      <a:pt x="592" y="250"/>
                      <a:pt x="592" y="250"/>
                      <a:pt x="592" y="250"/>
                    </a:cubicBezTo>
                    <a:cubicBezTo>
                      <a:pt x="580" y="251"/>
                      <a:pt x="580" y="251"/>
                      <a:pt x="580" y="251"/>
                    </a:cubicBezTo>
                    <a:cubicBezTo>
                      <a:pt x="569" y="269"/>
                      <a:pt x="569" y="269"/>
                      <a:pt x="569" y="269"/>
                    </a:cubicBezTo>
                    <a:cubicBezTo>
                      <a:pt x="554" y="258"/>
                      <a:pt x="554" y="258"/>
                      <a:pt x="554" y="258"/>
                    </a:cubicBezTo>
                    <a:cubicBezTo>
                      <a:pt x="539" y="250"/>
                      <a:pt x="539" y="250"/>
                      <a:pt x="539" y="250"/>
                    </a:cubicBezTo>
                    <a:cubicBezTo>
                      <a:pt x="527" y="220"/>
                      <a:pt x="527" y="220"/>
                      <a:pt x="527" y="220"/>
                    </a:cubicBezTo>
                    <a:cubicBezTo>
                      <a:pt x="527" y="220"/>
                      <a:pt x="527" y="220"/>
                      <a:pt x="527" y="220"/>
                    </a:cubicBezTo>
                    <a:cubicBezTo>
                      <a:pt x="527" y="220"/>
                      <a:pt x="527" y="220"/>
                      <a:pt x="527" y="220"/>
                    </a:cubicBezTo>
                    <a:cubicBezTo>
                      <a:pt x="523" y="199"/>
                      <a:pt x="523" y="199"/>
                      <a:pt x="523" y="199"/>
                    </a:cubicBezTo>
                    <a:cubicBezTo>
                      <a:pt x="523" y="197"/>
                      <a:pt x="523" y="197"/>
                      <a:pt x="523" y="197"/>
                    </a:cubicBezTo>
                    <a:cubicBezTo>
                      <a:pt x="522" y="196"/>
                      <a:pt x="522" y="196"/>
                      <a:pt x="522" y="196"/>
                    </a:cubicBezTo>
                    <a:cubicBezTo>
                      <a:pt x="525" y="194"/>
                      <a:pt x="525" y="194"/>
                      <a:pt x="525" y="194"/>
                    </a:cubicBezTo>
                    <a:cubicBezTo>
                      <a:pt x="539" y="175"/>
                      <a:pt x="539" y="175"/>
                      <a:pt x="539" y="175"/>
                    </a:cubicBezTo>
                    <a:cubicBezTo>
                      <a:pt x="542" y="173"/>
                      <a:pt x="542" y="173"/>
                      <a:pt x="542" y="173"/>
                    </a:cubicBezTo>
                    <a:cubicBezTo>
                      <a:pt x="542" y="173"/>
                      <a:pt x="542" y="173"/>
                      <a:pt x="542" y="173"/>
                    </a:cubicBezTo>
                    <a:cubicBezTo>
                      <a:pt x="543" y="173"/>
                      <a:pt x="543" y="173"/>
                      <a:pt x="543" y="173"/>
                    </a:cubicBezTo>
                    <a:cubicBezTo>
                      <a:pt x="554" y="171"/>
                      <a:pt x="554" y="171"/>
                      <a:pt x="554" y="171"/>
                    </a:cubicBezTo>
                    <a:cubicBezTo>
                      <a:pt x="565" y="167"/>
                      <a:pt x="565" y="167"/>
                      <a:pt x="565" y="167"/>
                    </a:cubicBezTo>
                    <a:cubicBezTo>
                      <a:pt x="620" y="165"/>
                      <a:pt x="620" y="165"/>
                      <a:pt x="620" y="165"/>
                    </a:cubicBezTo>
                    <a:cubicBezTo>
                      <a:pt x="621" y="165"/>
                      <a:pt x="621" y="165"/>
                      <a:pt x="621" y="165"/>
                    </a:cubicBezTo>
                    <a:cubicBezTo>
                      <a:pt x="629" y="168"/>
                      <a:pt x="629" y="168"/>
                      <a:pt x="629" y="168"/>
                    </a:cubicBezTo>
                    <a:cubicBezTo>
                      <a:pt x="631" y="169"/>
                      <a:pt x="631" y="169"/>
                      <a:pt x="631" y="169"/>
                    </a:cubicBezTo>
                    <a:cubicBezTo>
                      <a:pt x="639" y="173"/>
                      <a:pt x="639" y="173"/>
                      <a:pt x="639" y="173"/>
                    </a:cubicBezTo>
                    <a:cubicBezTo>
                      <a:pt x="654" y="166"/>
                      <a:pt x="654" y="166"/>
                      <a:pt x="654" y="166"/>
                    </a:cubicBezTo>
                    <a:cubicBezTo>
                      <a:pt x="667" y="157"/>
                      <a:pt x="667" y="157"/>
                      <a:pt x="667" y="157"/>
                    </a:cubicBezTo>
                    <a:cubicBezTo>
                      <a:pt x="673" y="146"/>
                      <a:pt x="673" y="146"/>
                      <a:pt x="673" y="146"/>
                    </a:cubicBezTo>
                    <a:cubicBezTo>
                      <a:pt x="674" y="141"/>
                      <a:pt x="674" y="141"/>
                      <a:pt x="674" y="141"/>
                    </a:cubicBezTo>
                    <a:cubicBezTo>
                      <a:pt x="673" y="118"/>
                      <a:pt x="673" y="118"/>
                      <a:pt x="673" y="118"/>
                    </a:cubicBezTo>
                    <a:cubicBezTo>
                      <a:pt x="661" y="116"/>
                      <a:pt x="661" y="116"/>
                      <a:pt x="661" y="116"/>
                    </a:cubicBezTo>
                    <a:cubicBezTo>
                      <a:pt x="639" y="123"/>
                      <a:pt x="639" y="123"/>
                      <a:pt x="639" y="123"/>
                    </a:cubicBezTo>
                    <a:cubicBezTo>
                      <a:pt x="633" y="130"/>
                      <a:pt x="626" y="136"/>
                      <a:pt x="618" y="136"/>
                    </a:cubicBezTo>
                    <a:cubicBezTo>
                      <a:pt x="611" y="136"/>
                      <a:pt x="604" y="129"/>
                      <a:pt x="598" y="118"/>
                    </a:cubicBezTo>
                    <a:cubicBezTo>
                      <a:pt x="598" y="118"/>
                      <a:pt x="598" y="118"/>
                      <a:pt x="598" y="118"/>
                    </a:cubicBezTo>
                    <a:cubicBezTo>
                      <a:pt x="597" y="118"/>
                      <a:pt x="597" y="118"/>
                      <a:pt x="597" y="118"/>
                    </a:cubicBezTo>
                    <a:cubicBezTo>
                      <a:pt x="597" y="117"/>
                      <a:pt x="597" y="117"/>
                      <a:pt x="597" y="117"/>
                    </a:cubicBezTo>
                    <a:cubicBezTo>
                      <a:pt x="596" y="102"/>
                      <a:pt x="596" y="102"/>
                      <a:pt x="596" y="102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7" y="86"/>
                      <a:pt x="597" y="86"/>
                      <a:pt x="597" y="86"/>
                    </a:cubicBezTo>
                    <a:cubicBezTo>
                      <a:pt x="585" y="58"/>
                      <a:pt x="585" y="58"/>
                      <a:pt x="585" y="58"/>
                    </a:cubicBezTo>
                    <a:cubicBezTo>
                      <a:pt x="563" y="64"/>
                      <a:pt x="563" y="64"/>
                      <a:pt x="563" y="64"/>
                    </a:cubicBezTo>
                    <a:cubicBezTo>
                      <a:pt x="554" y="72"/>
                      <a:pt x="554" y="72"/>
                      <a:pt x="554" y="72"/>
                    </a:cubicBezTo>
                    <a:cubicBezTo>
                      <a:pt x="557" y="104"/>
                      <a:pt x="557" y="104"/>
                      <a:pt x="557" y="104"/>
                    </a:cubicBezTo>
                    <a:cubicBezTo>
                      <a:pt x="522" y="88"/>
                      <a:pt x="522" y="88"/>
                      <a:pt x="522" y="88"/>
                    </a:cubicBezTo>
                    <a:cubicBezTo>
                      <a:pt x="531" y="107"/>
                      <a:pt x="531" y="107"/>
                      <a:pt x="531" y="107"/>
                    </a:cubicBezTo>
                    <a:cubicBezTo>
                      <a:pt x="532" y="108"/>
                      <a:pt x="532" y="108"/>
                      <a:pt x="532" y="108"/>
                    </a:cubicBezTo>
                    <a:cubicBezTo>
                      <a:pt x="532" y="110"/>
                      <a:pt x="532" y="110"/>
                      <a:pt x="532" y="110"/>
                    </a:cubicBezTo>
                    <a:cubicBezTo>
                      <a:pt x="528" y="131"/>
                      <a:pt x="528" y="131"/>
                      <a:pt x="528" y="131"/>
                    </a:cubicBezTo>
                    <a:cubicBezTo>
                      <a:pt x="528" y="134"/>
                      <a:pt x="528" y="134"/>
                      <a:pt x="528" y="134"/>
                    </a:cubicBezTo>
                    <a:cubicBezTo>
                      <a:pt x="527" y="134"/>
                      <a:pt x="527" y="134"/>
                      <a:pt x="527" y="134"/>
                    </a:cubicBezTo>
                    <a:cubicBezTo>
                      <a:pt x="507" y="162"/>
                      <a:pt x="507" y="162"/>
                      <a:pt x="507" y="162"/>
                    </a:cubicBezTo>
                    <a:cubicBezTo>
                      <a:pt x="507" y="162"/>
                      <a:pt x="507" y="162"/>
                      <a:pt x="507" y="162"/>
                    </a:cubicBezTo>
                    <a:cubicBezTo>
                      <a:pt x="475" y="182"/>
                      <a:pt x="475" y="182"/>
                      <a:pt x="475" y="182"/>
                    </a:cubicBezTo>
                    <a:cubicBezTo>
                      <a:pt x="471" y="201"/>
                      <a:pt x="471" y="201"/>
                      <a:pt x="471" y="201"/>
                    </a:cubicBezTo>
                    <a:cubicBezTo>
                      <a:pt x="470" y="204"/>
                      <a:pt x="475" y="213"/>
                      <a:pt x="480" y="223"/>
                    </a:cubicBezTo>
                    <a:cubicBezTo>
                      <a:pt x="481" y="224"/>
                      <a:pt x="481" y="224"/>
                      <a:pt x="481" y="224"/>
                    </a:cubicBezTo>
                    <a:cubicBezTo>
                      <a:pt x="481" y="225"/>
                      <a:pt x="481" y="225"/>
                      <a:pt x="481" y="225"/>
                    </a:cubicBezTo>
                    <a:cubicBezTo>
                      <a:pt x="483" y="253"/>
                      <a:pt x="483" y="253"/>
                      <a:pt x="483" y="253"/>
                    </a:cubicBezTo>
                    <a:cubicBezTo>
                      <a:pt x="483" y="256"/>
                      <a:pt x="483" y="256"/>
                      <a:pt x="483" y="256"/>
                    </a:cubicBezTo>
                    <a:cubicBezTo>
                      <a:pt x="482" y="257"/>
                      <a:pt x="482" y="257"/>
                      <a:pt x="482" y="257"/>
                    </a:cubicBezTo>
                    <a:cubicBezTo>
                      <a:pt x="469" y="274"/>
                      <a:pt x="469" y="274"/>
                      <a:pt x="469" y="274"/>
                    </a:cubicBezTo>
                    <a:cubicBezTo>
                      <a:pt x="469" y="274"/>
                      <a:pt x="469" y="274"/>
                      <a:pt x="469" y="274"/>
                    </a:cubicBezTo>
                    <a:cubicBezTo>
                      <a:pt x="468" y="275"/>
                      <a:pt x="468" y="275"/>
                      <a:pt x="468" y="275"/>
                    </a:cubicBezTo>
                    <a:cubicBezTo>
                      <a:pt x="467" y="275"/>
                      <a:pt x="467" y="275"/>
                      <a:pt x="467" y="275"/>
                    </a:cubicBezTo>
                    <a:cubicBezTo>
                      <a:pt x="458" y="281"/>
                      <a:pt x="458" y="281"/>
                      <a:pt x="458" y="281"/>
                    </a:cubicBezTo>
                    <a:cubicBezTo>
                      <a:pt x="457" y="281"/>
                      <a:pt x="457" y="281"/>
                      <a:pt x="457" y="281"/>
                    </a:cubicBezTo>
                    <a:cubicBezTo>
                      <a:pt x="456" y="281"/>
                      <a:pt x="456" y="281"/>
                      <a:pt x="456" y="281"/>
                    </a:cubicBezTo>
                    <a:cubicBezTo>
                      <a:pt x="455" y="281"/>
                      <a:pt x="455" y="281"/>
                      <a:pt x="455" y="281"/>
                    </a:cubicBezTo>
                    <a:cubicBezTo>
                      <a:pt x="454" y="281"/>
                      <a:pt x="454" y="281"/>
                      <a:pt x="454" y="281"/>
                    </a:cubicBezTo>
                    <a:cubicBezTo>
                      <a:pt x="429" y="276"/>
                      <a:pt x="429" y="276"/>
                      <a:pt x="429" y="276"/>
                    </a:cubicBezTo>
                    <a:cubicBezTo>
                      <a:pt x="425" y="276"/>
                      <a:pt x="420" y="278"/>
                      <a:pt x="415" y="282"/>
                    </a:cubicBezTo>
                    <a:cubicBezTo>
                      <a:pt x="404" y="294"/>
                      <a:pt x="404" y="294"/>
                      <a:pt x="404" y="294"/>
                    </a:cubicBezTo>
                    <a:cubicBezTo>
                      <a:pt x="395" y="305"/>
                      <a:pt x="395" y="305"/>
                      <a:pt x="395" y="305"/>
                    </a:cubicBezTo>
                    <a:cubicBezTo>
                      <a:pt x="390" y="314"/>
                      <a:pt x="383" y="316"/>
                      <a:pt x="371" y="314"/>
                    </a:cubicBezTo>
                    <a:cubicBezTo>
                      <a:pt x="364" y="313"/>
                      <a:pt x="362" y="306"/>
                      <a:pt x="364" y="296"/>
                    </a:cubicBezTo>
                    <a:cubicBezTo>
                      <a:pt x="364" y="289"/>
                      <a:pt x="364" y="289"/>
                      <a:pt x="364" y="289"/>
                    </a:cubicBezTo>
                    <a:cubicBezTo>
                      <a:pt x="363" y="281"/>
                      <a:pt x="363" y="281"/>
                      <a:pt x="363" y="281"/>
                    </a:cubicBezTo>
                    <a:cubicBezTo>
                      <a:pt x="359" y="287"/>
                      <a:pt x="359" y="287"/>
                      <a:pt x="359" y="287"/>
                    </a:cubicBezTo>
                    <a:cubicBezTo>
                      <a:pt x="355" y="291"/>
                      <a:pt x="352" y="292"/>
                      <a:pt x="348" y="292"/>
                    </a:cubicBezTo>
                    <a:cubicBezTo>
                      <a:pt x="344" y="291"/>
                      <a:pt x="341" y="287"/>
                      <a:pt x="339" y="279"/>
                    </a:cubicBezTo>
                    <a:cubicBezTo>
                      <a:pt x="339" y="278"/>
                      <a:pt x="339" y="278"/>
                      <a:pt x="339" y="278"/>
                    </a:cubicBezTo>
                    <a:cubicBezTo>
                      <a:pt x="336" y="254"/>
                      <a:pt x="336" y="254"/>
                      <a:pt x="336" y="254"/>
                    </a:cubicBezTo>
                    <a:cubicBezTo>
                      <a:pt x="331" y="231"/>
                      <a:pt x="331" y="231"/>
                      <a:pt x="331" y="231"/>
                    </a:cubicBezTo>
                    <a:cubicBezTo>
                      <a:pt x="321" y="220"/>
                      <a:pt x="321" y="220"/>
                      <a:pt x="321" y="220"/>
                    </a:cubicBezTo>
                    <a:cubicBezTo>
                      <a:pt x="321" y="220"/>
                      <a:pt x="321" y="220"/>
                      <a:pt x="321" y="220"/>
                    </a:cubicBezTo>
                    <a:cubicBezTo>
                      <a:pt x="320" y="219"/>
                      <a:pt x="320" y="219"/>
                      <a:pt x="320" y="219"/>
                    </a:cubicBezTo>
                    <a:cubicBezTo>
                      <a:pt x="297" y="168"/>
                      <a:pt x="297" y="168"/>
                      <a:pt x="297" y="168"/>
                    </a:cubicBezTo>
                    <a:cubicBezTo>
                      <a:pt x="296" y="167"/>
                      <a:pt x="296" y="167"/>
                      <a:pt x="296" y="167"/>
                    </a:cubicBezTo>
                    <a:cubicBezTo>
                      <a:pt x="290" y="153"/>
                      <a:pt x="290" y="153"/>
                      <a:pt x="290" y="153"/>
                    </a:cubicBezTo>
                    <a:cubicBezTo>
                      <a:pt x="290" y="152"/>
                      <a:pt x="290" y="152"/>
                      <a:pt x="290" y="152"/>
                    </a:cubicBezTo>
                    <a:cubicBezTo>
                      <a:pt x="289" y="152"/>
                      <a:pt x="289" y="152"/>
                      <a:pt x="289" y="152"/>
                    </a:cubicBezTo>
                    <a:cubicBezTo>
                      <a:pt x="289" y="150"/>
                      <a:pt x="289" y="150"/>
                      <a:pt x="289" y="150"/>
                    </a:cubicBezTo>
                    <a:cubicBezTo>
                      <a:pt x="285" y="123"/>
                      <a:pt x="285" y="123"/>
                      <a:pt x="285" y="123"/>
                    </a:cubicBezTo>
                    <a:cubicBezTo>
                      <a:pt x="282" y="119"/>
                      <a:pt x="282" y="119"/>
                      <a:pt x="282" y="119"/>
                    </a:cubicBezTo>
                    <a:cubicBezTo>
                      <a:pt x="277" y="122"/>
                      <a:pt x="277" y="122"/>
                      <a:pt x="277" y="122"/>
                    </a:cubicBezTo>
                    <a:cubicBezTo>
                      <a:pt x="270" y="130"/>
                      <a:pt x="265" y="136"/>
                      <a:pt x="263" y="136"/>
                    </a:cubicBezTo>
                    <a:cubicBezTo>
                      <a:pt x="259" y="136"/>
                      <a:pt x="254" y="131"/>
                      <a:pt x="246" y="125"/>
                    </a:cubicBezTo>
                    <a:cubicBezTo>
                      <a:pt x="230" y="118"/>
                      <a:pt x="230" y="118"/>
                      <a:pt x="230" y="118"/>
                    </a:cubicBezTo>
                    <a:cubicBezTo>
                      <a:pt x="228" y="117"/>
                      <a:pt x="228" y="117"/>
                      <a:pt x="228" y="117"/>
                    </a:cubicBezTo>
                    <a:cubicBezTo>
                      <a:pt x="227" y="116"/>
                      <a:pt x="227" y="116"/>
                      <a:pt x="227" y="116"/>
                    </a:cubicBezTo>
                    <a:cubicBezTo>
                      <a:pt x="227" y="115"/>
                      <a:pt x="227" y="115"/>
                      <a:pt x="227" y="115"/>
                    </a:cubicBezTo>
                    <a:cubicBezTo>
                      <a:pt x="226" y="112"/>
                      <a:pt x="226" y="112"/>
                      <a:pt x="226" y="112"/>
                    </a:cubicBezTo>
                    <a:cubicBezTo>
                      <a:pt x="225" y="91"/>
                      <a:pt x="225" y="91"/>
                      <a:pt x="225" y="91"/>
                    </a:cubicBezTo>
                    <a:cubicBezTo>
                      <a:pt x="225" y="91"/>
                      <a:pt x="225" y="91"/>
                      <a:pt x="225" y="91"/>
                    </a:cubicBezTo>
                    <a:cubicBezTo>
                      <a:pt x="221" y="76"/>
                      <a:pt x="221" y="76"/>
                      <a:pt x="221" y="76"/>
                    </a:cubicBezTo>
                    <a:cubicBezTo>
                      <a:pt x="213" y="54"/>
                      <a:pt x="213" y="54"/>
                      <a:pt x="213" y="54"/>
                    </a:cubicBezTo>
                    <a:cubicBezTo>
                      <a:pt x="204" y="54"/>
                      <a:pt x="204" y="54"/>
                      <a:pt x="204" y="54"/>
                    </a:cubicBezTo>
                    <a:cubicBezTo>
                      <a:pt x="206" y="63"/>
                      <a:pt x="204" y="70"/>
                      <a:pt x="202" y="76"/>
                    </a:cubicBezTo>
                    <a:cubicBezTo>
                      <a:pt x="200" y="82"/>
                      <a:pt x="196" y="86"/>
                      <a:pt x="190" y="91"/>
                    </a:cubicBezTo>
                    <a:cubicBezTo>
                      <a:pt x="188" y="99"/>
                      <a:pt x="184" y="104"/>
                      <a:pt x="180" y="108"/>
                    </a:cubicBezTo>
                    <a:cubicBezTo>
                      <a:pt x="174" y="115"/>
                      <a:pt x="169" y="115"/>
                      <a:pt x="162" y="110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53" y="107"/>
                      <a:pt x="152" y="100"/>
                      <a:pt x="153" y="86"/>
                    </a:cubicBezTo>
                    <a:cubicBezTo>
                      <a:pt x="153" y="81"/>
                      <a:pt x="153" y="81"/>
                      <a:pt x="153" y="81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4" y="70"/>
                      <a:pt x="131" y="64"/>
                      <a:pt x="130" y="5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16" y="19"/>
                      <a:pt x="116" y="19"/>
                      <a:pt x="116" y="19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105" y="44"/>
                      <a:pt x="107" y="51"/>
                      <a:pt x="107" y="57"/>
                    </a:cubicBezTo>
                    <a:cubicBezTo>
                      <a:pt x="107" y="67"/>
                      <a:pt x="102" y="76"/>
                      <a:pt x="93" y="79"/>
                    </a:cubicBezTo>
                    <a:cubicBezTo>
                      <a:pt x="74" y="86"/>
                      <a:pt x="74" y="86"/>
                      <a:pt x="74" y="86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7" y="97"/>
                      <a:pt x="67" y="97"/>
                      <a:pt x="67" y="97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8" y="136"/>
                      <a:pt x="69" y="141"/>
                      <a:pt x="73" y="141"/>
                    </a:cubicBezTo>
                    <a:cubicBezTo>
                      <a:pt x="79" y="144"/>
                      <a:pt x="86" y="144"/>
                      <a:pt x="93" y="139"/>
                    </a:cubicBezTo>
                    <a:cubicBezTo>
                      <a:pt x="99" y="136"/>
                      <a:pt x="99" y="136"/>
                      <a:pt x="99" y="136"/>
                    </a:cubicBezTo>
                    <a:cubicBezTo>
                      <a:pt x="119" y="182"/>
                      <a:pt x="119" y="182"/>
                      <a:pt x="119" y="182"/>
                    </a:cubicBezTo>
                    <a:cubicBezTo>
                      <a:pt x="119" y="183"/>
                      <a:pt x="119" y="183"/>
                      <a:pt x="119" y="183"/>
                    </a:cubicBezTo>
                    <a:cubicBezTo>
                      <a:pt x="119" y="183"/>
                      <a:pt x="119" y="183"/>
                      <a:pt x="119" y="183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12" y="269"/>
                      <a:pt x="104" y="316"/>
                      <a:pt x="95" y="329"/>
                    </a:cubicBezTo>
                    <a:cubicBezTo>
                      <a:pt x="90" y="333"/>
                      <a:pt x="87" y="335"/>
                      <a:pt x="81" y="336"/>
                    </a:cubicBezTo>
                    <a:cubicBezTo>
                      <a:pt x="74" y="336"/>
                      <a:pt x="68" y="335"/>
                      <a:pt x="61" y="331"/>
                    </a:cubicBezTo>
                    <a:cubicBezTo>
                      <a:pt x="34" y="386"/>
                      <a:pt x="16" y="414"/>
                      <a:pt x="7" y="419"/>
                    </a:cubicBezTo>
                    <a:cubicBezTo>
                      <a:pt x="8" y="419"/>
                      <a:pt x="8" y="419"/>
                      <a:pt x="8" y="419"/>
                    </a:cubicBezTo>
                    <a:cubicBezTo>
                      <a:pt x="4" y="420"/>
                      <a:pt x="2" y="433"/>
                      <a:pt x="3" y="458"/>
                    </a:cubicBezTo>
                    <a:cubicBezTo>
                      <a:pt x="9" y="463"/>
                      <a:pt x="9" y="463"/>
                      <a:pt x="9" y="463"/>
                    </a:cubicBezTo>
                    <a:cubicBezTo>
                      <a:pt x="11" y="465"/>
                      <a:pt x="11" y="465"/>
                      <a:pt x="11" y="465"/>
                    </a:cubicBezTo>
                    <a:cubicBezTo>
                      <a:pt x="13" y="467"/>
                      <a:pt x="13" y="467"/>
                      <a:pt x="13" y="467"/>
                    </a:cubicBezTo>
                    <a:lnTo>
                      <a:pt x="4" y="4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74" name="Freeform 14">
                <a:extLst>
                  <a:ext uri="{FF2B5EF4-FFF2-40B4-BE49-F238E27FC236}">
                    <a16:creationId xmlns:a16="http://schemas.microsoft.com/office/drawing/2014/main" id="{91D9197A-929C-4EDD-8CFC-01F2ABD1B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006" y="4766206"/>
                <a:ext cx="684119" cy="592125"/>
              </a:xfrm>
              <a:custGeom>
                <a:avLst/>
                <a:gdLst>
                  <a:gd name="T0" fmla="*/ 377 w 506"/>
                  <a:gd name="T1" fmla="*/ 20 h 438"/>
                  <a:gd name="T2" fmla="*/ 346 w 506"/>
                  <a:gd name="T3" fmla="*/ 26 h 438"/>
                  <a:gd name="T4" fmla="*/ 342 w 506"/>
                  <a:gd name="T5" fmla="*/ 1 h 438"/>
                  <a:gd name="T6" fmla="*/ 331 w 506"/>
                  <a:gd name="T7" fmla="*/ 26 h 438"/>
                  <a:gd name="T8" fmla="*/ 314 w 506"/>
                  <a:gd name="T9" fmla="*/ 47 h 438"/>
                  <a:gd name="T10" fmla="*/ 285 w 506"/>
                  <a:gd name="T11" fmla="*/ 46 h 438"/>
                  <a:gd name="T12" fmla="*/ 280 w 506"/>
                  <a:gd name="T13" fmla="*/ 66 h 438"/>
                  <a:gd name="T14" fmla="*/ 250 w 506"/>
                  <a:gd name="T15" fmla="*/ 74 h 438"/>
                  <a:gd name="T16" fmla="*/ 239 w 506"/>
                  <a:gd name="T17" fmla="*/ 80 h 438"/>
                  <a:gd name="T18" fmla="*/ 212 w 506"/>
                  <a:gd name="T19" fmla="*/ 70 h 438"/>
                  <a:gd name="T20" fmla="*/ 194 w 506"/>
                  <a:gd name="T21" fmla="*/ 63 h 438"/>
                  <a:gd name="T22" fmla="*/ 223 w 506"/>
                  <a:gd name="T23" fmla="*/ 107 h 438"/>
                  <a:gd name="T24" fmla="*/ 238 w 506"/>
                  <a:gd name="T25" fmla="*/ 121 h 438"/>
                  <a:gd name="T26" fmla="*/ 232 w 506"/>
                  <a:gd name="T27" fmla="*/ 146 h 438"/>
                  <a:gd name="T28" fmla="*/ 184 w 506"/>
                  <a:gd name="T29" fmla="*/ 170 h 438"/>
                  <a:gd name="T30" fmla="*/ 165 w 506"/>
                  <a:gd name="T31" fmla="*/ 172 h 438"/>
                  <a:gd name="T32" fmla="*/ 146 w 506"/>
                  <a:gd name="T33" fmla="*/ 167 h 438"/>
                  <a:gd name="T34" fmla="*/ 124 w 506"/>
                  <a:gd name="T35" fmla="*/ 188 h 438"/>
                  <a:gd name="T36" fmla="*/ 103 w 506"/>
                  <a:gd name="T37" fmla="*/ 196 h 438"/>
                  <a:gd name="T38" fmla="*/ 21 w 506"/>
                  <a:gd name="T39" fmla="*/ 195 h 438"/>
                  <a:gd name="T40" fmla="*/ 13 w 506"/>
                  <a:gd name="T41" fmla="*/ 253 h 438"/>
                  <a:gd name="T42" fmla="*/ 29 w 506"/>
                  <a:gd name="T43" fmla="*/ 264 h 438"/>
                  <a:gd name="T44" fmla="*/ 40 w 506"/>
                  <a:gd name="T45" fmla="*/ 251 h 438"/>
                  <a:gd name="T46" fmla="*/ 74 w 506"/>
                  <a:gd name="T47" fmla="*/ 254 h 438"/>
                  <a:gd name="T48" fmla="*/ 82 w 506"/>
                  <a:gd name="T49" fmla="*/ 311 h 438"/>
                  <a:gd name="T50" fmla="*/ 70 w 506"/>
                  <a:gd name="T51" fmla="*/ 343 h 438"/>
                  <a:gd name="T52" fmla="*/ 100 w 506"/>
                  <a:gd name="T53" fmla="*/ 393 h 438"/>
                  <a:gd name="T54" fmla="*/ 87 w 506"/>
                  <a:gd name="T55" fmla="*/ 438 h 438"/>
                  <a:gd name="T56" fmla="*/ 122 w 506"/>
                  <a:gd name="T57" fmla="*/ 421 h 438"/>
                  <a:gd name="T58" fmla="*/ 146 w 506"/>
                  <a:gd name="T59" fmla="*/ 424 h 438"/>
                  <a:gd name="T60" fmla="*/ 223 w 506"/>
                  <a:gd name="T61" fmla="*/ 423 h 438"/>
                  <a:gd name="T62" fmla="*/ 261 w 506"/>
                  <a:gd name="T63" fmla="*/ 398 h 438"/>
                  <a:gd name="T64" fmla="*/ 303 w 506"/>
                  <a:gd name="T65" fmla="*/ 362 h 438"/>
                  <a:gd name="T66" fmla="*/ 329 w 506"/>
                  <a:gd name="T67" fmla="*/ 374 h 438"/>
                  <a:gd name="T68" fmla="*/ 363 w 506"/>
                  <a:gd name="T69" fmla="*/ 387 h 438"/>
                  <a:gd name="T70" fmla="*/ 387 w 506"/>
                  <a:gd name="T71" fmla="*/ 395 h 438"/>
                  <a:gd name="T72" fmla="*/ 391 w 506"/>
                  <a:gd name="T73" fmla="*/ 382 h 438"/>
                  <a:gd name="T74" fmla="*/ 400 w 506"/>
                  <a:gd name="T75" fmla="*/ 375 h 438"/>
                  <a:gd name="T76" fmla="*/ 416 w 506"/>
                  <a:gd name="T77" fmla="*/ 364 h 438"/>
                  <a:gd name="T78" fmla="*/ 458 w 506"/>
                  <a:gd name="T79" fmla="*/ 335 h 438"/>
                  <a:gd name="T80" fmla="*/ 464 w 506"/>
                  <a:gd name="T81" fmla="*/ 327 h 438"/>
                  <a:gd name="T82" fmla="*/ 484 w 506"/>
                  <a:gd name="T83" fmla="*/ 322 h 438"/>
                  <a:gd name="T84" fmla="*/ 501 w 506"/>
                  <a:gd name="T85" fmla="*/ 312 h 438"/>
                  <a:gd name="T86" fmla="*/ 491 w 506"/>
                  <a:gd name="T87" fmla="*/ 272 h 438"/>
                  <a:gd name="T88" fmla="*/ 496 w 506"/>
                  <a:gd name="T89" fmla="*/ 248 h 438"/>
                  <a:gd name="T90" fmla="*/ 459 w 506"/>
                  <a:gd name="T91" fmla="*/ 219 h 438"/>
                  <a:gd name="T92" fmla="*/ 493 w 506"/>
                  <a:gd name="T93" fmla="*/ 91 h 438"/>
                  <a:gd name="T94" fmla="*/ 472 w 506"/>
                  <a:gd name="T95" fmla="*/ 100 h 438"/>
                  <a:gd name="T96" fmla="*/ 445 w 506"/>
                  <a:gd name="T97" fmla="*/ 101 h 438"/>
                  <a:gd name="T98" fmla="*/ 441 w 506"/>
                  <a:gd name="T99" fmla="*/ 91 h 438"/>
                  <a:gd name="T100" fmla="*/ 438 w 506"/>
                  <a:gd name="T101" fmla="*/ 84 h 438"/>
                  <a:gd name="T102" fmla="*/ 414 w 506"/>
                  <a:gd name="T103" fmla="*/ 53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6" h="438">
                    <a:moveTo>
                      <a:pt x="398" y="8"/>
                    </a:moveTo>
                    <a:cubicBezTo>
                      <a:pt x="390" y="5"/>
                      <a:pt x="390" y="5"/>
                      <a:pt x="390" y="5"/>
                    </a:cubicBezTo>
                    <a:cubicBezTo>
                      <a:pt x="382" y="10"/>
                      <a:pt x="382" y="10"/>
                      <a:pt x="382" y="10"/>
                    </a:cubicBezTo>
                    <a:cubicBezTo>
                      <a:pt x="377" y="20"/>
                      <a:pt x="377" y="20"/>
                      <a:pt x="377" y="20"/>
                    </a:cubicBezTo>
                    <a:cubicBezTo>
                      <a:pt x="372" y="29"/>
                      <a:pt x="368" y="35"/>
                      <a:pt x="361" y="35"/>
                    </a:cubicBezTo>
                    <a:cubicBezTo>
                      <a:pt x="357" y="35"/>
                      <a:pt x="351" y="32"/>
                      <a:pt x="348" y="28"/>
                    </a:cubicBezTo>
                    <a:cubicBezTo>
                      <a:pt x="347" y="27"/>
                      <a:pt x="347" y="27"/>
                      <a:pt x="347" y="27"/>
                    </a:cubicBezTo>
                    <a:cubicBezTo>
                      <a:pt x="346" y="26"/>
                      <a:pt x="346" y="26"/>
                      <a:pt x="346" y="26"/>
                    </a:cubicBezTo>
                    <a:cubicBezTo>
                      <a:pt x="346" y="26"/>
                      <a:pt x="346" y="26"/>
                      <a:pt x="346" y="26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43" y="15"/>
                      <a:pt x="343" y="15"/>
                      <a:pt x="343" y="15"/>
                    </a:cubicBezTo>
                    <a:cubicBezTo>
                      <a:pt x="342" y="1"/>
                      <a:pt x="342" y="1"/>
                      <a:pt x="342" y="1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1" y="12"/>
                      <a:pt x="331" y="12"/>
                      <a:pt x="331" y="12"/>
                    </a:cubicBezTo>
                    <a:cubicBezTo>
                      <a:pt x="331" y="26"/>
                      <a:pt x="331" y="26"/>
                      <a:pt x="331" y="26"/>
                    </a:cubicBezTo>
                    <a:cubicBezTo>
                      <a:pt x="330" y="27"/>
                      <a:pt x="330" y="27"/>
                      <a:pt x="330" y="27"/>
                    </a:cubicBezTo>
                    <a:cubicBezTo>
                      <a:pt x="329" y="28"/>
                      <a:pt x="329" y="28"/>
                      <a:pt x="329" y="28"/>
                    </a:cubicBezTo>
                    <a:cubicBezTo>
                      <a:pt x="316" y="45"/>
                      <a:pt x="316" y="45"/>
                      <a:pt x="316" y="45"/>
                    </a:cubicBezTo>
                    <a:cubicBezTo>
                      <a:pt x="314" y="47"/>
                      <a:pt x="314" y="47"/>
                      <a:pt x="314" y="47"/>
                    </a:cubicBezTo>
                    <a:cubicBezTo>
                      <a:pt x="312" y="47"/>
                      <a:pt x="312" y="47"/>
                      <a:pt x="312" y="47"/>
                    </a:cubicBezTo>
                    <a:cubicBezTo>
                      <a:pt x="287" y="45"/>
                      <a:pt x="287" y="45"/>
                      <a:pt x="287" y="45"/>
                    </a:cubicBezTo>
                    <a:cubicBezTo>
                      <a:pt x="285" y="45"/>
                      <a:pt x="285" y="45"/>
                      <a:pt x="285" y="45"/>
                    </a:cubicBezTo>
                    <a:cubicBezTo>
                      <a:pt x="285" y="46"/>
                      <a:pt x="285" y="46"/>
                      <a:pt x="285" y="46"/>
                    </a:cubicBezTo>
                    <a:cubicBezTo>
                      <a:pt x="285" y="46"/>
                      <a:pt x="285" y="46"/>
                      <a:pt x="285" y="46"/>
                    </a:cubicBezTo>
                    <a:cubicBezTo>
                      <a:pt x="285" y="47"/>
                      <a:pt x="285" y="47"/>
                      <a:pt x="285" y="47"/>
                    </a:cubicBezTo>
                    <a:cubicBezTo>
                      <a:pt x="276" y="59"/>
                      <a:pt x="276" y="59"/>
                      <a:pt x="276" y="59"/>
                    </a:cubicBezTo>
                    <a:cubicBezTo>
                      <a:pt x="280" y="66"/>
                      <a:pt x="280" y="66"/>
                      <a:pt x="280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50" y="78"/>
                      <a:pt x="250" y="78"/>
                      <a:pt x="250" y="78"/>
                    </a:cubicBezTo>
                    <a:cubicBezTo>
                      <a:pt x="250" y="74"/>
                      <a:pt x="250" y="74"/>
                      <a:pt x="250" y="74"/>
                    </a:cubicBezTo>
                    <a:cubicBezTo>
                      <a:pt x="248" y="72"/>
                      <a:pt x="248" y="72"/>
                      <a:pt x="248" y="72"/>
                    </a:cubicBezTo>
                    <a:cubicBezTo>
                      <a:pt x="245" y="70"/>
                      <a:pt x="245" y="70"/>
                      <a:pt x="245" y="70"/>
                    </a:cubicBezTo>
                    <a:cubicBezTo>
                      <a:pt x="241" y="77"/>
                      <a:pt x="241" y="77"/>
                      <a:pt x="241" y="77"/>
                    </a:cubicBezTo>
                    <a:cubicBezTo>
                      <a:pt x="239" y="80"/>
                      <a:pt x="239" y="80"/>
                      <a:pt x="239" y="80"/>
                    </a:cubicBezTo>
                    <a:cubicBezTo>
                      <a:pt x="224" y="80"/>
                      <a:pt x="224" y="80"/>
                      <a:pt x="224" y="80"/>
                    </a:cubicBezTo>
                    <a:cubicBezTo>
                      <a:pt x="223" y="79"/>
                      <a:pt x="223" y="79"/>
                      <a:pt x="223" y="79"/>
                    </a:cubicBezTo>
                    <a:cubicBezTo>
                      <a:pt x="213" y="72"/>
                      <a:pt x="213" y="72"/>
                      <a:pt x="213" y="72"/>
                    </a:cubicBezTo>
                    <a:cubicBezTo>
                      <a:pt x="212" y="70"/>
                      <a:pt x="212" y="70"/>
                      <a:pt x="212" y="70"/>
                    </a:cubicBezTo>
                    <a:cubicBezTo>
                      <a:pt x="212" y="69"/>
                      <a:pt x="212" y="69"/>
                      <a:pt x="212" y="69"/>
                    </a:cubicBezTo>
                    <a:cubicBezTo>
                      <a:pt x="211" y="69"/>
                      <a:pt x="211" y="69"/>
                      <a:pt x="211" y="69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194" y="63"/>
                      <a:pt x="194" y="63"/>
                      <a:pt x="194" y="63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95" y="98"/>
                      <a:pt x="195" y="98"/>
                      <a:pt x="195" y="98"/>
                    </a:cubicBezTo>
                    <a:cubicBezTo>
                      <a:pt x="223" y="107"/>
                      <a:pt x="223" y="107"/>
                      <a:pt x="223" y="107"/>
                    </a:cubicBezTo>
                    <a:cubicBezTo>
                      <a:pt x="224" y="108"/>
                      <a:pt x="224" y="108"/>
                      <a:pt x="224" y="108"/>
                    </a:cubicBezTo>
                    <a:cubicBezTo>
                      <a:pt x="224" y="108"/>
                      <a:pt x="224" y="108"/>
                      <a:pt x="224" y="108"/>
                    </a:cubicBezTo>
                    <a:cubicBezTo>
                      <a:pt x="225" y="109"/>
                      <a:pt x="225" y="109"/>
                      <a:pt x="225" y="109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3" y="142"/>
                      <a:pt x="233" y="142"/>
                      <a:pt x="233" y="142"/>
                    </a:cubicBezTo>
                    <a:cubicBezTo>
                      <a:pt x="233" y="142"/>
                      <a:pt x="233" y="142"/>
                      <a:pt x="233" y="142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14" y="160"/>
                      <a:pt x="214" y="160"/>
                      <a:pt x="214" y="160"/>
                    </a:cubicBezTo>
                    <a:cubicBezTo>
                      <a:pt x="214" y="161"/>
                      <a:pt x="214" y="161"/>
                      <a:pt x="214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184" y="170"/>
                      <a:pt x="184" y="170"/>
                      <a:pt x="184" y="170"/>
                    </a:cubicBezTo>
                    <a:cubicBezTo>
                      <a:pt x="182" y="170"/>
                      <a:pt x="182" y="170"/>
                      <a:pt x="182" y="170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3" y="172"/>
                      <a:pt x="163" y="172"/>
                      <a:pt x="163" y="172"/>
                    </a:cubicBezTo>
                    <a:cubicBezTo>
                      <a:pt x="152" y="168"/>
                      <a:pt x="152" y="168"/>
                      <a:pt x="152" y="168"/>
                    </a:cubicBezTo>
                    <a:cubicBezTo>
                      <a:pt x="146" y="167"/>
                      <a:pt x="146" y="167"/>
                      <a:pt x="146" y="167"/>
                    </a:cubicBezTo>
                    <a:cubicBezTo>
                      <a:pt x="139" y="177"/>
                      <a:pt x="139" y="177"/>
                      <a:pt x="139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3" y="188"/>
                      <a:pt x="123" y="188"/>
                      <a:pt x="123" y="188"/>
                    </a:cubicBezTo>
                    <a:cubicBezTo>
                      <a:pt x="123" y="188"/>
                      <a:pt x="123" y="188"/>
                      <a:pt x="123" y="188"/>
                    </a:cubicBezTo>
                    <a:cubicBezTo>
                      <a:pt x="104" y="196"/>
                      <a:pt x="104" y="196"/>
                      <a:pt x="104" y="196"/>
                    </a:cubicBezTo>
                    <a:cubicBezTo>
                      <a:pt x="103" y="196"/>
                      <a:pt x="103" y="196"/>
                      <a:pt x="103" y="196"/>
                    </a:cubicBezTo>
                    <a:cubicBezTo>
                      <a:pt x="81" y="189"/>
                      <a:pt x="81" y="189"/>
                      <a:pt x="81" y="189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22" y="194"/>
                      <a:pt x="22" y="194"/>
                      <a:pt x="22" y="194"/>
                    </a:cubicBezTo>
                    <a:cubicBezTo>
                      <a:pt x="21" y="195"/>
                      <a:pt x="21" y="195"/>
                      <a:pt x="21" y="195"/>
                    </a:cubicBezTo>
                    <a:cubicBezTo>
                      <a:pt x="11" y="195"/>
                      <a:pt x="11" y="195"/>
                      <a:pt x="11" y="195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13" y="253"/>
                      <a:pt x="13" y="253"/>
                      <a:pt x="13" y="253"/>
                    </a:cubicBezTo>
                    <a:cubicBezTo>
                      <a:pt x="24" y="260"/>
                      <a:pt x="24" y="260"/>
                      <a:pt x="24" y="260"/>
                    </a:cubicBezTo>
                    <a:cubicBezTo>
                      <a:pt x="25" y="260"/>
                      <a:pt x="25" y="260"/>
                      <a:pt x="25" y="260"/>
                    </a:cubicBezTo>
                    <a:cubicBezTo>
                      <a:pt x="25" y="261"/>
                      <a:pt x="25" y="261"/>
                      <a:pt x="25" y="261"/>
                    </a:cubicBezTo>
                    <a:cubicBezTo>
                      <a:pt x="29" y="264"/>
                      <a:pt x="29" y="264"/>
                      <a:pt x="29" y="264"/>
                    </a:cubicBezTo>
                    <a:cubicBezTo>
                      <a:pt x="37" y="253"/>
                      <a:pt x="37" y="253"/>
                      <a:pt x="37" y="253"/>
                    </a:cubicBezTo>
                    <a:cubicBezTo>
                      <a:pt x="38" y="252"/>
                      <a:pt x="38" y="252"/>
                      <a:pt x="38" y="252"/>
                    </a:cubicBezTo>
                    <a:cubicBezTo>
                      <a:pt x="39" y="251"/>
                      <a:pt x="39" y="251"/>
                      <a:pt x="39" y="251"/>
                    </a:cubicBezTo>
                    <a:cubicBezTo>
                      <a:pt x="40" y="251"/>
                      <a:pt x="40" y="251"/>
                      <a:pt x="40" y="251"/>
                    </a:cubicBezTo>
                    <a:cubicBezTo>
                      <a:pt x="56" y="249"/>
                      <a:pt x="56" y="249"/>
                      <a:pt x="56" y="249"/>
                    </a:cubicBezTo>
                    <a:cubicBezTo>
                      <a:pt x="58" y="249"/>
                      <a:pt x="58" y="249"/>
                      <a:pt x="58" y="249"/>
                    </a:cubicBezTo>
                    <a:cubicBezTo>
                      <a:pt x="58" y="250"/>
                      <a:pt x="58" y="250"/>
                      <a:pt x="58" y="250"/>
                    </a:cubicBezTo>
                    <a:cubicBezTo>
                      <a:pt x="74" y="254"/>
                      <a:pt x="74" y="254"/>
                      <a:pt x="74" y="254"/>
                    </a:cubicBezTo>
                    <a:cubicBezTo>
                      <a:pt x="90" y="290"/>
                      <a:pt x="90" y="290"/>
                      <a:pt x="90" y="290"/>
                    </a:cubicBezTo>
                    <a:cubicBezTo>
                      <a:pt x="89" y="290"/>
                      <a:pt x="89" y="290"/>
                      <a:pt x="89" y="290"/>
                    </a:cubicBezTo>
                    <a:cubicBezTo>
                      <a:pt x="89" y="291"/>
                      <a:pt x="89" y="291"/>
                      <a:pt x="89" y="291"/>
                    </a:cubicBezTo>
                    <a:cubicBezTo>
                      <a:pt x="82" y="311"/>
                      <a:pt x="82" y="311"/>
                      <a:pt x="82" y="311"/>
                    </a:cubicBezTo>
                    <a:cubicBezTo>
                      <a:pt x="82" y="311"/>
                      <a:pt x="82" y="311"/>
                      <a:pt x="82" y="311"/>
                    </a:cubicBezTo>
                    <a:cubicBezTo>
                      <a:pt x="77" y="324"/>
                      <a:pt x="77" y="324"/>
                      <a:pt x="77" y="324"/>
                    </a:cubicBezTo>
                    <a:cubicBezTo>
                      <a:pt x="77" y="325"/>
                      <a:pt x="77" y="325"/>
                      <a:pt x="77" y="325"/>
                    </a:cubicBezTo>
                    <a:cubicBezTo>
                      <a:pt x="70" y="343"/>
                      <a:pt x="70" y="343"/>
                      <a:pt x="70" y="343"/>
                    </a:cubicBezTo>
                    <a:cubicBezTo>
                      <a:pt x="70" y="365"/>
                      <a:pt x="70" y="365"/>
                      <a:pt x="70" y="365"/>
                    </a:cubicBezTo>
                    <a:cubicBezTo>
                      <a:pt x="82" y="378"/>
                      <a:pt x="82" y="378"/>
                      <a:pt x="82" y="378"/>
                    </a:cubicBezTo>
                    <a:cubicBezTo>
                      <a:pt x="83" y="378"/>
                      <a:pt x="83" y="378"/>
                      <a:pt x="83" y="378"/>
                    </a:cubicBezTo>
                    <a:cubicBezTo>
                      <a:pt x="100" y="393"/>
                      <a:pt x="100" y="393"/>
                      <a:pt x="100" y="393"/>
                    </a:cubicBezTo>
                    <a:cubicBezTo>
                      <a:pt x="102" y="394"/>
                      <a:pt x="102" y="394"/>
                      <a:pt x="102" y="394"/>
                    </a:cubicBezTo>
                    <a:cubicBezTo>
                      <a:pt x="103" y="395"/>
                      <a:pt x="103" y="395"/>
                      <a:pt x="103" y="395"/>
                    </a:cubicBezTo>
                    <a:cubicBezTo>
                      <a:pt x="91" y="424"/>
                      <a:pt x="91" y="424"/>
                      <a:pt x="91" y="424"/>
                    </a:cubicBezTo>
                    <a:cubicBezTo>
                      <a:pt x="87" y="438"/>
                      <a:pt x="87" y="438"/>
                      <a:pt x="87" y="438"/>
                    </a:cubicBezTo>
                    <a:cubicBezTo>
                      <a:pt x="92" y="436"/>
                      <a:pt x="92" y="436"/>
                      <a:pt x="92" y="436"/>
                    </a:cubicBezTo>
                    <a:cubicBezTo>
                      <a:pt x="93" y="436"/>
                      <a:pt x="93" y="436"/>
                      <a:pt x="93" y="436"/>
                    </a:cubicBezTo>
                    <a:cubicBezTo>
                      <a:pt x="103" y="432"/>
                      <a:pt x="103" y="432"/>
                      <a:pt x="103" y="432"/>
                    </a:cubicBezTo>
                    <a:cubicBezTo>
                      <a:pt x="122" y="421"/>
                      <a:pt x="122" y="421"/>
                      <a:pt x="122" y="421"/>
                    </a:cubicBezTo>
                    <a:cubicBezTo>
                      <a:pt x="123" y="421"/>
                      <a:pt x="123" y="421"/>
                      <a:pt x="123" y="421"/>
                    </a:cubicBezTo>
                    <a:cubicBezTo>
                      <a:pt x="144" y="424"/>
                      <a:pt x="144" y="424"/>
                      <a:pt x="144" y="424"/>
                    </a:cubicBezTo>
                    <a:cubicBezTo>
                      <a:pt x="146" y="424"/>
                      <a:pt x="146" y="424"/>
                      <a:pt x="146" y="424"/>
                    </a:cubicBezTo>
                    <a:cubicBezTo>
                      <a:pt x="146" y="424"/>
                      <a:pt x="146" y="424"/>
                      <a:pt x="146" y="424"/>
                    </a:cubicBezTo>
                    <a:cubicBezTo>
                      <a:pt x="177" y="437"/>
                      <a:pt x="177" y="437"/>
                      <a:pt x="177" y="437"/>
                    </a:cubicBezTo>
                    <a:cubicBezTo>
                      <a:pt x="212" y="437"/>
                      <a:pt x="212" y="437"/>
                      <a:pt x="212" y="437"/>
                    </a:cubicBezTo>
                    <a:cubicBezTo>
                      <a:pt x="222" y="424"/>
                      <a:pt x="222" y="424"/>
                      <a:pt x="222" y="424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4" y="422"/>
                      <a:pt x="224" y="422"/>
                      <a:pt x="224" y="422"/>
                    </a:cubicBezTo>
                    <a:cubicBezTo>
                      <a:pt x="242" y="414"/>
                      <a:pt x="242" y="414"/>
                      <a:pt x="242" y="414"/>
                    </a:cubicBezTo>
                    <a:cubicBezTo>
                      <a:pt x="258" y="399"/>
                      <a:pt x="258" y="399"/>
                      <a:pt x="258" y="399"/>
                    </a:cubicBezTo>
                    <a:cubicBezTo>
                      <a:pt x="261" y="398"/>
                      <a:pt x="261" y="398"/>
                      <a:pt x="261" y="398"/>
                    </a:cubicBezTo>
                    <a:cubicBezTo>
                      <a:pt x="261" y="398"/>
                      <a:pt x="261" y="398"/>
                      <a:pt x="261" y="398"/>
                    </a:cubicBezTo>
                    <a:cubicBezTo>
                      <a:pt x="273" y="394"/>
                      <a:pt x="273" y="394"/>
                      <a:pt x="273" y="394"/>
                    </a:cubicBezTo>
                    <a:cubicBezTo>
                      <a:pt x="287" y="383"/>
                      <a:pt x="287" y="383"/>
                      <a:pt x="287" y="383"/>
                    </a:cubicBezTo>
                    <a:cubicBezTo>
                      <a:pt x="303" y="362"/>
                      <a:pt x="303" y="362"/>
                      <a:pt x="303" y="362"/>
                    </a:cubicBezTo>
                    <a:cubicBezTo>
                      <a:pt x="325" y="370"/>
                      <a:pt x="325" y="370"/>
                      <a:pt x="325" y="370"/>
                    </a:cubicBezTo>
                    <a:cubicBezTo>
                      <a:pt x="328" y="371"/>
                      <a:pt x="328" y="371"/>
                      <a:pt x="328" y="371"/>
                    </a:cubicBezTo>
                    <a:cubicBezTo>
                      <a:pt x="328" y="372"/>
                      <a:pt x="328" y="372"/>
                      <a:pt x="328" y="372"/>
                    </a:cubicBezTo>
                    <a:cubicBezTo>
                      <a:pt x="329" y="374"/>
                      <a:pt x="329" y="374"/>
                      <a:pt x="329" y="374"/>
                    </a:cubicBezTo>
                    <a:cubicBezTo>
                      <a:pt x="332" y="382"/>
                      <a:pt x="335" y="386"/>
                      <a:pt x="339" y="387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56" y="385"/>
                      <a:pt x="356" y="385"/>
                      <a:pt x="356" y="385"/>
                    </a:cubicBezTo>
                    <a:cubicBezTo>
                      <a:pt x="363" y="387"/>
                      <a:pt x="363" y="387"/>
                      <a:pt x="363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64" y="388"/>
                      <a:pt x="364" y="388"/>
                      <a:pt x="364" y="388"/>
                    </a:cubicBezTo>
                    <a:cubicBezTo>
                      <a:pt x="382" y="395"/>
                      <a:pt x="382" y="395"/>
                      <a:pt x="382" y="395"/>
                    </a:cubicBezTo>
                    <a:cubicBezTo>
                      <a:pt x="387" y="395"/>
                      <a:pt x="387" y="395"/>
                      <a:pt x="387" y="395"/>
                    </a:cubicBezTo>
                    <a:cubicBezTo>
                      <a:pt x="388" y="390"/>
                      <a:pt x="388" y="390"/>
                      <a:pt x="388" y="390"/>
                    </a:cubicBezTo>
                    <a:cubicBezTo>
                      <a:pt x="390" y="384"/>
                      <a:pt x="390" y="384"/>
                      <a:pt x="390" y="384"/>
                    </a:cubicBezTo>
                    <a:cubicBezTo>
                      <a:pt x="390" y="383"/>
                      <a:pt x="390" y="383"/>
                      <a:pt x="390" y="383"/>
                    </a:cubicBezTo>
                    <a:cubicBezTo>
                      <a:pt x="391" y="382"/>
                      <a:pt x="391" y="382"/>
                      <a:pt x="391" y="382"/>
                    </a:cubicBezTo>
                    <a:cubicBezTo>
                      <a:pt x="392" y="381"/>
                      <a:pt x="392" y="381"/>
                      <a:pt x="392" y="381"/>
                    </a:cubicBezTo>
                    <a:cubicBezTo>
                      <a:pt x="392" y="380"/>
                      <a:pt x="392" y="380"/>
                      <a:pt x="392" y="380"/>
                    </a:cubicBezTo>
                    <a:cubicBezTo>
                      <a:pt x="399" y="376"/>
                      <a:pt x="399" y="376"/>
                      <a:pt x="399" y="376"/>
                    </a:cubicBezTo>
                    <a:cubicBezTo>
                      <a:pt x="400" y="375"/>
                      <a:pt x="400" y="375"/>
                      <a:pt x="400" y="375"/>
                    </a:cubicBezTo>
                    <a:cubicBezTo>
                      <a:pt x="411" y="365"/>
                      <a:pt x="411" y="365"/>
                      <a:pt x="411" y="365"/>
                    </a:cubicBezTo>
                    <a:cubicBezTo>
                      <a:pt x="413" y="365"/>
                      <a:pt x="413" y="365"/>
                      <a:pt x="413" y="365"/>
                    </a:cubicBezTo>
                    <a:cubicBezTo>
                      <a:pt x="414" y="364"/>
                      <a:pt x="414" y="364"/>
                      <a:pt x="414" y="364"/>
                    </a:cubicBezTo>
                    <a:cubicBezTo>
                      <a:pt x="416" y="364"/>
                      <a:pt x="416" y="364"/>
                      <a:pt x="416" y="364"/>
                    </a:cubicBezTo>
                    <a:cubicBezTo>
                      <a:pt x="426" y="365"/>
                      <a:pt x="426" y="365"/>
                      <a:pt x="426" y="365"/>
                    </a:cubicBezTo>
                    <a:cubicBezTo>
                      <a:pt x="426" y="359"/>
                      <a:pt x="429" y="352"/>
                      <a:pt x="436" y="346"/>
                    </a:cubicBezTo>
                    <a:cubicBezTo>
                      <a:pt x="443" y="341"/>
                      <a:pt x="448" y="338"/>
                      <a:pt x="452" y="339"/>
                    </a:cubicBezTo>
                    <a:cubicBezTo>
                      <a:pt x="458" y="335"/>
                      <a:pt x="458" y="335"/>
                      <a:pt x="458" y="335"/>
                    </a:cubicBezTo>
                    <a:cubicBezTo>
                      <a:pt x="459" y="335"/>
                      <a:pt x="459" y="335"/>
                      <a:pt x="459" y="335"/>
                    </a:cubicBezTo>
                    <a:cubicBezTo>
                      <a:pt x="459" y="333"/>
                      <a:pt x="459" y="333"/>
                      <a:pt x="459" y="333"/>
                    </a:cubicBezTo>
                    <a:cubicBezTo>
                      <a:pt x="464" y="328"/>
                      <a:pt x="464" y="328"/>
                      <a:pt x="464" y="328"/>
                    </a:cubicBezTo>
                    <a:cubicBezTo>
                      <a:pt x="464" y="327"/>
                      <a:pt x="464" y="327"/>
                      <a:pt x="464" y="327"/>
                    </a:cubicBezTo>
                    <a:cubicBezTo>
                      <a:pt x="465" y="327"/>
                      <a:pt x="465" y="327"/>
                      <a:pt x="465" y="327"/>
                    </a:cubicBezTo>
                    <a:cubicBezTo>
                      <a:pt x="466" y="326"/>
                      <a:pt x="466" y="326"/>
                      <a:pt x="466" y="326"/>
                    </a:cubicBezTo>
                    <a:cubicBezTo>
                      <a:pt x="467" y="326"/>
                      <a:pt x="467" y="326"/>
                      <a:pt x="467" y="326"/>
                    </a:cubicBezTo>
                    <a:cubicBezTo>
                      <a:pt x="484" y="322"/>
                      <a:pt x="484" y="322"/>
                      <a:pt x="484" y="322"/>
                    </a:cubicBezTo>
                    <a:cubicBezTo>
                      <a:pt x="494" y="322"/>
                      <a:pt x="494" y="322"/>
                      <a:pt x="494" y="322"/>
                    </a:cubicBezTo>
                    <a:cubicBezTo>
                      <a:pt x="498" y="319"/>
                      <a:pt x="498" y="319"/>
                      <a:pt x="498" y="319"/>
                    </a:cubicBezTo>
                    <a:cubicBezTo>
                      <a:pt x="501" y="312"/>
                      <a:pt x="501" y="312"/>
                      <a:pt x="501" y="312"/>
                    </a:cubicBezTo>
                    <a:cubicBezTo>
                      <a:pt x="501" y="312"/>
                      <a:pt x="501" y="312"/>
                      <a:pt x="501" y="312"/>
                    </a:cubicBezTo>
                    <a:cubicBezTo>
                      <a:pt x="506" y="302"/>
                      <a:pt x="506" y="302"/>
                      <a:pt x="506" y="302"/>
                    </a:cubicBezTo>
                    <a:cubicBezTo>
                      <a:pt x="504" y="301"/>
                      <a:pt x="504" y="301"/>
                      <a:pt x="504" y="301"/>
                    </a:cubicBezTo>
                    <a:cubicBezTo>
                      <a:pt x="498" y="293"/>
                      <a:pt x="494" y="285"/>
                      <a:pt x="492" y="273"/>
                    </a:cubicBezTo>
                    <a:cubicBezTo>
                      <a:pt x="491" y="272"/>
                      <a:pt x="491" y="272"/>
                      <a:pt x="491" y="272"/>
                    </a:cubicBezTo>
                    <a:cubicBezTo>
                      <a:pt x="491" y="272"/>
                      <a:pt x="491" y="272"/>
                      <a:pt x="491" y="272"/>
                    </a:cubicBezTo>
                    <a:cubicBezTo>
                      <a:pt x="492" y="272"/>
                      <a:pt x="492" y="272"/>
                      <a:pt x="492" y="272"/>
                    </a:cubicBezTo>
                    <a:cubicBezTo>
                      <a:pt x="492" y="271"/>
                      <a:pt x="492" y="271"/>
                      <a:pt x="492" y="271"/>
                    </a:cubicBezTo>
                    <a:cubicBezTo>
                      <a:pt x="496" y="248"/>
                      <a:pt x="496" y="248"/>
                      <a:pt x="496" y="248"/>
                    </a:cubicBezTo>
                    <a:cubicBezTo>
                      <a:pt x="496" y="241"/>
                      <a:pt x="498" y="235"/>
                      <a:pt x="503" y="230"/>
                    </a:cubicBezTo>
                    <a:cubicBezTo>
                      <a:pt x="501" y="211"/>
                      <a:pt x="501" y="211"/>
                      <a:pt x="501" y="211"/>
                    </a:cubicBezTo>
                    <a:cubicBezTo>
                      <a:pt x="500" y="209"/>
                      <a:pt x="498" y="207"/>
                      <a:pt x="493" y="206"/>
                    </a:cubicBezTo>
                    <a:cubicBezTo>
                      <a:pt x="459" y="219"/>
                      <a:pt x="459" y="219"/>
                      <a:pt x="459" y="219"/>
                    </a:cubicBezTo>
                    <a:cubicBezTo>
                      <a:pt x="461" y="185"/>
                      <a:pt x="461" y="185"/>
                      <a:pt x="461" y="185"/>
                    </a:cubicBezTo>
                    <a:cubicBezTo>
                      <a:pt x="462" y="179"/>
                      <a:pt x="473" y="170"/>
                      <a:pt x="493" y="158"/>
                    </a:cubicBezTo>
                    <a:cubicBezTo>
                      <a:pt x="483" y="121"/>
                      <a:pt x="483" y="121"/>
                      <a:pt x="483" y="121"/>
                    </a:cubicBezTo>
                    <a:cubicBezTo>
                      <a:pt x="481" y="109"/>
                      <a:pt x="484" y="99"/>
                      <a:pt x="493" y="91"/>
                    </a:cubicBezTo>
                    <a:cubicBezTo>
                      <a:pt x="491" y="84"/>
                      <a:pt x="491" y="84"/>
                      <a:pt x="491" y="84"/>
                    </a:cubicBezTo>
                    <a:cubicBezTo>
                      <a:pt x="480" y="84"/>
                      <a:pt x="480" y="84"/>
                      <a:pt x="480" y="84"/>
                    </a:cubicBezTo>
                    <a:cubicBezTo>
                      <a:pt x="477" y="85"/>
                      <a:pt x="477" y="85"/>
                      <a:pt x="477" y="85"/>
                    </a:cubicBezTo>
                    <a:cubicBezTo>
                      <a:pt x="472" y="100"/>
                      <a:pt x="472" y="100"/>
                      <a:pt x="472" y="100"/>
                    </a:cubicBezTo>
                    <a:cubicBezTo>
                      <a:pt x="467" y="105"/>
                      <a:pt x="463" y="109"/>
                      <a:pt x="459" y="109"/>
                    </a:cubicBezTo>
                    <a:cubicBezTo>
                      <a:pt x="457" y="109"/>
                      <a:pt x="457" y="109"/>
                      <a:pt x="457" y="109"/>
                    </a:cubicBezTo>
                    <a:cubicBezTo>
                      <a:pt x="446" y="101"/>
                      <a:pt x="446" y="101"/>
                      <a:pt x="446" y="101"/>
                    </a:cubicBezTo>
                    <a:cubicBezTo>
                      <a:pt x="445" y="101"/>
                      <a:pt x="445" y="101"/>
                      <a:pt x="445" y="101"/>
                    </a:cubicBezTo>
                    <a:cubicBezTo>
                      <a:pt x="444" y="101"/>
                      <a:pt x="444" y="101"/>
                      <a:pt x="444" y="101"/>
                    </a:cubicBezTo>
                    <a:cubicBezTo>
                      <a:pt x="444" y="100"/>
                      <a:pt x="444" y="100"/>
                      <a:pt x="444" y="100"/>
                    </a:cubicBezTo>
                    <a:cubicBezTo>
                      <a:pt x="444" y="98"/>
                      <a:pt x="444" y="98"/>
                      <a:pt x="444" y="98"/>
                    </a:cubicBezTo>
                    <a:cubicBezTo>
                      <a:pt x="441" y="91"/>
                      <a:pt x="441" y="91"/>
                      <a:pt x="441" y="91"/>
                    </a:cubicBezTo>
                    <a:cubicBezTo>
                      <a:pt x="440" y="80"/>
                      <a:pt x="440" y="80"/>
                      <a:pt x="440" y="80"/>
                    </a:cubicBezTo>
                    <a:cubicBezTo>
                      <a:pt x="440" y="79"/>
                      <a:pt x="440" y="79"/>
                      <a:pt x="440" y="79"/>
                    </a:cubicBezTo>
                    <a:cubicBezTo>
                      <a:pt x="439" y="81"/>
                      <a:pt x="439" y="81"/>
                      <a:pt x="439" y="81"/>
                    </a:cubicBezTo>
                    <a:cubicBezTo>
                      <a:pt x="438" y="84"/>
                      <a:pt x="438" y="84"/>
                      <a:pt x="438" y="84"/>
                    </a:cubicBezTo>
                    <a:cubicBezTo>
                      <a:pt x="419" y="84"/>
                      <a:pt x="419" y="84"/>
                      <a:pt x="419" y="84"/>
                    </a:cubicBezTo>
                    <a:cubicBezTo>
                      <a:pt x="417" y="80"/>
                      <a:pt x="417" y="80"/>
                      <a:pt x="417" y="80"/>
                    </a:cubicBezTo>
                    <a:cubicBezTo>
                      <a:pt x="414" y="69"/>
                      <a:pt x="414" y="69"/>
                      <a:pt x="414" y="69"/>
                    </a:cubicBezTo>
                    <a:cubicBezTo>
                      <a:pt x="414" y="53"/>
                      <a:pt x="414" y="53"/>
                      <a:pt x="414" y="53"/>
                    </a:cubicBezTo>
                    <a:cubicBezTo>
                      <a:pt x="402" y="33"/>
                      <a:pt x="402" y="33"/>
                      <a:pt x="402" y="33"/>
                    </a:cubicBezTo>
                    <a:cubicBezTo>
                      <a:pt x="402" y="16"/>
                      <a:pt x="402" y="16"/>
                      <a:pt x="402" y="16"/>
                    </a:cubicBezTo>
                    <a:lnTo>
                      <a:pt x="39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75" name="Freeform 15">
                <a:extLst>
                  <a:ext uri="{FF2B5EF4-FFF2-40B4-BE49-F238E27FC236}">
                    <a16:creationId xmlns:a16="http://schemas.microsoft.com/office/drawing/2014/main" id="{9D2FFC25-1155-4DA5-9D6C-24CD65CC8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435" y="5130292"/>
                <a:ext cx="895315" cy="684119"/>
              </a:xfrm>
              <a:custGeom>
                <a:avLst/>
                <a:gdLst>
                  <a:gd name="T0" fmla="*/ 533 w 662"/>
                  <a:gd name="T1" fmla="*/ 16 h 506"/>
                  <a:gd name="T2" fmla="*/ 496 w 662"/>
                  <a:gd name="T3" fmla="*/ 48 h 506"/>
                  <a:gd name="T4" fmla="*/ 454 w 662"/>
                  <a:gd name="T5" fmla="*/ 58 h 506"/>
                  <a:gd name="T6" fmla="*/ 426 w 662"/>
                  <a:gd name="T7" fmla="*/ 56 h 506"/>
                  <a:gd name="T8" fmla="*/ 424 w 662"/>
                  <a:gd name="T9" fmla="*/ 57 h 506"/>
                  <a:gd name="T10" fmla="*/ 390 w 662"/>
                  <a:gd name="T11" fmla="*/ 69 h 506"/>
                  <a:gd name="T12" fmla="*/ 361 w 662"/>
                  <a:gd name="T13" fmla="*/ 86 h 506"/>
                  <a:gd name="T14" fmla="*/ 335 w 662"/>
                  <a:gd name="T15" fmla="*/ 107 h 506"/>
                  <a:gd name="T16" fmla="*/ 317 w 662"/>
                  <a:gd name="T17" fmla="*/ 126 h 506"/>
                  <a:gd name="T18" fmla="*/ 312 w 662"/>
                  <a:gd name="T19" fmla="*/ 136 h 506"/>
                  <a:gd name="T20" fmla="*/ 271 w 662"/>
                  <a:gd name="T21" fmla="*/ 128 h 506"/>
                  <a:gd name="T22" fmla="*/ 224 w 662"/>
                  <a:gd name="T23" fmla="*/ 106 h 506"/>
                  <a:gd name="T24" fmla="*/ 212 w 662"/>
                  <a:gd name="T25" fmla="*/ 121 h 506"/>
                  <a:gd name="T26" fmla="*/ 196 w 662"/>
                  <a:gd name="T27" fmla="*/ 135 h 506"/>
                  <a:gd name="T28" fmla="*/ 166 w 662"/>
                  <a:gd name="T29" fmla="*/ 153 h 506"/>
                  <a:gd name="T30" fmla="*/ 135 w 662"/>
                  <a:gd name="T31" fmla="*/ 178 h 506"/>
                  <a:gd name="T32" fmla="*/ 60 w 662"/>
                  <a:gd name="T33" fmla="*/ 166 h 506"/>
                  <a:gd name="T34" fmla="*/ 26 w 662"/>
                  <a:gd name="T35" fmla="*/ 172 h 506"/>
                  <a:gd name="T36" fmla="*/ 2 w 662"/>
                  <a:gd name="T37" fmla="*/ 183 h 506"/>
                  <a:gd name="T38" fmla="*/ 5 w 662"/>
                  <a:gd name="T39" fmla="*/ 209 h 506"/>
                  <a:gd name="T40" fmla="*/ 55 w 662"/>
                  <a:gd name="T41" fmla="*/ 210 h 506"/>
                  <a:gd name="T42" fmla="*/ 62 w 662"/>
                  <a:gd name="T43" fmla="*/ 248 h 506"/>
                  <a:gd name="T44" fmla="*/ 100 w 662"/>
                  <a:gd name="T45" fmla="*/ 243 h 506"/>
                  <a:gd name="T46" fmla="*/ 132 w 662"/>
                  <a:gd name="T47" fmla="*/ 236 h 506"/>
                  <a:gd name="T48" fmla="*/ 142 w 662"/>
                  <a:gd name="T49" fmla="*/ 285 h 506"/>
                  <a:gd name="T50" fmla="*/ 122 w 662"/>
                  <a:gd name="T51" fmla="*/ 308 h 506"/>
                  <a:gd name="T52" fmla="*/ 92 w 662"/>
                  <a:gd name="T53" fmla="*/ 328 h 506"/>
                  <a:gd name="T54" fmla="*/ 142 w 662"/>
                  <a:gd name="T55" fmla="*/ 340 h 506"/>
                  <a:gd name="T56" fmla="*/ 161 w 662"/>
                  <a:gd name="T57" fmla="*/ 352 h 506"/>
                  <a:gd name="T58" fmla="*/ 203 w 662"/>
                  <a:gd name="T59" fmla="*/ 376 h 506"/>
                  <a:gd name="T60" fmla="*/ 186 w 662"/>
                  <a:gd name="T61" fmla="*/ 396 h 506"/>
                  <a:gd name="T62" fmla="*/ 258 w 662"/>
                  <a:gd name="T63" fmla="*/ 472 h 506"/>
                  <a:gd name="T64" fmla="*/ 284 w 662"/>
                  <a:gd name="T65" fmla="*/ 459 h 506"/>
                  <a:gd name="T66" fmla="*/ 324 w 662"/>
                  <a:gd name="T67" fmla="*/ 488 h 506"/>
                  <a:gd name="T68" fmla="*/ 336 w 662"/>
                  <a:gd name="T69" fmla="*/ 474 h 506"/>
                  <a:gd name="T70" fmla="*/ 358 w 662"/>
                  <a:gd name="T71" fmla="*/ 477 h 506"/>
                  <a:gd name="T72" fmla="*/ 409 w 662"/>
                  <a:gd name="T73" fmla="*/ 489 h 506"/>
                  <a:gd name="T74" fmla="*/ 414 w 662"/>
                  <a:gd name="T75" fmla="*/ 492 h 506"/>
                  <a:gd name="T76" fmla="*/ 457 w 662"/>
                  <a:gd name="T77" fmla="*/ 457 h 506"/>
                  <a:gd name="T78" fmla="*/ 472 w 662"/>
                  <a:gd name="T79" fmla="*/ 472 h 506"/>
                  <a:gd name="T80" fmla="*/ 483 w 662"/>
                  <a:gd name="T81" fmla="*/ 449 h 506"/>
                  <a:gd name="T82" fmla="*/ 523 w 662"/>
                  <a:gd name="T83" fmla="*/ 403 h 506"/>
                  <a:gd name="T84" fmla="*/ 548 w 662"/>
                  <a:gd name="T85" fmla="*/ 407 h 506"/>
                  <a:gd name="T86" fmla="*/ 543 w 662"/>
                  <a:gd name="T87" fmla="*/ 378 h 506"/>
                  <a:gd name="T88" fmla="*/ 548 w 662"/>
                  <a:gd name="T89" fmla="*/ 363 h 506"/>
                  <a:gd name="T90" fmla="*/ 604 w 662"/>
                  <a:gd name="T91" fmla="*/ 333 h 506"/>
                  <a:gd name="T92" fmla="*/ 602 w 662"/>
                  <a:gd name="T93" fmla="*/ 303 h 506"/>
                  <a:gd name="T94" fmla="*/ 614 w 662"/>
                  <a:gd name="T95" fmla="*/ 278 h 506"/>
                  <a:gd name="T96" fmla="*/ 632 w 662"/>
                  <a:gd name="T97" fmla="*/ 238 h 506"/>
                  <a:gd name="T98" fmla="*/ 655 w 662"/>
                  <a:gd name="T99" fmla="*/ 206 h 506"/>
                  <a:gd name="T100" fmla="*/ 656 w 662"/>
                  <a:gd name="T101" fmla="*/ 177 h 506"/>
                  <a:gd name="T102" fmla="*/ 655 w 662"/>
                  <a:gd name="T103" fmla="*/ 159 h 506"/>
                  <a:gd name="T104" fmla="*/ 599 w 662"/>
                  <a:gd name="T105" fmla="*/ 162 h 506"/>
                  <a:gd name="T106" fmla="*/ 584 w 662"/>
                  <a:gd name="T107" fmla="*/ 135 h 506"/>
                  <a:gd name="T108" fmla="*/ 556 w 662"/>
                  <a:gd name="T109" fmla="*/ 134 h 506"/>
                  <a:gd name="T110" fmla="*/ 586 w 662"/>
                  <a:gd name="T111" fmla="*/ 77 h 506"/>
                  <a:gd name="T112" fmla="*/ 583 w 662"/>
                  <a:gd name="T113" fmla="*/ 38 h 506"/>
                  <a:gd name="T114" fmla="*/ 574 w 662"/>
                  <a:gd name="T115" fmla="*/ 0 h 506"/>
                  <a:gd name="T116" fmla="*/ 549 w 662"/>
                  <a:gd name="T117" fmla="*/ 13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2" h="506">
                    <a:moveTo>
                      <a:pt x="530" y="13"/>
                    </a:moveTo>
                    <a:cubicBezTo>
                      <a:pt x="531" y="14"/>
                      <a:pt x="531" y="14"/>
                      <a:pt x="531" y="14"/>
                    </a:cubicBezTo>
                    <a:cubicBezTo>
                      <a:pt x="533" y="16"/>
                      <a:pt x="533" y="16"/>
                      <a:pt x="533" y="16"/>
                    </a:cubicBezTo>
                    <a:cubicBezTo>
                      <a:pt x="519" y="37"/>
                      <a:pt x="519" y="37"/>
                      <a:pt x="519" y="37"/>
                    </a:cubicBezTo>
                    <a:cubicBezTo>
                      <a:pt x="514" y="43"/>
                      <a:pt x="507" y="48"/>
                      <a:pt x="498" y="48"/>
                    </a:cubicBezTo>
                    <a:cubicBezTo>
                      <a:pt x="496" y="48"/>
                      <a:pt x="496" y="48"/>
                      <a:pt x="496" y="48"/>
                    </a:cubicBezTo>
                    <a:cubicBezTo>
                      <a:pt x="486" y="41"/>
                      <a:pt x="486" y="41"/>
                      <a:pt x="486" y="41"/>
                    </a:cubicBezTo>
                    <a:cubicBezTo>
                      <a:pt x="475" y="42"/>
                      <a:pt x="475" y="42"/>
                      <a:pt x="475" y="42"/>
                    </a:cubicBezTo>
                    <a:cubicBezTo>
                      <a:pt x="454" y="58"/>
                      <a:pt x="454" y="58"/>
                      <a:pt x="454" y="58"/>
                    </a:cubicBezTo>
                    <a:cubicBezTo>
                      <a:pt x="449" y="60"/>
                      <a:pt x="442" y="55"/>
                      <a:pt x="433" y="42"/>
                    </a:cubicBezTo>
                    <a:cubicBezTo>
                      <a:pt x="427" y="56"/>
                      <a:pt x="427" y="56"/>
                      <a:pt x="427" y="56"/>
                    </a:cubicBezTo>
                    <a:cubicBezTo>
                      <a:pt x="426" y="56"/>
                      <a:pt x="426" y="56"/>
                      <a:pt x="426" y="56"/>
                    </a:cubicBezTo>
                    <a:cubicBezTo>
                      <a:pt x="426" y="56"/>
                      <a:pt x="426" y="56"/>
                      <a:pt x="426" y="56"/>
                    </a:cubicBezTo>
                    <a:cubicBezTo>
                      <a:pt x="424" y="57"/>
                      <a:pt x="424" y="57"/>
                      <a:pt x="424" y="57"/>
                    </a:cubicBezTo>
                    <a:cubicBezTo>
                      <a:pt x="424" y="57"/>
                      <a:pt x="424" y="57"/>
                      <a:pt x="424" y="57"/>
                    </a:cubicBezTo>
                    <a:cubicBezTo>
                      <a:pt x="417" y="64"/>
                      <a:pt x="417" y="64"/>
                      <a:pt x="417" y="64"/>
                    </a:cubicBezTo>
                    <a:cubicBezTo>
                      <a:pt x="403" y="64"/>
                      <a:pt x="403" y="64"/>
                      <a:pt x="403" y="64"/>
                    </a:cubicBezTo>
                    <a:cubicBezTo>
                      <a:pt x="390" y="69"/>
                      <a:pt x="390" y="69"/>
                      <a:pt x="390" y="69"/>
                    </a:cubicBezTo>
                    <a:cubicBezTo>
                      <a:pt x="373" y="81"/>
                      <a:pt x="373" y="81"/>
                      <a:pt x="373" y="81"/>
                    </a:cubicBezTo>
                    <a:cubicBezTo>
                      <a:pt x="367" y="81"/>
                      <a:pt x="367" y="81"/>
                      <a:pt x="367" y="81"/>
                    </a:cubicBezTo>
                    <a:cubicBezTo>
                      <a:pt x="361" y="86"/>
                      <a:pt x="361" y="86"/>
                      <a:pt x="361" y="86"/>
                    </a:cubicBezTo>
                    <a:cubicBezTo>
                      <a:pt x="356" y="91"/>
                      <a:pt x="354" y="95"/>
                      <a:pt x="357" y="99"/>
                    </a:cubicBezTo>
                    <a:cubicBezTo>
                      <a:pt x="364" y="110"/>
                      <a:pt x="364" y="110"/>
                      <a:pt x="364" y="110"/>
                    </a:cubicBezTo>
                    <a:cubicBezTo>
                      <a:pt x="335" y="107"/>
                      <a:pt x="335" y="107"/>
                      <a:pt x="335" y="107"/>
                    </a:cubicBezTo>
                    <a:cubicBezTo>
                      <a:pt x="319" y="119"/>
                      <a:pt x="319" y="119"/>
                      <a:pt x="319" y="119"/>
                    </a:cubicBezTo>
                    <a:cubicBezTo>
                      <a:pt x="317" y="125"/>
                      <a:pt x="317" y="125"/>
                      <a:pt x="317" y="125"/>
                    </a:cubicBezTo>
                    <a:cubicBezTo>
                      <a:pt x="317" y="126"/>
                      <a:pt x="317" y="126"/>
                      <a:pt x="317" y="126"/>
                    </a:cubicBezTo>
                    <a:cubicBezTo>
                      <a:pt x="314" y="134"/>
                      <a:pt x="314" y="134"/>
                      <a:pt x="314" y="134"/>
                    </a:cubicBezTo>
                    <a:cubicBezTo>
                      <a:pt x="313" y="135"/>
                      <a:pt x="313" y="135"/>
                      <a:pt x="313" y="135"/>
                    </a:cubicBezTo>
                    <a:cubicBezTo>
                      <a:pt x="312" y="136"/>
                      <a:pt x="312" y="136"/>
                      <a:pt x="312" y="136"/>
                    </a:cubicBezTo>
                    <a:cubicBezTo>
                      <a:pt x="297" y="136"/>
                      <a:pt x="297" y="136"/>
                      <a:pt x="297" y="136"/>
                    </a:cubicBezTo>
                    <a:cubicBezTo>
                      <a:pt x="278" y="129"/>
                      <a:pt x="278" y="129"/>
                      <a:pt x="278" y="129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57" y="130"/>
                      <a:pt x="257" y="130"/>
                      <a:pt x="257" y="130"/>
                    </a:cubicBezTo>
                    <a:cubicBezTo>
                      <a:pt x="250" y="130"/>
                      <a:pt x="243" y="122"/>
                      <a:pt x="237" y="111"/>
                    </a:cubicBezTo>
                    <a:cubicBezTo>
                      <a:pt x="224" y="106"/>
                      <a:pt x="224" y="106"/>
                      <a:pt x="224" y="106"/>
                    </a:cubicBezTo>
                    <a:cubicBezTo>
                      <a:pt x="213" y="121"/>
                      <a:pt x="213" y="121"/>
                      <a:pt x="213" y="121"/>
                    </a:cubicBezTo>
                    <a:cubicBezTo>
                      <a:pt x="213" y="121"/>
                      <a:pt x="213" y="121"/>
                      <a:pt x="213" y="121"/>
                    </a:cubicBezTo>
                    <a:cubicBezTo>
                      <a:pt x="212" y="121"/>
                      <a:pt x="212" y="121"/>
                      <a:pt x="212" y="121"/>
                    </a:cubicBezTo>
                    <a:cubicBezTo>
                      <a:pt x="198" y="134"/>
                      <a:pt x="198" y="134"/>
                      <a:pt x="198" y="134"/>
                    </a:cubicBezTo>
                    <a:cubicBezTo>
                      <a:pt x="196" y="134"/>
                      <a:pt x="196" y="134"/>
                      <a:pt x="196" y="134"/>
                    </a:cubicBezTo>
                    <a:cubicBezTo>
                      <a:pt x="196" y="135"/>
                      <a:pt x="196" y="135"/>
                      <a:pt x="196" y="135"/>
                    </a:cubicBezTo>
                    <a:cubicBezTo>
                      <a:pt x="194" y="135"/>
                      <a:pt x="194" y="135"/>
                      <a:pt x="194" y="135"/>
                    </a:cubicBezTo>
                    <a:cubicBezTo>
                      <a:pt x="183" y="138"/>
                      <a:pt x="183" y="138"/>
                      <a:pt x="183" y="138"/>
                    </a:cubicBez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48" y="162"/>
                      <a:pt x="148" y="162"/>
                      <a:pt x="148" y="162"/>
                    </a:cubicBezTo>
                    <a:cubicBezTo>
                      <a:pt x="135" y="178"/>
                      <a:pt x="135" y="178"/>
                      <a:pt x="135" y="178"/>
                    </a:cubicBezTo>
                    <a:cubicBezTo>
                      <a:pt x="93" y="178"/>
                      <a:pt x="93" y="178"/>
                      <a:pt x="93" y="178"/>
                    </a:cubicBezTo>
                    <a:cubicBezTo>
                      <a:pt x="93" y="178"/>
                      <a:pt x="93" y="178"/>
                      <a:pt x="93" y="178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42" y="164"/>
                      <a:pt x="42" y="164"/>
                      <a:pt x="42" y="164"/>
                    </a:cubicBezTo>
                    <a:cubicBezTo>
                      <a:pt x="27" y="172"/>
                      <a:pt x="27" y="172"/>
                      <a:pt x="27" y="172"/>
                    </a:cubicBezTo>
                    <a:cubicBezTo>
                      <a:pt x="26" y="172"/>
                      <a:pt x="26" y="172"/>
                      <a:pt x="26" y="172"/>
                    </a:cubicBezTo>
                    <a:cubicBezTo>
                      <a:pt x="26" y="172"/>
                      <a:pt x="26" y="172"/>
                      <a:pt x="26" y="172"/>
                    </a:cubicBezTo>
                    <a:cubicBezTo>
                      <a:pt x="15" y="176"/>
                      <a:pt x="15" y="176"/>
                      <a:pt x="15" y="176"/>
                    </a:cubicBezTo>
                    <a:cubicBezTo>
                      <a:pt x="10" y="178"/>
                      <a:pt x="5" y="182"/>
                      <a:pt x="2" y="183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5" y="209"/>
                      <a:pt x="5" y="209"/>
                      <a:pt x="5" y="209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36" y="201"/>
                      <a:pt x="43" y="204"/>
                      <a:pt x="53" y="209"/>
                    </a:cubicBezTo>
                    <a:cubicBezTo>
                      <a:pt x="55" y="210"/>
                      <a:pt x="55" y="210"/>
                      <a:pt x="55" y="210"/>
                    </a:cubicBezTo>
                    <a:cubicBezTo>
                      <a:pt x="56" y="211"/>
                      <a:pt x="56" y="211"/>
                      <a:pt x="56" y="211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62" y="248"/>
                      <a:pt x="62" y="248"/>
                      <a:pt x="62" y="248"/>
                    </a:cubicBezTo>
                    <a:cubicBezTo>
                      <a:pt x="85" y="248"/>
                      <a:pt x="85" y="248"/>
                      <a:pt x="85" y="248"/>
                    </a:cubicBezTo>
                    <a:cubicBezTo>
                      <a:pt x="98" y="245"/>
                      <a:pt x="98" y="245"/>
                      <a:pt x="98" y="245"/>
                    </a:cubicBezTo>
                    <a:cubicBezTo>
                      <a:pt x="100" y="243"/>
                      <a:pt x="100" y="243"/>
                      <a:pt x="100" y="243"/>
                    </a:cubicBezTo>
                    <a:cubicBezTo>
                      <a:pt x="109" y="239"/>
                      <a:pt x="116" y="235"/>
                      <a:pt x="126" y="234"/>
                    </a:cubicBezTo>
                    <a:cubicBezTo>
                      <a:pt x="130" y="233"/>
                      <a:pt x="130" y="233"/>
                      <a:pt x="130" y="233"/>
                    </a:cubicBezTo>
                    <a:cubicBezTo>
                      <a:pt x="132" y="236"/>
                      <a:pt x="132" y="236"/>
                      <a:pt x="132" y="236"/>
                    </a:cubicBezTo>
                    <a:cubicBezTo>
                      <a:pt x="138" y="249"/>
                      <a:pt x="138" y="249"/>
                      <a:pt x="138" y="249"/>
                    </a:cubicBezTo>
                    <a:cubicBezTo>
                      <a:pt x="138" y="250"/>
                      <a:pt x="138" y="250"/>
                      <a:pt x="138" y="250"/>
                    </a:cubicBezTo>
                    <a:cubicBezTo>
                      <a:pt x="142" y="285"/>
                      <a:pt x="142" y="285"/>
                      <a:pt x="142" y="285"/>
                    </a:cubicBezTo>
                    <a:cubicBezTo>
                      <a:pt x="142" y="288"/>
                      <a:pt x="142" y="288"/>
                      <a:pt x="142" y="288"/>
                    </a:cubicBezTo>
                    <a:cubicBezTo>
                      <a:pt x="123" y="308"/>
                      <a:pt x="123" y="308"/>
                      <a:pt x="123" y="308"/>
                    </a:cubicBezTo>
                    <a:cubicBezTo>
                      <a:pt x="122" y="308"/>
                      <a:pt x="122" y="308"/>
                      <a:pt x="122" y="308"/>
                    </a:cubicBezTo>
                    <a:cubicBezTo>
                      <a:pt x="122" y="309"/>
                      <a:pt x="122" y="309"/>
                      <a:pt x="122" y="309"/>
                    </a:cubicBezTo>
                    <a:cubicBezTo>
                      <a:pt x="99" y="320"/>
                      <a:pt x="99" y="320"/>
                      <a:pt x="99" y="320"/>
                    </a:cubicBezTo>
                    <a:cubicBezTo>
                      <a:pt x="92" y="328"/>
                      <a:pt x="92" y="328"/>
                      <a:pt x="92" y="328"/>
                    </a:cubicBezTo>
                    <a:cubicBezTo>
                      <a:pt x="95" y="335"/>
                      <a:pt x="95" y="335"/>
                      <a:pt x="95" y="335"/>
                    </a:cubicBezTo>
                    <a:cubicBezTo>
                      <a:pt x="141" y="339"/>
                      <a:pt x="141" y="339"/>
                      <a:pt x="141" y="339"/>
                    </a:cubicBezTo>
                    <a:cubicBezTo>
                      <a:pt x="142" y="340"/>
                      <a:pt x="142" y="340"/>
                      <a:pt x="142" y="340"/>
                    </a:cubicBezTo>
                    <a:cubicBezTo>
                      <a:pt x="142" y="340"/>
                      <a:pt x="142" y="340"/>
                      <a:pt x="142" y="340"/>
                    </a:cubicBezTo>
                    <a:cubicBezTo>
                      <a:pt x="143" y="341"/>
                      <a:pt x="143" y="341"/>
                      <a:pt x="143" y="341"/>
                    </a:cubicBezTo>
                    <a:cubicBezTo>
                      <a:pt x="161" y="352"/>
                      <a:pt x="161" y="352"/>
                      <a:pt x="161" y="352"/>
                    </a:cubicBezTo>
                    <a:cubicBezTo>
                      <a:pt x="201" y="350"/>
                      <a:pt x="201" y="350"/>
                      <a:pt x="201" y="350"/>
                    </a:cubicBezTo>
                    <a:cubicBezTo>
                      <a:pt x="201" y="356"/>
                      <a:pt x="201" y="356"/>
                      <a:pt x="201" y="356"/>
                    </a:cubicBezTo>
                    <a:cubicBezTo>
                      <a:pt x="203" y="376"/>
                      <a:pt x="203" y="376"/>
                      <a:pt x="203" y="376"/>
                    </a:cubicBezTo>
                    <a:cubicBezTo>
                      <a:pt x="203" y="378"/>
                      <a:pt x="203" y="378"/>
                      <a:pt x="203" y="378"/>
                    </a:cubicBezTo>
                    <a:cubicBezTo>
                      <a:pt x="204" y="378"/>
                      <a:pt x="204" y="378"/>
                      <a:pt x="204" y="378"/>
                    </a:cubicBezTo>
                    <a:cubicBezTo>
                      <a:pt x="186" y="396"/>
                      <a:pt x="186" y="396"/>
                      <a:pt x="186" y="396"/>
                    </a:cubicBezTo>
                    <a:cubicBezTo>
                      <a:pt x="184" y="419"/>
                      <a:pt x="188" y="433"/>
                      <a:pt x="198" y="436"/>
                    </a:cubicBezTo>
                    <a:cubicBezTo>
                      <a:pt x="231" y="454"/>
                      <a:pt x="231" y="454"/>
                      <a:pt x="231" y="454"/>
                    </a:cubicBezTo>
                    <a:cubicBezTo>
                      <a:pt x="258" y="472"/>
                      <a:pt x="258" y="472"/>
                      <a:pt x="258" y="472"/>
                    </a:cubicBezTo>
                    <a:cubicBezTo>
                      <a:pt x="280" y="461"/>
                      <a:pt x="280" y="461"/>
                      <a:pt x="280" y="461"/>
                    </a:cubicBezTo>
                    <a:cubicBezTo>
                      <a:pt x="282" y="460"/>
                      <a:pt x="282" y="460"/>
                      <a:pt x="282" y="460"/>
                    </a:cubicBezTo>
                    <a:cubicBezTo>
                      <a:pt x="284" y="459"/>
                      <a:pt x="284" y="459"/>
                      <a:pt x="284" y="459"/>
                    </a:cubicBezTo>
                    <a:cubicBezTo>
                      <a:pt x="285" y="460"/>
                      <a:pt x="285" y="460"/>
                      <a:pt x="285" y="460"/>
                    </a:cubicBezTo>
                    <a:cubicBezTo>
                      <a:pt x="319" y="486"/>
                      <a:pt x="319" y="486"/>
                      <a:pt x="319" y="486"/>
                    </a:cubicBezTo>
                    <a:cubicBezTo>
                      <a:pt x="324" y="488"/>
                      <a:pt x="324" y="488"/>
                      <a:pt x="324" y="488"/>
                    </a:cubicBezTo>
                    <a:cubicBezTo>
                      <a:pt x="333" y="477"/>
                      <a:pt x="333" y="477"/>
                      <a:pt x="333" y="477"/>
                    </a:cubicBezTo>
                    <a:cubicBezTo>
                      <a:pt x="335" y="475"/>
                      <a:pt x="335" y="475"/>
                      <a:pt x="335" y="475"/>
                    </a:cubicBezTo>
                    <a:cubicBezTo>
                      <a:pt x="336" y="474"/>
                      <a:pt x="336" y="474"/>
                      <a:pt x="336" y="474"/>
                    </a:cubicBezTo>
                    <a:cubicBezTo>
                      <a:pt x="337" y="474"/>
                      <a:pt x="337" y="474"/>
                      <a:pt x="337" y="474"/>
                    </a:cubicBezTo>
                    <a:cubicBezTo>
                      <a:pt x="338" y="474"/>
                      <a:pt x="338" y="474"/>
                      <a:pt x="338" y="474"/>
                    </a:cubicBezTo>
                    <a:cubicBezTo>
                      <a:pt x="358" y="477"/>
                      <a:pt x="358" y="477"/>
                      <a:pt x="358" y="477"/>
                    </a:cubicBezTo>
                    <a:cubicBezTo>
                      <a:pt x="362" y="442"/>
                      <a:pt x="362" y="442"/>
                      <a:pt x="362" y="442"/>
                    </a:cubicBezTo>
                    <a:cubicBezTo>
                      <a:pt x="388" y="488"/>
                      <a:pt x="388" y="488"/>
                      <a:pt x="388" y="488"/>
                    </a:cubicBezTo>
                    <a:cubicBezTo>
                      <a:pt x="409" y="489"/>
                      <a:pt x="409" y="489"/>
                      <a:pt x="409" y="489"/>
                    </a:cubicBezTo>
                    <a:cubicBezTo>
                      <a:pt x="412" y="490"/>
                      <a:pt x="412" y="490"/>
                      <a:pt x="412" y="490"/>
                    </a:cubicBezTo>
                    <a:cubicBezTo>
                      <a:pt x="414" y="490"/>
                      <a:pt x="414" y="490"/>
                      <a:pt x="414" y="490"/>
                    </a:cubicBezTo>
                    <a:cubicBezTo>
                      <a:pt x="414" y="492"/>
                      <a:pt x="414" y="492"/>
                      <a:pt x="414" y="492"/>
                    </a:cubicBezTo>
                    <a:cubicBezTo>
                      <a:pt x="414" y="506"/>
                      <a:pt x="414" y="506"/>
                      <a:pt x="414" y="506"/>
                    </a:cubicBezTo>
                    <a:cubicBezTo>
                      <a:pt x="422" y="503"/>
                      <a:pt x="422" y="503"/>
                      <a:pt x="422" y="503"/>
                    </a:cubicBezTo>
                    <a:cubicBezTo>
                      <a:pt x="457" y="457"/>
                      <a:pt x="457" y="457"/>
                      <a:pt x="457" y="457"/>
                    </a:cubicBezTo>
                    <a:cubicBezTo>
                      <a:pt x="472" y="479"/>
                      <a:pt x="472" y="479"/>
                      <a:pt x="472" y="479"/>
                    </a:cubicBezTo>
                    <a:cubicBezTo>
                      <a:pt x="472" y="472"/>
                      <a:pt x="472" y="472"/>
                      <a:pt x="472" y="472"/>
                    </a:cubicBezTo>
                    <a:cubicBezTo>
                      <a:pt x="472" y="472"/>
                      <a:pt x="472" y="472"/>
                      <a:pt x="472" y="472"/>
                    </a:cubicBezTo>
                    <a:cubicBezTo>
                      <a:pt x="472" y="471"/>
                      <a:pt x="472" y="471"/>
                      <a:pt x="472" y="471"/>
                    </a:cubicBezTo>
                    <a:cubicBezTo>
                      <a:pt x="472" y="470"/>
                      <a:pt x="472" y="470"/>
                      <a:pt x="472" y="470"/>
                    </a:cubicBezTo>
                    <a:cubicBezTo>
                      <a:pt x="483" y="449"/>
                      <a:pt x="483" y="449"/>
                      <a:pt x="483" y="449"/>
                    </a:cubicBezTo>
                    <a:cubicBezTo>
                      <a:pt x="492" y="433"/>
                      <a:pt x="492" y="433"/>
                      <a:pt x="492" y="433"/>
                    </a:cubicBezTo>
                    <a:cubicBezTo>
                      <a:pt x="518" y="433"/>
                      <a:pt x="518" y="433"/>
                      <a:pt x="518" y="433"/>
                    </a:cubicBezTo>
                    <a:cubicBezTo>
                      <a:pt x="523" y="403"/>
                      <a:pt x="523" y="403"/>
                      <a:pt x="523" y="403"/>
                    </a:cubicBezTo>
                    <a:cubicBezTo>
                      <a:pt x="526" y="403"/>
                      <a:pt x="526" y="403"/>
                      <a:pt x="526" y="403"/>
                    </a:cubicBezTo>
                    <a:cubicBezTo>
                      <a:pt x="528" y="404"/>
                      <a:pt x="528" y="404"/>
                      <a:pt x="528" y="404"/>
                    </a:cubicBezTo>
                    <a:cubicBezTo>
                      <a:pt x="548" y="407"/>
                      <a:pt x="548" y="407"/>
                      <a:pt x="548" y="407"/>
                    </a:cubicBezTo>
                    <a:cubicBezTo>
                      <a:pt x="550" y="397"/>
                      <a:pt x="550" y="397"/>
                      <a:pt x="550" y="397"/>
                    </a:cubicBezTo>
                    <a:cubicBezTo>
                      <a:pt x="543" y="380"/>
                      <a:pt x="543" y="380"/>
                      <a:pt x="543" y="380"/>
                    </a:cubicBezTo>
                    <a:cubicBezTo>
                      <a:pt x="543" y="378"/>
                      <a:pt x="543" y="378"/>
                      <a:pt x="543" y="378"/>
                    </a:cubicBezTo>
                    <a:cubicBezTo>
                      <a:pt x="547" y="366"/>
                      <a:pt x="547" y="366"/>
                      <a:pt x="547" y="366"/>
                    </a:cubicBezTo>
                    <a:cubicBezTo>
                      <a:pt x="547" y="364"/>
                      <a:pt x="547" y="364"/>
                      <a:pt x="547" y="364"/>
                    </a:cubicBezTo>
                    <a:cubicBezTo>
                      <a:pt x="548" y="363"/>
                      <a:pt x="548" y="363"/>
                      <a:pt x="548" y="363"/>
                    </a:cubicBezTo>
                    <a:cubicBezTo>
                      <a:pt x="549" y="363"/>
                      <a:pt x="549" y="363"/>
                      <a:pt x="549" y="363"/>
                    </a:cubicBezTo>
                    <a:cubicBezTo>
                      <a:pt x="549" y="362"/>
                      <a:pt x="549" y="362"/>
                      <a:pt x="549" y="362"/>
                    </a:cubicBezTo>
                    <a:cubicBezTo>
                      <a:pt x="604" y="333"/>
                      <a:pt x="604" y="333"/>
                      <a:pt x="604" y="333"/>
                    </a:cubicBezTo>
                    <a:cubicBezTo>
                      <a:pt x="602" y="304"/>
                      <a:pt x="602" y="304"/>
                      <a:pt x="602" y="304"/>
                    </a:cubicBezTo>
                    <a:cubicBezTo>
                      <a:pt x="602" y="304"/>
                      <a:pt x="602" y="304"/>
                      <a:pt x="602" y="304"/>
                    </a:cubicBezTo>
                    <a:cubicBezTo>
                      <a:pt x="602" y="303"/>
                      <a:pt x="602" y="303"/>
                      <a:pt x="602" y="303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4" y="278"/>
                      <a:pt x="614" y="278"/>
                      <a:pt x="614" y="278"/>
                    </a:cubicBezTo>
                    <a:cubicBezTo>
                      <a:pt x="614" y="278"/>
                      <a:pt x="614" y="278"/>
                      <a:pt x="614" y="278"/>
                    </a:cubicBezTo>
                    <a:cubicBezTo>
                      <a:pt x="631" y="239"/>
                      <a:pt x="631" y="239"/>
                      <a:pt x="631" y="239"/>
                    </a:cubicBezTo>
                    <a:cubicBezTo>
                      <a:pt x="632" y="238"/>
                      <a:pt x="632" y="238"/>
                      <a:pt x="632" y="238"/>
                    </a:cubicBezTo>
                    <a:cubicBezTo>
                      <a:pt x="632" y="238"/>
                      <a:pt x="632" y="238"/>
                      <a:pt x="632" y="238"/>
                    </a:cubicBezTo>
                    <a:cubicBezTo>
                      <a:pt x="646" y="224"/>
                      <a:pt x="646" y="224"/>
                      <a:pt x="646" y="224"/>
                    </a:cubicBezTo>
                    <a:cubicBezTo>
                      <a:pt x="655" y="208"/>
                      <a:pt x="655" y="208"/>
                      <a:pt x="655" y="208"/>
                    </a:cubicBezTo>
                    <a:cubicBezTo>
                      <a:pt x="655" y="206"/>
                      <a:pt x="655" y="206"/>
                      <a:pt x="655" y="206"/>
                    </a:cubicBezTo>
                    <a:cubicBezTo>
                      <a:pt x="655" y="206"/>
                      <a:pt x="655" y="206"/>
                      <a:pt x="655" y="206"/>
                    </a:cubicBezTo>
                    <a:cubicBezTo>
                      <a:pt x="662" y="193"/>
                      <a:pt x="662" y="193"/>
                      <a:pt x="662" y="193"/>
                    </a:cubicBezTo>
                    <a:cubicBezTo>
                      <a:pt x="656" y="177"/>
                      <a:pt x="656" y="177"/>
                      <a:pt x="656" y="177"/>
                    </a:cubicBezTo>
                    <a:cubicBezTo>
                      <a:pt x="656" y="176"/>
                      <a:pt x="656" y="176"/>
                      <a:pt x="656" y="176"/>
                    </a:cubicBezTo>
                    <a:cubicBezTo>
                      <a:pt x="655" y="176"/>
                      <a:pt x="655" y="176"/>
                      <a:pt x="655" y="176"/>
                    </a:cubicBezTo>
                    <a:cubicBezTo>
                      <a:pt x="655" y="159"/>
                      <a:pt x="655" y="159"/>
                      <a:pt x="655" y="159"/>
                    </a:cubicBezTo>
                    <a:cubicBezTo>
                      <a:pt x="646" y="159"/>
                      <a:pt x="646" y="159"/>
                      <a:pt x="646" y="159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23" y="172"/>
                      <a:pt x="612" y="170"/>
                      <a:pt x="599" y="162"/>
                    </a:cubicBezTo>
                    <a:cubicBezTo>
                      <a:pt x="593" y="157"/>
                      <a:pt x="593" y="147"/>
                      <a:pt x="596" y="131"/>
                    </a:cubicBezTo>
                    <a:cubicBezTo>
                      <a:pt x="588" y="130"/>
                      <a:pt x="588" y="130"/>
                      <a:pt x="588" y="130"/>
                    </a:cubicBezTo>
                    <a:cubicBezTo>
                      <a:pt x="584" y="135"/>
                      <a:pt x="584" y="135"/>
                      <a:pt x="584" y="135"/>
                    </a:cubicBezTo>
                    <a:cubicBezTo>
                      <a:pt x="574" y="146"/>
                      <a:pt x="567" y="152"/>
                      <a:pt x="565" y="152"/>
                    </a:cubicBezTo>
                    <a:cubicBezTo>
                      <a:pt x="563" y="152"/>
                      <a:pt x="562" y="152"/>
                      <a:pt x="560" y="151"/>
                    </a:cubicBezTo>
                    <a:cubicBezTo>
                      <a:pt x="559" y="148"/>
                      <a:pt x="556" y="143"/>
                      <a:pt x="556" y="134"/>
                    </a:cubicBezTo>
                    <a:cubicBezTo>
                      <a:pt x="556" y="125"/>
                      <a:pt x="556" y="118"/>
                      <a:pt x="560" y="116"/>
                    </a:cubicBezTo>
                    <a:cubicBezTo>
                      <a:pt x="562" y="113"/>
                      <a:pt x="564" y="112"/>
                      <a:pt x="566" y="114"/>
                    </a:cubicBezTo>
                    <a:cubicBezTo>
                      <a:pt x="586" y="77"/>
                      <a:pt x="586" y="77"/>
                      <a:pt x="586" y="77"/>
                    </a:cubicBezTo>
                    <a:cubicBezTo>
                      <a:pt x="591" y="63"/>
                      <a:pt x="591" y="63"/>
                      <a:pt x="591" y="63"/>
                    </a:cubicBezTo>
                    <a:cubicBezTo>
                      <a:pt x="594" y="48"/>
                      <a:pt x="594" y="48"/>
                      <a:pt x="594" y="48"/>
                    </a:cubicBezTo>
                    <a:cubicBezTo>
                      <a:pt x="583" y="38"/>
                      <a:pt x="583" y="38"/>
                      <a:pt x="583" y="38"/>
                    </a:cubicBezTo>
                    <a:cubicBezTo>
                      <a:pt x="580" y="35"/>
                      <a:pt x="579" y="28"/>
                      <a:pt x="581" y="17"/>
                    </a:cubicBezTo>
                    <a:cubicBezTo>
                      <a:pt x="581" y="11"/>
                      <a:pt x="581" y="11"/>
                      <a:pt x="581" y="11"/>
                    </a:cubicBezTo>
                    <a:cubicBezTo>
                      <a:pt x="581" y="7"/>
                      <a:pt x="579" y="3"/>
                      <a:pt x="574" y="0"/>
                    </a:cubicBezTo>
                    <a:cubicBezTo>
                      <a:pt x="572" y="0"/>
                      <a:pt x="572" y="0"/>
                      <a:pt x="572" y="0"/>
                    </a:cubicBezTo>
                    <a:cubicBezTo>
                      <a:pt x="571" y="3"/>
                      <a:pt x="571" y="3"/>
                      <a:pt x="571" y="3"/>
                    </a:cubicBezTo>
                    <a:cubicBezTo>
                      <a:pt x="568" y="12"/>
                      <a:pt x="561" y="16"/>
                      <a:pt x="549" y="13"/>
                    </a:cubicBezTo>
                    <a:cubicBezTo>
                      <a:pt x="544" y="11"/>
                      <a:pt x="537" y="11"/>
                      <a:pt x="53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76" name="Freeform 16">
                <a:extLst>
                  <a:ext uri="{FF2B5EF4-FFF2-40B4-BE49-F238E27FC236}">
                    <a16:creationId xmlns:a16="http://schemas.microsoft.com/office/drawing/2014/main" id="{14786D62-F3DD-49F3-A000-E5DFCBF0A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115" y="4380093"/>
                <a:ext cx="505315" cy="515681"/>
              </a:xfrm>
              <a:custGeom>
                <a:avLst/>
                <a:gdLst>
                  <a:gd name="T0" fmla="*/ 355 w 374"/>
                  <a:gd name="T1" fmla="*/ 43 h 381"/>
                  <a:gd name="T2" fmla="*/ 341 w 374"/>
                  <a:gd name="T3" fmla="*/ 39 h 381"/>
                  <a:gd name="T4" fmla="*/ 329 w 374"/>
                  <a:gd name="T5" fmla="*/ 34 h 381"/>
                  <a:gd name="T6" fmla="*/ 309 w 374"/>
                  <a:gd name="T7" fmla="*/ 37 h 381"/>
                  <a:gd name="T8" fmla="*/ 292 w 374"/>
                  <a:gd name="T9" fmla="*/ 31 h 381"/>
                  <a:gd name="T10" fmla="*/ 291 w 374"/>
                  <a:gd name="T11" fmla="*/ 28 h 381"/>
                  <a:gd name="T12" fmla="*/ 269 w 374"/>
                  <a:gd name="T13" fmla="*/ 6 h 381"/>
                  <a:gd name="T14" fmla="*/ 232 w 374"/>
                  <a:gd name="T15" fmla="*/ 21 h 381"/>
                  <a:gd name="T16" fmla="*/ 228 w 374"/>
                  <a:gd name="T17" fmla="*/ 54 h 381"/>
                  <a:gd name="T18" fmla="*/ 213 w 374"/>
                  <a:gd name="T19" fmla="*/ 79 h 381"/>
                  <a:gd name="T20" fmla="*/ 190 w 374"/>
                  <a:gd name="T21" fmla="*/ 114 h 381"/>
                  <a:gd name="T22" fmla="*/ 152 w 374"/>
                  <a:gd name="T23" fmla="*/ 156 h 381"/>
                  <a:gd name="T24" fmla="*/ 115 w 374"/>
                  <a:gd name="T25" fmla="*/ 192 h 381"/>
                  <a:gd name="T26" fmla="*/ 96 w 374"/>
                  <a:gd name="T27" fmla="*/ 217 h 381"/>
                  <a:gd name="T28" fmla="*/ 0 w 374"/>
                  <a:gd name="T29" fmla="*/ 222 h 381"/>
                  <a:gd name="T30" fmla="*/ 26 w 374"/>
                  <a:gd name="T31" fmla="*/ 300 h 381"/>
                  <a:gd name="T32" fmla="*/ 42 w 374"/>
                  <a:gd name="T33" fmla="*/ 309 h 381"/>
                  <a:gd name="T34" fmla="*/ 55 w 374"/>
                  <a:gd name="T35" fmla="*/ 346 h 381"/>
                  <a:gd name="T36" fmla="*/ 57 w 374"/>
                  <a:gd name="T37" fmla="*/ 354 h 381"/>
                  <a:gd name="T38" fmla="*/ 82 w 374"/>
                  <a:gd name="T39" fmla="*/ 346 h 381"/>
                  <a:gd name="T40" fmla="*/ 92 w 374"/>
                  <a:gd name="T41" fmla="*/ 351 h 381"/>
                  <a:gd name="T42" fmla="*/ 100 w 374"/>
                  <a:gd name="T43" fmla="*/ 325 h 381"/>
                  <a:gd name="T44" fmla="*/ 145 w 374"/>
                  <a:gd name="T45" fmla="*/ 307 h 381"/>
                  <a:gd name="T46" fmla="*/ 149 w 374"/>
                  <a:gd name="T47" fmla="*/ 280 h 381"/>
                  <a:gd name="T48" fmla="*/ 158 w 374"/>
                  <a:gd name="T49" fmla="*/ 273 h 381"/>
                  <a:gd name="T50" fmla="*/ 160 w 374"/>
                  <a:gd name="T51" fmla="*/ 273 h 381"/>
                  <a:gd name="T52" fmla="*/ 179 w 374"/>
                  <a:gd name="T53" fmla="*/ 290 h 381"/>
                  <a:gd name="T54" fmla="*/ 186 w 374"/>
                  <a:gd name="T55" fmla="*/ 307 h 381"/>
                  <a:gd name="T56" fmla="*/ 200 w 374"/>
                  <a:gd name="T57" fmla="*/ 287 h 381"/>
                  <a:gd name="T58" fmla="*/ 213 w 374"/>
                  <a:gd name="T59" fmla="*/ 280 h 381"/>
                  <a:gd name="T60" fmla="*/ 229 w 374"/>
                  <a:gd name="T61" fmla="*/ 283 h 381"/>
                  <a:gd name="T62" fmla="*/ 239 w 374"/>
                  <a:gd name="T63" fmla="*/ 313 h 381"/>
                  <a:gd name="T64" fmla="*/ 249 w 374"/>
                  <a:gd name="T65" fmla="*/ 336 h 381"/>
                  <a:gd name="T66" fmla="*/ 255 w 374"/>
                  <a:gd name="T67" fmla="*/ 357 h 381"/>
                  <a:gd name="T68" fmla="*/ 273 w 374"/>
                  <a:gd name="T69" fmla="*/ 357 h 381"/>
                  <a:gd name="T70" fmla="*/ 276 w 374"/>
                  <a:gd name="T71" fmla="*/ 359 h 381"/>
                  <a:gd name="T72" fmla="*/ 285 w 374"/>
                  <a:gd name="T73" fmla="*/ 381 h 381"/>
                  <a:gd name="T74" fmla="*/ 291 w 374"/>
                  <a:gd name="T75" fmla="*/ 364 h 381"/>
                  <a:gd name="T76" fmla="*/ 295 w 374"/>
                  <a:gd name="T77" fmla="*/ 362 h 381"/>
                  <a:gd name="T78" fmla="*/ 303 w 374"/>
                  <a:gd name="T79" fmla="*/ 357 h 381"/>
                  <a:gd name="T80" fmla="*/ 310 w 374"/>
                  <a:gd name="T81" fmla="*/ 349 h 381"/>
                  <a:gd name="T82" fmla="*/ 247 w 374"/>
                  <a:gd name="T83" fmla="*/ 223 h 381"/>
                  <a:gd name="T84" fmla="*/ 231 w 374"/>
                  <a:gd name="T85" fmla="*/ 171 h 381"/>
                  <a:gd name="T86" fmla="*/ 230 w 374"/>
                  <a:gd name="T87" fmla="*/ 169 h 381"/>
                  <a:gd name="T88" fmla="*/ 240 w 374"/>
                  <a:gd name="T89" fmla="*/ 139 h 381"/>
                  <a:gd name="T90" fmla="*/ 344 w 374"/>
                  <a:gd name="T91" fmla="*/ 116 h 381"/>
                  <a:gd name="T92" fmla="*/ 368 w 374"/>
                  <a:gd name="T93" fmla="*/ 10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74" h="381">
                    <a:moveTo>
                      <a:pt x="374" y="77"/>
                    </a:moveTo>
                    <a:cubicBezTo>
                      <a:pt x="366" y="60"/>
                      <a:pt x="366" y="60"/>
                      <a:pt x="366" y="60"/>
                    </a:cubicBezTo>
                    <a:cubicBezTo>
                      <a:pt x="355" y="43"/>
                      <a:pt x="355" y="43"/>
                      <a:pt x="355" y="43"/>
                    </a:cubicBezTo>
                    <a:cubicBezTo>
                      <a:pt x="342" y="40"/>
                      <a:pt x="342" y="40"/>
                      <a:pt x="342" y="40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1" y="39"/>
                      <a:pt x="341" y="39"/>
                      <a:pt x="341" y="39"/>
                    </a:cubicBezTo>
                    <a:cubicBezTo>
                      <a:pt x="340" y="39"/>
                      <a:pt x="340" y="39"/>
                      <a:pt x="340" y="39"/>
                    </a:cubicBezTo>
                    <a:cubicBezTo>
                      <a:pt x="329" y="34"/>
                      <a:pt x="329" y="34"/>
                      <a:pt x="329" y="34"/>
                    </a:cubicBezTo>
                    <a:cubicBezTo>
                      <a:pt x="329" y="34"/>
                      <a:pt x="329" y="34"/>
                      <a:pt x="329" y="34"/>
                    </a:cubicBezTo>
                    <a:cubicBezTo>
                      <a:pt x="327" y="34"/>
                      <a:pt x="327" y="34"/>
                      <a:pt x="327" y="34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09" y="37"/>
                      <a:pt x="309" y="37"/>
                      <a:pt x="309" y="37"/>
                    </a:cubicBezTo>
                    <a:cubicBezTo>
                      <a:pt x="308" y="37"/>
                      <a:pt x="308" y="37"/>
                      <a:pt x="308" y="37"/>
                    </a:cubicBezTo>
                    <a:cubicBezTo>
                      <a:pt x="306" y="36"/>
                      <a:pt x="306" y="36"/>
                      <a:pt x="306" y="36"/>
                    </a:cubicBezTo>
                    <a:cubicBezTo>
                      <a:pt x="292" y="31"/>
                      <a:pt x="292" y="31"/>
                      <a:pt x="292" y="31"/>
                    </a:cubicBezTo>
                    <a:cubicBezTo>
                      <a:pt x="292" y="30"/>
                      <a:pt x="292" y="30"/>
                      <a:pt x="292" y="30"/>
                    </a:cubicBezTo>
                    <a:cubicBezTo>
                      <a:pt x="291" y="30"/>
                      <a:pt x="291" y="30"/>
                      <a:pt x="291" y="30"/>
                    </a:cubicBezTo>
                    <a:cubicBezTo>
                      <a:pt x="291" y="28"/>
                      <a:pt x="291" y="28"/>
                      <a:pt x="291" y="28"/>
                    </a:cubicBezTo>
                    <a:cubicBezTo>
                      <a:pt x="291" y="28"/>
                      <a:pt x="291" y="28"/>
                      <a:pt x="291" y="28"/>
                    </a:cubicBezTo>
                    <a:cubicBezTo>
                      <a:pt x="281" y="18"/>
                      <a:pt x="281" y="18"/>
                      <a:pt x="281" y="18"/>
                    </a:cubicBezTo>
                    <a:cubicBezTo>
                      <a:pt x="269" y="6"/>
                      <a:pt x="269" y="6"/>
                      <a:pt x="269" y="6"/>
                    </a:cubicBezTo>
                    <a:cubicBezTo>
                      <a:pt x="259" y="0"/>
                      <a:pt x="259" y="0"/>
                      <a:pt x="259" y="0"/>
                    </a:cubicBezTo>
                    <a:cubicBezTo>
                      <a:pt x="247" y="11"/>
                      <a:pt x="247" y="11"/>
                      <a:pt x="247" y="11"/>
                    </a:cubicBezTo>
                    <a:cubicBezTo>
                      <a:pt x="232" y="21"/>
                      <a:pt x="232" y="21"/>
                      <a:pt x="232" y="21"/>
                    </a:cubicBezTo>
                    <a:cubicBezTo>
                      <a:pt x="228" y="53"/>
                      <a:pt x="228" y="53"/>
                      <a:pt x="228" y="53"/>
                    </a:cubicBezTo>
                    <a:cubicBezTo>
                      <a:pt x="228" y="54"/>
                      <a:pt x="228" y="54"/>
                      <a:pt x="228" y="54"/>
                    </a:cubicBezTo>
                    <a:cubicBezTo>
                      <a:pt x="228" y="54"/>
                      <a:pt x="228" y="54"/>
                      <a:pt x="228" y="54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4" y="79"/>
                      <a:pt x="214" y="79"/>
                      <a:pt x="214" y="79"/>
                    </a:cubicBezTo>
                    <a:cubicBezTo>
                      <a:pt x="213" y="79"/>
                      <a:pt x="213" y="79"/>
                      <a:pt x="213" y="79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0" y="114"/>
                      <a:pt x="190" y="114"/>
                      <a:pt x="190" y="114"/>
                    </a:cubicBezTo>
                    <a:cubicBezTo>
                      <a:pt x="190" y="114"/>
                      <a:pt x="190" y="114"/>
                      <a:pt x="190" y="114"/>
                    </a:cubicBezTo>
                    <a:cubicBezTo>
                      <a:pt x="189" y="116"/>
                      <a:pt x="189" y="116"/>
                      <a:pt x="189" y="116"/>
                    </a:cubicBezTo>
                    <a:cubicBezTo>
                      <a:pt x="179" y="123"/>
                      <a:pt x="171" y="131"/>
                      <a:pt x="163" y="137"/>
                    </a:cubicBezTo>
                    <a:cubicBezTo>
                      <a:pt x="152" y="156"/>
                      <a:pt x="152" y="156"/>
                      <a:pt x="152" y="156"/>
                    </a:cubicBezTo>
                    <a:cubicBezTo>
                      <a:pt x="150" y="161"/>
                      <a:pt x="141" y="168"/>
                      <a:pt x="126" y="174"/>
                    </a:cubicBezTo>
                    <a:cubicBezTo>
                      <a:pt x="115" y="192"/>
                      <a:pt x="115" y="192"/>
                      <a:pt x="115" y="192"/>
                    </a:cubicBezTo>
                    <a:cubicBezTo>
                      <a:pt x="115" y="192"/>
                      <a:pt x="115" y="192"/>
                      <a:pt x="115" y="192"/>
                    </a:cubicBezTo>
                    <a:cubicBezTo>
                      <a:pt x="97" y="216"/>
                      <a:pt x="97" y="216"/>
                      <a:pt x="97" y="216"/>
                    </a:cubicBezTo>
                    <a:cubicBezTo>
                      <a:pt x="96" y="216"/>
                      <a:pt x="96" y="216"/>
                      <a:pt x="96" y="216"/>
                    </a:cubicBezTo>
                    <a:cubicBezTo>
                      <a:pt x="96" y="217"/>
                      <a:pt x="96" y="217"/>
                      <a:pt x="96" y="217"/>
                    </a:cubicBezTo>
                    <a:cubicBezTo>
                      <a:pt x="94" y="217"/>
                      <a:pt x="94" y="217"/>
                      <a:pt x="94" y="217"/>
                    </a:cubicBezTo>
                    <a:cubicBezTo>
                      <a:pt x="10" y="212"/>
                      <a:pt x="10" y="212"/>
                      <a:pt x="10" y="21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9" y="274"/>
                      <a:pt x="9" y="274"/>
                      <a:pt x="9" y="274"/>
                    </a:cubicBezTo>
                    <a:cubicBezTo>
                      <a:pt x="26" y="300"/>
                      <a:pt x="26" y="300"/>
                      <a:pt x="26" y="300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09"/>
                      <a:pt x="42" y="309"/>
                      <a:pt x="42" y="309"/>
                    </a:cubicBezTo>
                    <a:cubicBezTo>
                      <a:pt x="42" y="309"/>
                      <a:pt x="42" y="309"/>
                      <a:pt x="42" y="309"/>
                    </a:cubicBezTo>
                    <a:cubicBezTo>
                      <a:pt x="51" y="320"/>
                      <a:pt x="55" y="327"/>
                      <a:pt x="55" y="332"/>
                    </a:cubicBezTo>
                    <a:cubicBezTo>
                      <a:pt x="55" y="346"/>
                      <a:pt x="55" y="346"/>
                      <a:pt x="55" y="346"/>
                    </a:cubicBezTo>
                    <a:cubicBezTo>
                      <a:pt x="50" y="351"/>
                      <a:pt x="50" y="351"/>
                      <a:pt x="50" y="351"/>
                    </a:cubicBezTo>
                    <a:cubicBezTo>
                      <a:pt x="53" y="354"/>
                      <a:pt x="53" y="354"/>
                      <a:pt x="53" y="354"/>
                    </a:cubicBezTo>
                    <a:cubicBezTo>
                      <a:pt x="57" y="354"/>
                      <a:pt x="57" y="354"/>
                      <a:pt x="57" y="354"/>
                    </a:cubicBezTo>
                    <a:cubicBezTo>
                      <a:pt x="63" y="341"/>
                      <a:pt x="63" y="341"/>
                      <a:pt x="63" y="341"/>
                    </a:cubicBezTo>
                    <a:cubicBezTo>
                      <a:pt x="66" y="341"/>
                      <a:pt x="66" y="341"/>
                      <a:pt x="66" y="341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83" y="351"/>
                      <a:pt x="83" y="351"/>
                      <a:pt x="83" y="351"/>
                    </a:cubicBezTo>
                    <a:cubicBezTo>
                      <a:pt x="92" y="351"/>
                      <a:pt x="92" y="351"/>
                      <a:pt x="92" y="351"/>
                    </a:cubicBezTo>
                    <a:cubicBezTo>
                      <a:pt x="92" y="351"/>
                      <a:pt x="92" y="351"/>
                      <a:pt x="92" y="351"/>
                    </a:cubicBezTo>
                    <a:cubicBezTo>
                      <a:pt x="90" y="345"/>
                      <a:pt x="90" y="345"/>
                      <a:pt x="90" y="345"/>
                    </a:cubicBezTo>
                    <a:cubicBezTo>
                      <a:pt x="89" y="343"/>
                      <a:pt x="89" y="343"/>
                      <a:pt x="89" y="343"/>
                    </a:cubicBezTo>
                    <a:cubicBezTo>
                      <a:pt x="100" y="325"/>
                      <a:pt x="100" y="325"/>
                      <a:pt x="100" y="325"/>
                    </a:cubicBezTo>
                    <a:cubicBezTo>
                      <a:pt x="102" y="320"/>
                      <a:pt x="108" y="318"/>
                      <a:pt x="115" y="320"/>
                    </a:cubicBezTo>
                    <a:cubicBezTo>
                      <a:pt x="134" y="321"/>
                      <a:pt x="134" y="321"/>
                      <a:pt x="134" y="321"/>
                    </a:cubicBezTo>
                    <a:cubicBezTo>
                      <a:pt x="145" y="307"/>
                      <a:pt x="145" y="307"/>
                      <a:pt x="145" y="307"/>
                    </a:cubicBezTo>
                    <a:cubicBezTo>
                      <a:pt x="145" y="294"/>
                      <a:pt x="145" y="294"/>
                      <a:pt x="145" y="294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9" y="280"/>
                      <a:pt x="149" y="280"/>
                      <a:pt x="149" y="280"/>
                    </a:cubicBezTo>
                    <a:cubicBezTo>
                      <a:pt x="150" y="279"/>
                      <a:pt x="150" y="279"/>
                      <a:pt x="150" y="279"/>
                    </a:cubicBezTo>
                    <a:cubicBezTo>
                      <a:pt x="151" y="278"/>
                      <a:pt x="151" y="278"/>
                      <a:pt x="151" y="278"/>
                    </a:cubicBezTo>
                    <a:cubicBezTo>
                      <a:pt x="158" y="273"/>
                      <a:pt x="158" y="273"/>
                      <a:pt x="158" y="273"/>
                    </a:cubicBezTo>
                    <a:cubicBezTo>
                      <a:pt x="158" y="272"/>
                      <a:pt x="158" y="272"/>
                      <a:pt x="158" y="272"/>
                    </a:cubicBezTo>
                    <a:cubicBezTo>
                      <a:pt x="159" y="272"/>
                      <a:pt x="159" y="272"/>
                      <a:pt x="159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76" y="275"/>
                      <a:pt x="176" y="275"/>
                      <a:pt x="176" y="275"/>
                    </a:cubicBezTo>
                    <a:cubicBezTo>
                      <a:pt x="176" y="278"/>
                      <a:pt x="176" y="278"/>
                      <a:pt x="176" y="278"/>
                    </a:cubicBezTo>
                    <a:cubicBezTo>
                      <a:pt x="179" y="290"/>
                      <a:pt x="179" y="290"/>
                      <a:pt x="179" y="290"/>
                    </a:cubicBezTo>
                    <a:cubicBezTo>
                      <a:pt x="179" y="297"/>
                      <a:pt x="179" y="297"/>
                      <a:pt x="179" y="297"/>
                    </a:cubicBezTo>
                    <a:cubicBezTo>
                      <a:pt x="182" y="306"/>
                      <a:pt x="182" y="306"/>
                      <a:pt x="182" y="306"/>
                    </a:cubicBezTo>
                    <a:cubicBezTo>
                      <a:pt x="186" y="307"/>
                      <a:pt x="186" y="307"/>
                      <a:pt x="186" y="307"/>
                    </a:cubicBezTo>
                    <a:cubicBezTo>
                      <a:pt x="191" y="300"/>
                      <a:pt x="191" y="300"/>
                      <a:pt x="191" y="300"/>
                    </a:cubicBezTo>
                    <a:cubicBezTo>
                      <a:pt x="191" y="299"/>
                      <a:pt x="191" y="299"/>
                      <a:pt x="191" y="299"/>
                    </a:cubicBezTo>
                    <a:cubicBezTo>
                      <a:pt x="200" y="287"/>
                      <a:pt x="200" y="287"/>
                      <a:pt x="200" y="287"/>
                    </a:cubicBezTo>
                    <a:cubicBezTo>
                      <a:pt x="201" y="285"/>
                      <a:pt x="201" y="285"/>
                      <a:pt x="201" y="285"/>
                    </a:cubicBezTo>
                    <a:cubicBezTo>
                      <a:pt x="212" y="280"/>
                      <a:pt x="212" y="280"/>
                      <a:pt x="212" y="280"/>
                    </a:cubicBezTo>
                    <a:cubicBezTo>
                      <a:pt x="213" y="280"/>
                      <a:pt x="213" y="280"/>
                      <a:pt x="213" y="280"/>
                    </a:cubicBezTo>
                    <a:cubicBezTo>
                      <a:pt x="214" y="279"/>
                      <a:pt x="214" y="279"/>
                      <a:pt x="214" y="279"/>
                    </a:cubicBezTo>
                    <a:cubicBezTo>
                      <a:pt x="228" y="283"/>
                      <a:pt x="228" y="283"/>
                      <a:pt x="228" y="283"/>
                    </a:cubicBezTo>
                    <a:cubicBezTo>
                      <a:pt x="229" y="283"/>
                      <a:pt x="229" y="283"/>
                      <a:pt x="229" y="283"/>
                    </a:cubicBezTo>
                    <a:cubicBezTo>
                      <a:pt x="231" y="284"/>
                      <a:pt x="231" y="284"/>
                      <a:pt x="231" y="284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13"/>
                      <a:pt x="239" y="313"/>
                      <a:pt x="239" y="313"/>
                    </a:cubicBezTo>
                    <a:cubicBezTo>
                      <a:pt x="249" y="333"/>
                      <a:pt x="249" y="333"/>
                      <a:pt x="249" y="333"/>
                    </a:cubicBezTo>
                    <a:cubicBezTo>
                      <a:pt x="249" y="333"/>
                      <a:pt x="249" y="333"/>
                      <a:pt x="249" y="333"/>
                    </a:cubicBezTo>
                    <a:cubicBezTo>
                      <a:pt x="249" y="336"/>
                      <a:pt x="249" y="336"/>
                      <a:pt x="249" y="336"/>
                    </a:cubicBezTo>
                    <a:cubicBezTo>
                      <a:pt x="249" y="350"/>
                      <a:pt x="249" y="350"/>
                      <a:pt x="249" y="350"/>
                    </a:cubicBezTo>
                    <a:cubicBezTo>
                      <a:pt x="252" y="357"/>
                      <a:pt x="252" y="357"/>
                      <a:pt x="252" y="357"/>
                    </a:cubicBezTo>
                    <a:cubicBezTo>
                      <a:pt x="255" y="357"/>
                      <a:pt x="255" y="357"/>
                      <a:pt x="255" y="357"/>
                    </a:cubicBezTo>
                    <a:cubicBezTo>
                      <a:pt x="260" y="351"/>
                      <a:pt x="260" y="351"/>
                      <a:pt x="260" y="351"/>
                    </a:cubicBezTo>
                    <a:cubicBezTo>
                      <a:pt x="261" y="349"/>
                      <a:pt x="261" y="349"/>
                      <a:pt x="261" y="349"/>
                    </a:cubicBezTo>
                    <a:cubicBezTo>
                      <a:pt x="273" y="357"/>
                      <a:pt x="273" y="357"/>
                      <a:pt x="273" y="357"/>
                    </a:cubicBezTo>
                    <a:cubicBezTo>
                      <a:pt x="274" y="357"/>
                      <a:pt x="274" y="357"/>
                      <a:pt x="274" y="35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76" y="359"/>
                      <a:pt x="276" y="359"/>
                      <a:pt x="276" y="359"/>
                    </a:cubicBezTo>
                    <a:cubicBezTo>
                      <a:pt x="276" y="360"/>
                      <a:pt x="276" y="360"/>
                      <a:pt x="276" y="360"/>
                    </a:cubicBezTo>
                    <a:cubicBezTo>
                      <a:pt x="280" y="378"/>
                      <a:pt x="280" y="378"/>
                      <a:pt x="280" y="378"/>
                    </a:cubicBezTo>
                    <a:cubicBezTo>
                      <a:pt x="285" y="381"/>
                      <a:pt x="285" y="381"/>
                      <a:pt x="285" y="381"/>
                    </a:cubicBezTo>
                    <a:cubicBezTo>
                      <a:pt x="286" y="379"/>
                      <a:pt x="286" y="379"/>
                      <a:pt x="286" y="379"/>
                    </a:cubicBezTo>
                    <a:cubicBezTo>
                      <a:pt x="291" y="365"/>
                      <a:pt x="291" y="365"/>
                      <a:pt x="291" y="365"/>
                    </a:cubicBezTo>
                    <a:cubicBezTo>
                      <a:pt x="291" y="364"/>
                      <a:pt x="291" y="364"/>
                      <a:pt x="291" y="364"/>
                    </a:cubicBezTo>
                    <a:cubicBezTo>
                      <a:pt x="292" y="362"/>
                      <a:pt x="292" y="362"/>
                      <a:pt x="292" y="362"/>
                    </a:cubicBezTo>
                    <a:cubicBezTo>
                      <a:pt x="293" y="362"/>
                      <a:pt x="293" y="362"/>
                      <a:pt x="293" y="362"/>
                    </a:cubicBezTo>
                    <a:cubicBezTo>
                      <a:pt x="295" y="362"/>
                      <a:pt x="295" y="362"/>
                      <a:pt x="295" y="362"/>
                    </a:cubicBezTo>
                    <a:cubicBezTo>
                      <a:pt x="302" y="358"/>
                      <a:pt x="302" y="358"/>
                      <a:pt x="302" y="358"/>
                    </a:cubicBezTo>
                    <a:cubicBezTo>
                      <a:pt x="303" y="358"/>
                      <a:pt x="303" y="358"/>
                      <a:pt x="303" y="358"/>
                    </a:cubicBezTo>
                    <a:cubicBezTo>
                      <a:pt x="303" y="357"/>
                      <a:pt x="303" y="357"/>
                      <a:pt x="303" y="357"/>
                    </a:cubicBezTo>
                    <a:cubicBezTo>
                      <a:pt x="312" y="357"/>
                      <a:pt x="312" y="357"/>
                      <a:pt x="312" y="357"/>
                    </a:cubicBezTo>
                    <a:cubicBezTo>
                      <a:pt x="310" y="351"/>
                      <a:pt x="310" y="351"/>
                      <a:pt x="310" y="351"/>
                    </a:cubicBezTo>
                    <a:cubicBezTo>
                      <a:pt x="310" y="349"/>
                      <a:pt x="310" y="349"/>
                      <a:pt x="310" y="349"/>
                    </a:cubicBezTo>
                    <a:cubicBezTo>
                      <a:pt x="305" y="300"/>
                      <a:pt x="305" y="300"/>
                      <a:pt x="305" y="300"/>
                    </a:cubicBezTo>
                    <a:cubicBezTo>
                      <a:pt x="285" y="267"/>
                      <a:pt x="285" y="267"/>
                      <a:pt x="285" y="267"/>
                    </a:cubicBezTo>
                    <a:cubicBezTo>
                      <a:pt x="247" y="223"/>
                      <a:pt x="247" y="223"/>
                      <a:pt x="247" y="223"/>
                    </a:cubicBezTo>
                    <a:cubicBezTo>
                      <a:pt x="246" y="222"/>
                      <a:pt x="246" y="222"/>
                      <a:pt x="246" y="222"/>
                    </a:cubicBezTo>
                    <a:cubicBezTo>
                      <a:pt x="244" y="193"/>
                      <a:pt x="244" y="193"/>
                      <a:pt x="244" y="193"/>
                    </a:cubicBezTo>
                    <a:cubicBezTo>
                      <a:pt x="231" y="171"/>
                      <a:pt x="231" y="171"/>
                      <a:pt x="231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0" y="169"/>
                      <a:pt x="230" y="169"/>
                      <a:pt x="230" y="169"/>
                    </a:cubicBezTo>
                    <a:cubicBezTo>
                      <a:pt x="230" y="169"/>
                      <a:pt x="230" y="169"/>
                      <a:pt x="230" y="169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8" y="139"/>
                      <a:pt x="238" y="139"/>
                      <a:pt x="238" y="139"/>
                    </a:cubicBezTo>
                    <a:cubicBezTo>
                      <a:pt x="240" y="139"/>
                      <a:pt x="240" y="139"/>
                      <a:pt x="240" y="139"/>
                    </a:cubicBezTo>
                    <a:cubicBezTo>
                      <a:pt x="242" y="139"/>
                      <a:pt x="242" y="139"/>
                      <a:pt x="242" y="139"/>
                    </a:cubicBezTo>
                    <a:cubicBezTo>
                      <a:pt x="308" y="135"/>
                      <a:pt x="308" y="135"/>
                      <a:pt x="308" y="135"/>
                    </a:cubicBezTo>
                    <a:cubicBezTo>
                      <a:pt x="344" y="116"/>
                      <a:pt x="344" y="116"/>
                      <a:pt x="344" y="116"/>
                    </a:cubicBezTo>
                    <a:cubicBezTo>
                      <a:pt x="344" y="116"/>
                      <a:pt x="344" y="116"/>
                      <a:pt x="344" y="116"/>
                    </a:cubicBezTo>
                    <a:cubicBezTo>
                      <a:pt x="345" y="115"/>
                      <a:pt x="345" y="115"/>
                      <a:pt x="345" y="115"/>
                    </a:cubicBezTo>
                    <a:cubicBezTo>
                      <a:pt x="358" y="111"/>
                      <a:pt x="366" y="106"/>
                      <a:pt x="368" y="100"/>
                    </a:cubicBezTo>
                    <a:cubicBezTo>
                      <a:pt x="372" y="95"/>
                      <a:pt x="374" y="88"/>
                      <a:pt x="37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77" name="Freeform 17">
                <a:extLst>
                  <a:ext uri="{FF2B5EF4-FFF2-40B4-BE49-F238E27FC236}">
                    <a16:creationId xmlns:a16="http://schemas.microsoft.com/office/drawing/2014/main" id="{5270513B-1E75-4131-B05A-565B6BF17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1411" y="3379828"/>
                <a:ext cx="573986" cy="1032657"/>
              </a:xfrm>
              <a:custGeom>
                <a:avLst/>
                <a:gdLst>
                  <a:gd name="T0" fmla="*/ 125 w 425"/>
                  <a:gd name="T1" fmla="*/ 238 h 763"/>
                  <a:gd name="T2" fmla="*/ 159 w 425"/>
                  <a:gd name="T3" fmla="*/ 266 h 763"/>
                  <a:gd name="T4" fmla="*/ 184 w 425"/>
                  <a:gd name="T5" fmla="*/ 285 h 763"/>
                  <a:gd name="T6" fmla="*/ 231 w 425"/>
                  <a:gd name="T7" fmla="*/ 303 h 763"/>
                  <a:gd name="T8" fmla="*/ 232 w 425"/>
                  <a:gd name="T9" fmla="*/ 305 h 763"/>
                  <a:gd name="T10" fmla="*/ 245 w 425"/>
                  <a:gd name="T11" fmla="*/ 326 h 763"/>
                  <a:gd name="T12" fmla="*/ 233 w 425"/>
                  <a:gd name="T13" fmla="*/ 359 h 763"/>
                  <a:gd name="T14" fmla="*/ 232 w 425"/>
                  <a:gd name="T15" fmla="*/ 380 h 763"/>
                  <a:gd name="T16" fmla="*/ 220 w 425"/>
                  <a:gd name="T17" fmla="*/ 417 h 763"/>
                  <a:gd name="T18" fmla="*/ 185 w 425"/>
                  <a:gd name="T19" fmla="*/ 414 h 763"/>
                  <a:gd name="T20" fmla="*/ 147 w 425"/>
                  <a:gd name="T21" fmla="*/ 438 h 763"/>
                  <a:gd name="T22" fmla="*/ 153 w 425"/>
                  <a:gd name="T23" fmla="*/ 468 h 763"/>
                  <a:gd name="T24" fmla="*/ 114 w 425"/>
                  <a:gd name="T25" fmla="*/ 459 h 763"/>
                  <a:gd name="T26" fmla="*/ 82 w 425"/>
                  <a:gd name="T27" fmla="*/ 447 h 763"/>
                  <a:gd name="T28" fmla="*/ 51 w 425"/>
                  <a:gd name="T29" fmla="*/ 519 h 763"/>
                  <a:gd name="T30" fmla="*/ 61 w 425"/>
                  <a:gd name="T31" fmla="*/ 538 h 763"/>
                  <a:gd name="T32" fmla="*/ 68 w 425"/>
                  <a:gd name="T33" fmla="*/ 557 h 763"/>
                  <a:gd name="T34" fmla="*/ 70 w 425"/>
                  <a:gd name="T35" fmla="*/ 587 h 763"/>
                  <a:gd name="T36" fmla="*/ 6 w 425"/>
                  <a:gd name="T37" fmla="*/ 600 h 763"/>
                  <a:gd name="T38" fmla="*/ 8 w 425"/>
                  <a:gd name="T39" fmla="*/ 643 h 763"/>
                  <a:gd name="T40" fmla="*/ 16 w 425"/>
                  <a:gd name="T41" fmla="*/ 670 h 763"/>
                  <a:gd name="T42" fmla="*/ 87 w 425"/>
                  <a:gd name="T43" fmla="*/ 667 h 763"/>
                  <a:gd name="T44" fmla="*/ 112 w 425"/>
                  <a:gd name="T45" fmla="*/ 686 h 763"/>
                  <a:gd name="T46" fmla="*/ 133 w 425"/>
                  <a:gd name="T47" fmla="*/ 702 h 763"/>
                  <a:gd name="T48" fmla="*/ 151 w 425"/>
                  <a:gd name="T49" fmla="*/ 688 h 763"/>
                  <a:gd name="T50" fmla="*/ 201 w 425"/>
                  <a:gd name="T51" fmla="*/ 722 h 763"/>
                  <a:gd name="T52" fmla="*/ 258 w 425"/>
                  <a:gd name="T53" fmla="*/ 725 h 763"/>
                  <a:gd name="T54" fmla="*/ 275 w 425"/>
                  <a:gd name="T55" fmla="*/ 736 h 763"/>
                  <a:gd name="T56" fmla="*/ 275 w 425"/>
                  <a:gd name="T57" fmla="*/ 737 h 763"/>
                  <a:gd name="T58" fmla="*/ 298 w 425"/>
                  <a:gd name="T59" fmla="*/ 759 h 763"/>
                  <a:gd name="T60" fmla="*/ 325 w 425"/>
                  <a:gd name="T61" fmla="*/ 739 h 763"/>
                  <a:gd name="T62" fmla="*/ 316 w 425"/>
                  <a:gd name="T63" fmla="*/ 723 h 763"/>
                  <a:gd name="T64" fmla="*/ 325 w 425"/>
                  <a:gd name="T65" fmla="*/ 680 h 763"/>
                  <a:gd name="T66" fmla="*/ 353 w 425"/>
                  <a:gd name="T67" fmla="*/ 678 h 763"/>
                  <a:gd name="T68" fmla="*/ 318 w 425"/>
                  <a:gd name="T69" fmla="*/ 641 h 763"/>
                  <a:gd name="T70" fmla="*/ 308 w 425"/>
                  <a:gd name="T71" fmla="*/ 627 h 763"/>
                  <a:gd name="T72" fmla="*/ 320 w 425"/>
                  <a:gd name="T73" fmla="*/ 611 h 763"/>
                  <a:gd name="T74" fmla="*/ 398 w 425"/>
                  <a:gd name="T75" fmla="*/ 615 h 763"/>
                  <a:gd name="T76" fmla="*/ 425 w 425"/>
                  <a:gd name="T77" fmla="*/ 611 h 763"/>
                  <a:gd name="T78" fmla="*/ 381 w 425"/>
                  <a:gd name="T79" fmla="*/ 495 h 763"/>
                  <a:gd name="T80" fmla="*/ 360 w 425"/>
                  <a:gd name="T81" fmla="*/ 486 h 763"/>
                  <a:gd name="T82" fmla="*/ 357 w 425"/>
                  <a:gd name="T83" fmla="*/ 455 h 763"/>
                  <a:gd name="T84" fmla="*/ 363 w 425"/>
                  <a:gd name="T85" fmla="*/ 252 h 763"/>
                  <a:gd name="T86" fmla="*/ 367 w 425"/>
                  <a:gd name="T87" fmla="*/ 213 h 763"/>
                  <a:gd name="T88" fmla="*/ 389 w 425"/>
                  <a:gd name="T89" fmla="*/ 181 h 763"/>
                  <a:gd name="T90" fmla="*/ 365 w 425"/>
                  <a:gd name="T91" fmla="*/ 147 h 763"/>
                  <a:gd name="T92" fmla="*/ 363 w 425"/>
                  <a:gd name="T93" fmla="*/ 117 h 763"/>
                  <a:gd name="T94" fmla="*/ 364 w 425"/>
                  <a:gd name="T95" fmla="*/ 114 h 763"/>
                  <a:gd name="T96" fmla="*/ 383 w 425"/>
                  <a:gd name="T97" fmla="*/ 49 h 763"/>
                  <a:gd name="T98" fmla="*/ 396 w 425"/>
                  <a:gd name="T99" fmla="*/ 29 h 763"/>
                  <a:gd name="T100" fmla="*/ 412 w 425"/>
                  <a:gd name="T101" fmla="*/ 16 h 763"/>
                  <a:gd name="T102" fmla="*/ 391 w 425"/>
                  <a:gd name="T103" fmla="*/ 0 h 763"/>
                  <a:gd name="T104" fmla="*/ 354 w 425"/>
                  <a:gd name="T105" fmla="*/ 14 h 763"/>
                  <a:gd name="T106" fmla="*/ 320 w 425"/>
                  <a:gd name="T107" fmla="*/ 45 h 763"/>
                  <a:gd name="T108" fmla="*/ 276 w 425"/>
                  <a:gd name="T109" fmla="*/ 76 h 763"/>
                  <a:gd name="T110" fmla="*/ 257 w 425"/>
                  <a:gd name="T111" fmla="*/ 93 h 763"/>
                  <a:gd name="T112" fmla="*/ 244 w 425"/>
                  <a:gd name="T113" fmla="*/ 156 h 763"/>
                  <a:gd name="T114" fmla="*/ 241 w 425"/>
                  <a:gd name="T115" fmla="*/ 174 h 763"/>
                  <a:gd name="T116" fmla="*/ 228 w 425"/>
                  <a:gd name="T117" fmla="*/ 191 h 763"/>
                  <a:gd name="T118" fmla="*/ 226 w 425"/>
                  <a:gd name="T119" fmla="*/ 193 h 763"/>
                  <a:gd name="T120" fmla="*/ 200 w 425"/>
                  <a:gd name="T121" fmla="*/ 196 h 763"/>
                  <a:gd name="T122" fmla="*/ 199 w 425"/>
                  <a:gd name="T123" fmla="*/ 196 h 763"/>
                  <a:gd name="T124" fmla="*/ 142 w 425"/>
                  <a:gd name="T125" fmla="*/ 174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5" h="763">
                    <a:moveTo>
                      <a:pt x="142" y="174"/>
                    </a:moveTo>
                    <a:cubicBezTo>
                      <a:pt x="135" y="173"/>
                      <a:pt x="135" y="173"/>
                      <a:pt x="135" y="173"/>
                    </a:cubicBezTo>
                    <a:cubicBezTo>
                      <a:pt x="125" y="238"/>
                      <a:pt x="125" y="238"/>
                      <a:pt x="125" y="238"/>
                    </a:cubicBezTo>
                    <a:cubicBezTo>
                      <a:pt x="143" y="259"/>
                      <a:pt x="143" y="259"/>
                      <a:pt x="143" y="259"/>
                    </a:cubicBezTo>
                    <a:cubicBezTo>
                      <a:pt x="159" y="266"/>
                      <a:pt x="159" y="266"/>
                      <a:pt x="159" y="266"/>
                    </a:cubicBezTo>
                    <a:cubicBezTo>
                      <a:pt x="159" y="266"/>
                      <a:pt x="159" y="266"/>
                      <a:pt x="159" y="266"/>
                    </a:cubicBezTo>
                    <a:cubicBezTo>
                      <a:pt x="161" y="266"/>
                      <a:pt x="161" y="266"/>
                      <a:pt x="161" y="266"/>
                    </a:cubicBezTo>
                    <a:cubicBezTo>
                      <a:pt x="162" y="267"/>
                      <a:pt x="162" y="267"/>
                      <a:pt x="162" y="267"/>
                    </a:cubicBezTo>
                    <a:cubicBezTo>
                      <a:pt x="184" y="285"/>
                      <a:pt x="184" y="285"/>
                      <a:pt x="184" y="285"/>
                    </a:cubicBezTo>
                    <a:cubicBezTo>
                      <a:pt x="214" y="293"/>
                      <a:pt x="214" y="293"/>
                      <a:pt x="214" y="293"/>
                    </a:cubicBezTo>
                    <a:cubicBezTo>
                      <a:pt x="215" y="293"/>
                      <a:pt x="215" y="293"/>
                      <a:pt x="215" y="293"/>
                    </a:cubicBezTo>
                    <a:cubicBezTo>
                      <a:pt x="231" y="303"/>
                      <a:pt x="231" y="303"/>
                      <a:pt x="231" y="303"/>
                    </a:cubicBezTo>
                    <a:cubicBezTo>
                      <a:pt x="232" y="303"/>
                      <a:pt x="232" y="303"/>
                      <a:pt x="232" y="303"/>
                    </a:cubicBezTo>
                    <a:cubicBezTo>
                      <a:pt x="232" y="303"/>
                      <a:pt x="232" y="303"/>
                      <a:pt x="232" y="303"/>
                    </a:cubicBezTo>
                    <a:cubicBezTo>
                      <a:pt x="232" y="305"/>
                      <a:pt x="232" y="305"/>
                      <a:pt x="232" y="305"/>
                    </a:cubicBezTo>
                    <a:cubicBezTo>
                      <a:pt x="244" y="322"/>
                      <a:pt x="244" y="322"/>
                      <a:pt x="244" y="322"/>
                    </a:cubicBezTo>
                    <a:cubicBezTo>
                      <a:pt x="246" y="324"/>
                      <a:pt x="246" y="324"/>
                      <a:pt x="246" y="324"/>
                    </a:cubicBezTo>
                    <a:cubicBezTo>
                      <a:pt x="245" y="326"/>
                      <a:pt x="245" y="326"/>
                      <a:pt x="245" y="326"/>
                    </a:cubicBezTo>
                    <a:cubicBezTo>
                      <a:pt x="234" y="343"/>
                      <a:pt x="234" y="343"/>
                      <a:pt x="234" y="343"/>
                    </a:cubicBezTo>
                    <a:cubicBezTo>
                      <a:pt x="232" y="345"/>
                      <a:pt x="232" y="351"/>
                      <a:pt x="232" y="359"/>
                    </a:cubicBezTo>
                    <a:cubicBezTo>
                      <a:pt x="233" y="359"/>
                      <a:pt x="233" y="359"/>
                      <a:pt x="233" y="359"/>
                    </a:cubicBezTo>
                    <a:cubicBezTo>
                      <a:pt x="233" y="379"/>
                      <a:pt x="233" y="379"/>
                      <a:pt x="233" y="379"/>
                    </a:cubicBezTo>
                    <a:cubicBezTo>
                      <a:pt x="232" y="380"/>
                      <a:pt x="232" y="380"/>
                      <a:pt x="232" y="380"/>
                    </a:cubicBezTo>
                    <a:cubicBezTo>
                      <a:pt x="232" y="380"/>
                      <a:pt x="232" y="380"/>
                      <a:pt x="232" y="380"/>
                    </a:cubicBezTo>
                    <a:cubicBezTo>
                      <a:pt x="223" y="412"/>
                      <a:pt x="223" y="412"/>
                      <a:pt x="223" y="412"/>
                    </a:cubicBezTo>
                    <a:cubicBezTo>
                      <a:pt x="222" y="417"/>
                      <a:pt x="222" y="417"/>
                      <a:pt x="222" y="417"/>
                    </a:cubicBezTo>
                    <a:cubicBezTo>
                      <a:pt x="220" y="417"/>
                      <a:pt x="220" y="417"/>
                      <a:pt x="220" y="417"/>
                    </a:cubicBezTo>
                    <a:cubicBezTo>
                      <a:pt x="216" y="416"/>
                      <a:pt x="216" y="416"/>
                      <a:pt x="216" y="416"/>
                    </a:cubicBezTo>
                    <a:cubicBezTo>
                      <a:pt x="203" y="413"/>
                      <a:pt x="203" y="413"/>
                      <a:pt x="203" y="413"/>
                    </a:cubicBezTo>
                    <a:cubicBezTo>
                      <a:pt x="185" y="414"/>
                      <a:pt x="185" y="414"/>
                      <a:pt x="185" y="414"/>
                    </a:cubicBezTo>
                    <a:cubicBezTo>
                      <a:pt x="169" y="419"/>
                      <a:pt x="169" y="419"/>
                      <a:pt x="169" y="419"/>
                    </a:cubicBezTo>
                    <a:cubicBezTo>
                      <a:pt x="151" y="434"/>
                      <a:pt x="151" y="434"/>
                      <a:pt x="151" y="434"/>
                    </a:cubicBezTo>
                    <a:cubicBezTo>
                      <a:pt x="147" y="438"/>
                      <a:pt x="147" y="438"/>
                      <a:pt x="147" y="438"/>
                    </a:cubicBezTo>
                    <a:cubicBezTo>
                      <a:pt x="170" y="450"/>
                      <a:pt x="170" y="450"/>
                      <a:pt x="170" y="450"/>
                    </a:cubicBezTo>
                    <a:cubicBezTo>
                      <a:pt x="168" y="454"/>
                      <a:pt x="168" y="454"/>
                      <a:pt x="168" y="454"/>
                    </a:cubicBezTo>
                    <a:cubicBezTo>
                      <a:pt x="167" y="459"/>
                      <a:pt x="162" y="465"/>
                      <a:pt x="153" y="468"/>
                    </a:cubicBezTo>
                    <a:cubicBezTo>
                      <a:pt x="138" y="469"/>
                      <a:pt x="138" y="469"/>
                      <a:pt x="138" y="469"/>
                    </a:cubicBezTo>
                    <a:cubicBezTo>
                      <a:pt x="114" y="459"/>
                      <a:pt x="114" y="459"/>
                      <a:pt x="114" y="459"/>
                    </a:cubicBezTo>
                    <a:cubicBezTo>
                      <a:pt x="114" y="459"/>
                      <a:pt x="114" y="459"/>
                      <a:pt x="114" y="459"/>
                    </a:cubicBezTo>
                    <a:cubicBezTo>
                      <a:pt x="114" y="459"/>
                      <a:pt x="114" y="459"/>
                      <a:pt x="114" y="459"/>
                    </a:cubicBezTo>
                    <a:cubicBezTo>
                      <a:pt x="92" y="447"/>
                      <a:pt x="92" y="447"/>
                      <a:pt x="92" y="447"/>
                    </a:cubicBezTo>
                    <a:cubicBezTo>
                      <a:pt x="82" y="447"/>
                      <a:pt x="82" y="447"/>
                      <a:pt x="82" y="447"/>
                    </a:cubicBezTo>
                    <a:cubicBezTo>
                      <a:pt x="56" y="485"/>
                      <a:pt x="56" y="485"/>
                      <a:pt x="56" y="485"/>
                    </a:cubicBezTo>
                    <a:cubicBezTo>
                      <a:pt x="51" y="497"/>
                      <a:pt x="51" y="497"/>
                      <a:pt x="51" y="497"/>
                    </a:cubicBezTo>
                    <a:cubicBezTo>
                      <a:pt x="51" y="519"/>
                      <a:pt x="51" y="519"/>
                      <a:pt x="51" y="519"/>
                    </a:cubicBezTo>
                    <a:cubicBezTo>
                      <a:pt x="61" y="537"/>
                      <a:pt x="61" y="537"/>
                      <a:pt x="61" y="537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8" y="555"/>
                      <a:pt x="68" y="555"/>
                      <a:pt x="68" y="555"/>
                    </a:cubicBezTo>
                    <a:cubicBezTo>
                      <a:pt x="68" y="557"/>
                      <a:pt x="68" y="557"/>
                      <a:pt x="68" y="557"/>
                    </a:cubicBezTo>
                    <a:cubicBezTo>
                      <a:pt x="69" y="582"/>
                      <a:pt x="69" y="582"/>
                      <a:pt x="69" y="582"/>
                    </a:cubicBezTo>
                    <a:cubicBezTo>
                      <a:pt x="69" y="585"/>
                      <a:pt x="69" y="585"/>
                      <a:pt x="69" y="585"/>
                    </a:cubicBezTo>
                    <a:cubicBezTo>
                      <a:pt x="70" y="587"/>
                      <a:pt x="70" y="587"/>
                      <a:pt x="70" y="587"/>
                    </a:cubicBezTo>
                    <a:cubicBezTo>
                      <a:pt x="53" y="590"/>
                      <a:pt x="53" y="590"/>
                      <a:pt x="53" y="590"/>
                    </a:cubicBezTo>
                    <a:cubicBezTo>
                      <a:pt x="21" y="590"/>
                      <a:pt x="21" y="590"/>
                      <a:pt x="21" y="590"/>
                    </a:cubicBezTo>
                    <a:cubicBezTo>
                      <a:pt x="6" y="600"/>
                      <a:pt x="6" y="600"/>
                      <a:pt x="6" y="60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1" y="611"/>
                      <a:pt x="1" y="611"/>
                      <a:pt x="1" y="611"/>
                    </a:cubicBezTo>
                    <a:cubicBezTo>
                      <a:pt x="8" y="643"/>
                      <a:pt x="8" y="643"/>
                      <a:pt x="8" y="643"/>
                    </a:cubicBezTo>
                    <a:cubicBezTo>
                      <a:pt x="9" y="643"/>
                      <a:pt x="9" y="643"/>
                      <a:pt x="9" y="643"/>
                    </a:cubicBezTo>
                    <a:cubicBezTo>
                      <a:pt x="9" y="656"/>
                      <a:pt x="9" y="656"/>
                      <a:pt x="9" y="656"/>
                    </a:cubicBezTo>
                    <a:cubicBezTo>
                      <a:pt x="16" y="670"/>
                      <a:pt x="16" y="670"/>
                      <a:pt x="16" y="670"/>
                    </a:cubicBezTo>
                    <a:cubicBezTo>
                      <a:pt x="38" y="685"/>
                      <a:pt x="38" y="685"/>
                      <a:pt x="38" y="685"/>
                    </a:cubicBezTo>
                    <a:cubicBezTo>
                      <a:pt x="71" y="678"/>
                      <a:pt x="71" y="678"/>
                      <a:pt x="71" y="678"/>
                    </a:cubicBezTo>
                    <a:cubicBezTo>
                      <a:pt x="87" y="667"/>
                      <a:pt x="87" y="667"/>
                      <a:pt x="87" y="667"/>
                    </a:cubicBezTo>
                    <a:cubicBezTo>
                      <a:pt x="89" y="666"/>
                      <a:pt x="89" y="666"/>
                      <a:pt x="89" y="666"/>
                    </a:cubicBezTo>
                    <a:cubicBezTo>
                      <a:pt x="104" y="666"/>
                      <a:pt x="104" y="666"/>
                      <a:pt x="104" y="666"/>
                    </a:cubicBezTo>
                    <a:cubicBezTo>
                      <a:pt x="112" y="686"/>
                      <a:pt x="112" y="686"/>
                      <a:pt x="112" y="686"/>
                    </a:cubicBezTo>
                    <a:cubicBezTo>
                      <a:pt x="117" y="691"/>
                      <a:pt x="121" y="697"/>
                      <a:pt x="124" y="703"/>
                    </a:cubicBezTo>
                    <a:cubicBezTo>
                      <a:pt x="131" y="702"/>
                      <a:pt x="131" y="702"/>
                      <a:pt x="131" y="702"/>
                    </a:cubicBezTo>
                    <a:cubicBezTo>
                      <a:pt x="133" y="702"/>
                      <a:pt x="133" y="702"/>
                      <a:pt x="133" y="702"/>
                    </a:cubicBezTo>
                    <a:cubicBezTo>
                      <a:pt x="135" y="702"/>
                      <a:pt x="135" y="702"/>
                      <a:pt x="135" y="702"/>
                    </a:cubicBezTo>
                    <a:cubicBezTo>
                      <a:pt x="136" y="700"/>
                      <a:pt x="136" y="700"/>
                      <a:pt x="136" y="700"/>
                    </a:cubicBezTo>
                    <a:cubicBezTo>
                      <a:pt x="151" y="688"/>
                      <a:pt x="151" y="688"/>
                      <a:pt x="151" y="688"/>
                    </a:cubicBezTo>
                    <a:cubicBezTo>
                      <a:pt x="165" y="713"/>
                      <a:pt x="165" y="713"/>
                      <a:pt x="165" y="713"/>
                    </a:cubicBezTo>
                    <a:cubicBezTo>
                      <a:pt x="180" y="722"/>
                      <a:pt x="180" y="722"/>
                      <a:pt x="180" y="722"/>
                    </a:cubicBezTo>
                    <a:cubicBezTo>
                      <a:pt x="201" y="722"/>
                      <a:pt x="201" y="722"/>
                      <a:pt x="201" y="722"/>
                    </a:cubicBezTo>
                    <a:cubicBezTo>
                      <a:pt x="216" y="720"/>
                      <a:pt x="216" y="720"/>
                      <a:pt x="216" y="720"/>
                    </a:cubicBezTo>
                    <a:cubicBezTo>
                      <a:pt x="220" y="720"/>
                      <a:pt x="220" y="720"/>
                      <a:pt x="220" y="720"/>
                    </a:cubicBezTo>
                    <a:cubicBezTo>
                      <a:pt x="258" y="725"/>
                      <a:pt x="258" y="725"/>
                      <a:pt x="258" y="725"/>
                    </a:cubicBezTo>
                    <a:cubicBezTo>
                      <a:pt x="259" y="725"/>
                      <a:pt x="259" y="725"/>
                      <a:pt x="259" y="725"/>
                    </a:cubicBezTo>
                    <a:cubicBezTo>
                      <a:pt x="259" y="726"/>
                      <a:pt x="259" y="726"/>
                      <a:pt x="259" y="726"/>
                    </a:cubicBezTo>
                    <a:cubicBezTo>
                      <a:pt x="275" y="736"/>
                      <a:pt x="275" y="736"/>
                      <a:pt x="275" y="736"/>
                    </a:cubicBezTo>
                    <a:cubicBezTo>
                      <a:pt x="275" y="736"/>
                      <a:pt x="275" y="736"/>
                      <a:pt x="275" y="736"/>
                    </a:cubicBezTo>
                    <a:cubicBezTo>
                      <a:pt x="275" y="736"/>
                      <a:pt x="275" y="736"/>
                      <a:pt x="275" y="736"/>
                    </a:cubicBezTo>
                    <a:cubicBezTo>
                      <a:pt x="275" y="737"/>
                      <a:pt x="275" y="737"/>
                      <a:pt x="275" y="737"/>
                    </a:cubicBezTo>
                    <a:cubicBezTo>
                      <a:pt x="288" y="747"/>
                      <a:pt x="288" y="747"/>
                      <a:pt x="288" y="747"/>
                    </a:cubicBezTo>
                    <a:cubicBezTo>
                      <a:pt x="288" y="748"/>
                      <a:pt x="288" y="748"/>
                      <a:pt x="288" y="748"/>
                    </a:cubicBezTo>
                    <a:cubicBezTo>
                      <a:pt x="298" y="759"/>
                      <a:pt x="298" y="759"/>
                      <a:pt x="298" y="759"/>
                    </a:cubicBezTo>
                    <a:cubicBezTo>
                      <a:pt x="308" y="763"/>
                      <a:pt x="308" y="763"/>
                      <a:pt x="308" y="763"/>
                    </a:cubicBezTo>
                    <a:cubicBezTo>
                      <a:pt x="325" y="761"/>
                      <a:pt x="325" y="761"/>
                      <a:pt x="325" y="761"/>
                    </a:cubicBezTo>
                    <a:cubicBezTo>
                      <a:pt x="325" y="739"/>
                      <a:pt x="325" y="739"/>
                      <a:pt x="325" y="739"/>
                    </a:cubicBezTo>
                    <a:cubicBezTo>
                      <a:pt x="317" y="724"/>
                      <a:pt x="317" y="724"/>
                      <a:pt x="317" y="724"/>
                    </a:cubicBezTo>
                    <a:cubicBezTo>
                      <a:pt x="316" y="724"/>
                      <a:pt x="316" y="724"/>
                      <a:pt x="316" y="724"/>
                    </a:cubicBezTo>
                    <a:cubicBezTo>
                      <a:pt x="316" y="723"/>
                      <a:pt x="316" y="723"/>
                      <a:pt x="316" y="723"/>
                    </a:cubicBezTo>
                    <a:cubicBezTo>
                      <a:pt x="309" y="696"/>
                      <a:pt x="309" y="696"/>
                      <a:pt x="309" y="696"/>
                    </a:cubicBezTo>
                    <a:cubicBezTo>
                      <a:pt x="324" y="681"/>
                      <a:pt x="324" y="681"/>
                      <a:pt x="324" y="681"/>
                    </a:cubicBezTo>
                    <a:cubicBezTo>
                      <a:pt x="325" y="680"/>
                      <a:pt x="325" y="680"/>
                      <a:pt x="325" y="680"/>
                    </a:cubicBezTo>
                    <a:cubicBezTo>
                      <a:pt x="326" y="680"/>
                      <a:pt x="326" y="680"/>
                      <a:pt x="326" y="680"/>
                    </a:cubicBezTo>
                    <a:cubicBezTo>
                      <a:pt x="339" y="678"/>
                      <a:pt x="339" y="678"/>
                      <a:pt x="339" y="678"/>
                    </a:cubicBezTo>
                    <a:cubicBezTo>
                      <a:pt x="353" y="678"/>
                      <a:pt x="353" y="678"/>
                      <a:pt x="353" y="678"/>
                    </a:cubicBezTo>
                    <a:cubicBezTo>
                      <a:pt x="357" y="672"/>
                      <a:pt x="357" y="672"/>
                      <a:pt x="357" y="672"/>
                    </a:cubicBezTo>
                    <a:cubicBezTo>
                      <a:pt x="348" y="661"/>
                      <a:pt x="348" y="661"/>
                      <a:pt x="348" y="661"/>
                    </a:cubicBezTo>
                    <a:cubicBezTo>
                      <a:pt x="318" y="641"/>
                      <a:pt x="318" y="641"/>
                      <a:pt x="318" y="641"/>
                    </a:cubicBezTo>
                    <a:cubicBezTo>
                      <a:pt x="310" y="629"/>
                      <a:pt x="310" y="629"/>
                      <a:pt x="310" y="629"/>
                    </a:cubicBezTo>
                    <a:cubicBezTo>
                      <a:pt x="309" y="628"/>
                      <a:pt x="309" y="628"/>
                      <a:pt x="309" y="628"/>
                    </a:cubicBezTo>
                    <a:cubicBezTo>
                      <a:pt x="308" y="627"/>
                      <a:pt x="308" y="627"/>
                      <a:pt x="308" y="627"/>
                    </a:cubicBezTo>
                    <a:cubicBezTo>
                      <a:pt x="309" y="625"/>
                      <a:pt x="309" y="625"/>
                      <a:pt x="309" y="625"/>
                    </a:cubicBezTo>
                    <a:cubicBezTo>
                      <a:pt x="318" y="609"/>
                      <a:pt x="318" y="609"/>
                      <a:pt x="318" y="609"/>
                    </a:cubicBezTo>
                    <a:cubicBezTo>
                      <a:pt x="320" y="611"/>
                      <a:pt x="320" y="611"/>
                      <a:pt x="320" y="611"/>
                    </a:cubicBezTo>
                    <a:cubicBezTo>
                      <a:pt x="341" y="617"/>
                      <a:pt x="341" y="617"/>
                      <a:pt x="341" y="617"/>
                    </a:cubicBezTo>
                    <a:cubicBezTo>
                      <a:pt x="397" y="614"/>
                      <a:pt x="397" y="614"/>
                      <a:pt x="397" y="614"/>
                    </a:cubicBezTo>
                    <a:cubicBezTo>
                      <a:pt x="398" y="615"/>
                      <a:pt x="398" y="615"/>
                      <a:pt x="398" y="615"/>
                    </a:cubicBezTo>
                    <a:cubicBezTo>
                      <a:pt x="399" y="615"/>
                      <a:pt x="399" y="615"/>
                      <a:pt x="399" y="615"/>
                    </a:cubicBezTo>
                    <a:cubicBezTo>
                      <a:pt x="415" y="621"/>
                      <a:pt x="415" y="621"/>
                      <a:pt x="415" y="621"/>
                    </a:cubicBezTo>
                    <a:cubicBezTo>
                      <a:pt x="425" y="611"/>
                      <a:pt x="425" y="611"/>
                      <a:pt x="425" y="611"/>
                    </a:cubicBezTo>
                    <a:cubicBezTo>
                      <a:pt x="420" y="579"/>
                      <a:pt x="420" y="579"/>
                      <a:pt x="420" y="579"/>
                    </a:cubicBezTo>
                    <a:cubicBezTo>
                      <a:pt x="400" y="566"/>
                      <a:pt x="400" y="566"/>
                      <a:pt x="400" y="566"/>
                    </a:cubicBezTo>
                    <a:cubicBezTo>
                      <a:pt x="383" y="556"/>
                      <a:pt x="378" y="533"/>
                      <a:pt x="381" y="495"/>
                    </a:cubicBezTo>
                    <a:cubicBezTo>
                      <a:pt x="364" y="487"/>
                      <a:pt x="364" y="487"/>
                      <a:pt x="364" y="487"/>
                    </a:cubicBezTo>
                    <a:cubicBezTo>
                      <a:pt x="362" y="486"/>
                      <a:pt x="362" y="486"/>
                      <a:pt x="362" y="486"/>
                    </a:cubicBezTo>
                    <a:cubicBezTo>
                      <a:pt x="360" y="486"/>
                      <a:pt x="360" y="486"/>
                      <a:pt x="360" y="486"/>
                    </a:cubicBezTo>
                    <a:cubicBezTo>
                      <a:pt x="360" y="484"/>
                      <a:pt x="360" y="484"/>
                      <a:pt x="360" y="484"/>
                    </a:cubicBezTo>
                    <a:cubicBezTo>
                      <a:pt x="360" y="483"/>
                      <a:pt x="360" y="483"/>
                      <a:pt x="360" y="483"/>
                    </a:cubicBezTo>
                    <a:cubicBezTo>
                      <a:pt x="357" y="455"/>
                      <a:pt x="357" y="455"/>
                      <a:pt x="357" y="455"/>
                    </a:cubicBezTo>
                    <a:cubicBezTo>
                      <a:pt x="380" y="347"/>
                      <a:pt x="380" y="347"/>
                      <a:pt x="380" y="347"/>
                    </a:cubicBezTo>
                    <a:cubicBezTo>
                      <a:pt x="371" y="316"/>
                      <a:pt x="365" y="295"/>
                      <a:pt x="365" y="284"/>
                    </a:cubicBezTo>
                    <a:cubicBezTo>
                      <a:pt x="363" y="252"/>
                      <a:pt x="363" y="252"/>
                      <a:pt x="363" y="252"/>
                    </a:cubicBezTo>
                    <a:cubicBezTo>
                      <a:pt x="365" y="218"/>
                      <a:pt x="365" y="218"/>
                      <a:pt x="365" y="218"/>
                    </a:cubicBezTo>
                    <a:cubicBezTo>
                      <a:pt x="365" y="215"/>
                      <a:pt x="365" y="215"/>
                      <a:pt x="365" y="215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89" y="198"/>
                      <a:pt x="389" y="198"/>
                      <a:pt x="389" y="198"/>
                    </a:cubicBezTo>
                    <a:cubicBezTo>
                      <a:pt x="389" y="181"/>
                      <a:pt x="389" y="181"/>
                      <a:pt x="389" y="181"/>
                    </a:cubicBezTo>
                    <a:cubicBezTo>
                      <a:pt x="389" y="176"/>
                      <a:pt x="386" y="170"/>
                      <a:pt x="381" y="162"/>
                    </a:cubicBezTo>
                    <a:cubicBezTo>
                      <a:pt x="367" y="147"/>
                      <a:pt x="367" y="147"/>
                      <a:pt x="367" y="147"/>
                    </a:cubicBezTo>
                    <a:cubicBezTo>
                      <a:pt x="365" y="147"/>
                      <a:pt x="365" y="147"/>
                      <a:pt x="365" y="147"/>
                    </a:cubicBezTo>
                    <a:cubicBezTo>
                      <a:pt x="365" y="144"/>
                      <a:pt x="365" y="144"/>
                      <a:pt x="365" y="144"/>
                    </a:cubicBezTo>
                    <a:cubicBezTo>
                      <a:pt x="363" y="118"/>
                      <a:pt x="363" y="118"/>
                      <a:pt x="363" y="118"/>
                    </a:cubicBezTo>
                    <a:cubicBezTo>
                      <a:pt x="363" y="117"/>
                      <a:pt x="363" y="117"/>
                      <a:pt x="363" y="117"/>
                    </a:cubicBezTo>
                    <a:cubicBezTo>
                      <a:pt x="362" y="116"/>
                      <a:pt x="362" y="116"/>
                      <a:pt x="362" y="116"/>
                    </a:cubicBezTo>
                    <a:cubicBezTo>
                      <a:pt x="364" y="115"/>
                      <a:pt x="364" y="115"/>
                      <a:pt x="364" y="115"/>
                    </a:cubicBez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92" y="79"/>
                      <a:pt x="392" y="79"/>
                      <a:pt x="392" y="79"/>
                    </a:cubicBezTo>
                    <a:cubicBezTo>
                      <a:pt x="392" y="65"/>
                      <a:pt x="392" y="65"/>
                      <a:pt x="392" y="65"/>
                    </a:cubicBezTo>
                    <a:cubicBezTo>
                      <a:pt x="383" y="49"/>
                      <a:pt x="383" y="49"/>
                      <a:pt x="383" y="49"/>
                    </a:cubicBezTo>
                    <a:cubicBezTo>
                      <a:pt x="383" y="48"/>
                      <a:pt x="383" y="48"/>
                      <a:pt x="383" y="48"/>
                    </a:cubicBezTo>
                    <a:cubicBezTo>
                      <a:pt x="382" y="46"/>
                      <a:pt x="382" y="46"/>
                      <a:pt x="382" y="46"/>
                    </a:cubicBezTo>
                    <a:cubicBezTo>
                      <a:pt x="396" y="29"/>
                      <a:pt x="396" y="29"/>
                      <a:pt x="396" y="29"/>
                    </a:cubicBezTo>
                    <a:cubicBezTo>
                      <a:pt x="396" y="28"/>
                      <a:pt x="396" y="28"/>
                      <a:pt x="396" y="28"/>
                    </a:cubicBezTo>
                    <a:cubicBezTo>
                      <a:pt x="397" y="28"/>
                      <a:pt x="397" y="28"/>
                      <a:pt x="397" y="28"/>
                    </a:cubicBezTo>
                    <a:cubicBezTo>
                      <a:pt x="412" y="16"/>
                      <a:pt x="412" y="16"/>
                      <a:pt x="412" y="16"/>
                    </a:cubicBezTo>
                    <a:cubicBezTo>
                      <a:pt x="410" y="2"/>
                      <a:pt x="410" y="2"/>
                      <a:pt x="410" y="2"/>
                    </a:cubicBezTo>
                    <a:cubicBezTo>
                      <a:pt x="402" y="2"/>
                      <a:pt x="402" y="2"/>
                      <a:pt x="402" y="2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384" y="26"/>
                      <a:pt x="384" y="26"/>
                      <a:pt x="384" y="26"/>
                    </a:cubicBezTo>
                    <a:cubicBezTo>
                      <a:pt x="381" y="24"/>
                      <a:pt x="381" y="24"/>
                      <a:pt x="381" y="24"/>
                    </a:cubicBezTo>
                    <a:cubicBezTo>
                      <a:pt x="354" y="14"/>
                      <a:pt x="354" y="14"/>
                      <a:pt x="354" y="14"/>
                    </a:cubicBezTo>
                    <a:cubicBezTo>
                      <a:pt x="337" y="11"/>
                      <a:pt x="337" y="11"/>
                      <a:pt x="337" y="11"/>
                    </a:cubicBezTo>
                    <a:cubicBezTo>
                      <a:pt x="343" y="37"/>
                      <a:pt x="343" y="37"/>
                      <a:pt x="343" y="37"/>
                    </a:cubicBezTo>
                    <a:cubicBezTo>
                      <a:pt x="320" y="45"/>
                      <a:pt x="320" y="45"/>
                      <a:pt x="320" y="45"/>
                    </a:cubicBezTo>
                    <a:cubicBezTo>
                      <a:pt x="286" y="62"/>
                      <a:pt x="286" y="62"/>
                      <a:pt x="286" y="62"/>
                    </a:cubicBezTo>
                    <a:cubicBezTo>
                      <a:pt x="276" y="76"/>
                      <a:pt x="276" y="76"/>
                      <a:pt x="276" y="76"/>
                    </a:cubicBezTo>
                    <a:cubicBezTo>
                      <a:pt x="276" y="76"/>
                      <a:pt x="276" y="76"/>
                      <a:pt x="276" y="76"/>
                    </a:cubicBezTo>
                    <a:cubicBezTo>
                      <a:pt x="276" y="77"/>
                      <a:pt x="276" y="77"/>
                      <a:pt x="276" y="77"/>
                    </a:cubicBezTo>
                    <a:cubicBezTo>
                      <a:pt x="275" y="77"/>
                      <a:pt x="275" y="77"/>
                      <a:pt x="275" y="77"/>
                    </a:cubicBezTo>
                    <a:cubicBezTo>
                      <a:pt x="257" y="93"/>
                      <a:pt x="257" y="93"/>
                      <a:pt x="257" y="93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53" y="121"/>
                      <a:pt x="253" y="121"/>
                      <a:pt x="253" y="121"/>
                    </a:cubicBezTo>
                    <a:cubicBezTo>
                      <a:pt x="244" y="156"/>
                      <a:pt x="244" y="156"/>
                      <a:pt x="244" y="156"/>
                    </a:cubicBezTo>
                    <a:cubicBezTo>
                      <a:pt x="245" y="156"/>
                      <a:pt x="245" y="156"/>
                      <a:pt x="245" y="156"/>
                    </a:cubicBezTo>
                    <a:cubicBezTo>
                      <a:pt x="241" y="173"/>
                      <a:pt x="241" y="173"/>
                      <a:pt x="241" y="173"/>
                    </a:cubicBezTo>
                    <a:cubicBezTo>
                      <a:pt x="241" y="174"/>
                      <a:pt x="241" y="174"/>
                      <a:pt x="241" y="174"/>
                    </a:cubicBezTo>
                    <a:cubicBezTo>
                      <a:pt x="241" y="174"/>
                      <a:pt x="241" y="174"/>
                      <a:pt x="241" y="174"/>
                    </a:cubicBezTo>
                    <a:cubicBezTo>
                      <a:pt x="240" y="175"/>
                      <a:pt x="240" y="175"/>
                      <a:pt x="240" y="175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7" y="191"/>
                      <a:pt x="227" y="191"/>
                      <a:pt x="227" y="191"/>
                    </a:cubicBezTo>
                    <a:cubicBezTo>
                      <a:pt x="227" y="192"/>
                      <a:pt x="227" y="192"/>
                      <a:pt x="227" y="192"/>
                    </a:cubicBezTo>
                    <a:cubicBezTo>
                      <a:pt x="226" y="193"/>
                      <a:pt x="226" y="193"/>
                      <a:pt x="226" y="193"/>
                    </a:cubicBezTo>
                    <a:cubicBezTo>
                      <a:pt x="225" y="193"/>
                      <a:pt x="225" y="193"/>
                      <a:pt x="225" y="193"/>
                    </a:cubicBezTo>
                    <a:cubicBezTo>
                      <a:pt x="200" y="196"/>
                      <a:pt x="200" y="196"/>
                      <a:pt x="200" y="196"/>
                    </a:cubicBezTo>
                    <a:cubicBezTo>
                      <a:pt x="200" y="196"/>
                      <a:pt x="200" y="196"/>
                      <a:pt x="200" y="196"/>
                    </a:cubicBezTo>
                    <a:cubicBezTo>
                      <a:pt x="200" y="198"/>
                      <a:pt x="200" y="198"/>
                      <a:pt x="200" y="198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161" y="184"/>
                      <a:pt x="161" y="184"/>
                      <a:pt x="161" y="184"/>
                    </a:cubicBezTo>
                    <a:cubicBezTo>
                      <a:pt x="159" y="183"/>
                      <a:pt x="159" y="183"/>
                      <a:pt x="159" y="183"/>
                    </a:cubicBezTo>
                    <a:lnTo>
                      <a:pt x="142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78" name="Freeform 18">
                <a:extLst>
                  <a:ext uri="{FF2B5EF4-FFF2-40B4-BE49-F238E27FC236}">
                    <a16:creationId xmlns:a16="http://schemas.microsoft.com/office/drawing/2014/main" id="{28DB7D3C-42ED-4BE9-957A-8E1EB3100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953" y="3190659"/>
                <a:ext cx="386113" cy="846079"/>
              </a:xfrm>
              <a:custGeom>
                <a:avLst/>
                <a:gdLst>
                  <a:gd name="T0" fmla="*/ 263 w 286"/>
                  <a:gd name="T1" fmla="*/ 8 h 625"/>
                  <a:gd name="T2" fmla="*/ 247 w 286"/>
                  <a:gd name="T3" fmla="*/ 15 h 625"/>
                  <a:gd name="T4" fmla="*/ 234 w 286"/>
                  <a:gd name="T5" fmla="*/ 30 h 625"/>
                  <a:gd name="T6" fmla="*/ 231 w 286"/>
                  <a:gd name="T7" fmla="*/ 31 h 625"/>
                  <a:gd name="T8" fmla="*/ 179 w 286"/>
                  <a:gd name="T9" fmla="*/ 35 h 625"/>
                  <a:gd name="T10" fmla="*/ 162 w 286"/>
                  <a:gd name="T11" fmla="*/ 50 h 625"/>
                  <a:gd name="T12" fmla="*/ 147 w 286"/>
                  <a:gd name="T13" fmla="*/ 61 h 625"/>
                  <a:gd name="T14" fmla="*/ 123 w 286"/>
                  <a:gd name="T15" fmla="*/ 61 h 625"/>
                  <a:gd name="T16" fmla="*/ 110 w 286"/>
                  <a:gd name="T17" fmla="*/ 98 h 625"/>
                  <a:gd name="T18" fmla="*/ 109 w 286"/>
                  <a:gd name="T19" fmla="*/ 99 h 625"/>
                  <a:gd name="T20" fmla="*/ 87 w 286"/>
                  <a:gd name="T21" fmla="*/ 120 h 625"/>
                  <a:gd name="T22" fmla="*/ 55 w 286"/>
                  <a:gd name="T23" fmla="*/ 157 h 625"/>
                  <a:gd name="T24" fmla="*/ 36 w 286"/>
                  <a:gd name="T25" fmla="*/ 177 h 625"/>
                  <a:gd name="T26" fmla="*/ 34 w 286"/>
                  <a:gd name="T27" fmla="*/ 202 h 625"/>
                  <a:gd name="T28" fmla="*/ 34 w 286"/>
                  <a:gd name="T29" fmla="*/ 224 h 625"/>
                  <a:gd name="T30" fmla="*/ 23 w 286"/>
                  <a:gd name="T31" fmla="*/ 243 h 625"/>
                  <a:gd name="T32" fmla="*/ 23 w 286"/>
                  <a:gd name="T33" fmla="*/ 294 h 625"/>
                  <a:gd name="T34" fmla="*/ 32 w 286"/>
                  <a:gd name="T35" fmla="*/ 322 h 625"/>
                  <a:gd name="T36" fmla="*/ 30 w 286"/>
                  <a:gd name="T37" fmla="*/ 346 h 625"/>
                  <a:gd name="T38" fmla="*/ 9 w 286"/>
                  <a:gd name="T39" fmla="*/ 425 h 625"/>
                  <a:gd name="T40" fmla="*/ 24 w 286"/>
                  <a:gd name="T41" fmla="*/ 488 h 625"/>
                  <a:gd name="T42" fmla="*/ 18 w 286"/>
                  <a:gd name="T43" fmla="*/ 625 h 625"/>
                  <a:gd name="T44" fmla="*/ 45 w 286"/>
                  <a:gd name="T45" fmla="*/ 599 h 625"/>
                  <a:gd name="T46" fmla="*/ 149 w 286"/>
                  <a:gd name="T47" fmla="*/ 547 h 625"/>
                  <a:gd name="T48" fmla="*/ 199 w 286"/>
                  <a:gd name="T49" fmla="*/ 552 h 625"/>
                  <a:gd name="T50" fmla="*/ 240 w 286"/>
                  <a:gd name="T51" fmla="*/ 515 h 625"/>
                  <a:gd name="T52" fmla="*/ 251 w 286"/>
                  <a:gd name="T53" fmla="*/ 490 h 625"/>
                  <a:gd name="T54" fmla="*/ 251 w 286"/>
                  <a:gd name="T55" fmla="*/ 485 h 625"/>
                  <a:gd name="T56" fmla="*/ 256 w 286"/>
                  <a:gd name="T57" fmla="*/ 448 h 625"/>
                  <a:gd name="T58" fmla="*/ 260 w 286"/>
                  <a:gd name="T59" fmla="*/ 426 h 625"/>
                  <a:gd name="T60" fmla="*/ 251 w 286"/>
                  <a:gd name="T61" fmla="*/ 369 h 625"/>
                  <a:gd name="T62" fmla="*/ 255 w 286"/>
                  <a:gd name="T63" fmla="*/ 351 h 625"/>
                  <a:gd name="T64" fmla="*/ 286 w 286"/>
                  <a:gd name="T65" fmla="*/ 283 h 625"/>
                  <a:gd name="T66" fmla="*/ 240 w 286"/>
                  <a:gd name="T67" fmla="*/ 243 h 625"/>
                  <a:gd name="T68" fmla="*/ 234 w 286"/>
                  <a:gd name="T69" fmla="*/ 224 h 625"/>
                  <a:gd name="T70" fmla="*/ 237 w 286"/>
                  <a:gd name="T71" fmla="*/ 192 h 625"/>
                  <a:gd name="T72" fmla="*/ 244 w 286"/>
                  <a:gd name="T73" fmla="*/ 170 h 625"/>
                  <a:gd name="T74" fmla="*/ 276 w 286"/>
                  <a:gd name="T75" fmla="*/ 145 h 625"/>
                  <a:gd name="T76" fmla="*/ 282 w 286"/>
                  <a:gd name="T77" fmla="*/ 86 h 625"/>
                  <a:gd name="T78" fmla="*/ 263 w 286"/>
                  <a:gd name="T79" fmla="*/ 82 h 625"/>
                  <a:gd name="T80" fmla="*/ 241 w 286"/>
                  <a:gd name="T81" fmla="*/ 68 h 625"/>
                  <a:gd name="T82" fmla="*/ 239 w 286"/>
                  <a:gd name="T83" fmla="*/ 40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6" h="625">
                    <a:moveTo>
                      <a:pt x="266" y="30"/>
                    </a:moveTo>
                    <a:cubicBezTo>
                      <a:pt x="271" y="25"/>
                      <a:pt x="271" y="25"/>
                      <a:pt x="271" y="25"/>
                    </a:cubicBezTo>
                    <a:cubicBezTo>
                      <a:pt x="263" y="8"/>
                      <a:pt x="263" y="8"/>
                      <a:pt x="263" y="8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47" y="14"/>
                      <a:pt x="247" y="14"/>
                      <a:pt x="247" y="14"/>
                    </a:cubicBezTo>
                    <a:cubicBezTo>
                      <a:pt x="247" y="15"/>
                      <a:pt x="247" y="15"/>
                      <a:pt x="247" y="15"/>
                    </a:cubicBezTo>
                    <a:cubicBezTo>
                      <a:pt x="247" y="15"/>
                      <a:pt x="247" y="15"/>
                      <a:pt x="247" y="15"/>
                    </a:cubicBezTo>
                    <a:cubicBezTo>
                      <a:pt x="247" y="15"/>
                      <a:pt x="247" y="15"/>
                      <a:pt x="247" y="15"/>
                    </a:cubicBezTo>
                    <a:cubicBezTo>
                      <a:pt x="234" y="30"/>
                      <a:pt x="234" y="30"/>
                      <a:pt x="234" y="30"/>
                    </a:cubicBezTo>
                    <a:cubicBezTo>
                      <a:pt x="234" y="30"/>
                      <a:pt x="234" y="30"/>
                      <a:pt x="234" y="30"/>
                    </a:cubicBezTo>
                    <a:cubicBezTo>
                      <a:pt x="233" y="31"/>
                      <a:pt x="233" y="31"/>
                      <a:pt x="233" y="31"/>
                    </a:cubicBezTo>
                    <a:cubicBezTo>
                      <a:pt x="231" y="31"/>
                      <a:pt x="231" y="31"/>
                      <a:pt x="231" y="31"/>
                    </a:cubicBezTo>
                    <a:cubicBezTo>
                      <a:pt x="205" y="39"/>
                      <a:pt x="205" y="39"/>
                      <a:pt x="205" y="39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1" y="53"/>
                      <a:pt x="161" y="53"/>
                      <a:pt x="161" y="53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5" y="61"/>
                      <a:pt x="145" y="61"/>
                      <a:pt x="145" y="61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0" y="99"/>
                      <a:pt x="110" y="99"/>
                      <a:pt x="110" y="99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89" y="119"/>
                      <a:pt x="89" y="119"/>
                      <a:pt x="89" y="119"/>
                    </a:cubicBezTo>
                    <a:cubicBezTo>
                      <a:pt x="88" y="119"/>
                      <a:pt x="88" y="119"/>
                      <a:pt x="88" y="119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2" y="139"/>
                      <a:pt x="52" y="139"/>
                      <a:pt x="52" y="139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36" y="177"/>
                      <a:pt x="36" y="177"/>
                      <a:pt x="36" y="177"/>
                    </a:cubicBezTo>
                    <a:cubicBezTo>
                      <a:pt x="28" y="188"/>
                      <a:pt x="28" y="188"/>
                      <a:pt x="28" y="188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34" y="202"/>
                      <a:pt x="34" y="202"/>
                      <a:pt x="34" y="202"/>
                    </a:cubicBezTo>
                    <a:cubicBezTo>
                      <a:pt x="34" y="204"/>
                      <a:pt x="34" y="204"/>
                      <a:pt x="34" y="204"/>
                    </a:cubicBezTo>
                    <a:cubicBezTo>
                      <a:pt x="34" y="224"/>
                      <a:pt x="34" y="224"/>
                      <a:pt x="34" y="224"/>
                    </a:cubicBezTo>
                    <a:cubicBezTo>
                      <a:pt x="34" y="224"/>
                      <a:pt x="34" y="224"/>
                      <a:pt x="34" y="224"/>
                    </a:cubicBezTo>
                    <a:cubicBezTo>
                      <a:pt x="34" y="225"/>
                      <a:pt x="34" y="225"/>
                      <a:pt x="34" y="225"/>
                    </a:cubicBezTo>
                    <a:cubicBezTo>
                      <a:pt x="23" y="242"/>
                      <a:pt x="23" y="242"/>
                      <a:pt x="23" y="242"/>
                    </a:cubicBezTo>
                    <a:cubicBezTo>
                      <a:pt x="23" y="243"/>
                      <a:pt x="23" y="243"/>
                      <a:pt x="23" y="243"/>
                    </a:cubicBezTo>
                    <a:cubicBezTo>
                      <a:pt x="7" y="261"/>
                      <a:pt x="7" y="261"/>
                      <a:pt x="7" y="261"/>
                    </a:cubicBezTo>
                    <a:cubicBezTo>
                      <a:pt x="9" y="282"/>
                      <a:pt x="9" y="282"/>
                      <a:pt x="9" y="282"/>
                    </a:cubicBezTo>
                    <a:cubicBezTo>
                      <a:pt x="23" y="294"/>
                      <a:pt x="23" y="294"/>
                      <a:pt x="23" y="294"/>
                    </a:cubicBezTo>
                    <a:cubicBezTo>
                      <a:pt x="23" y="295"/>
                      <a:pt x="23" y="295"/>
                      <a:pt x="23" y="295"/>
                    </a:cubicBezTo>
                    <a:cubicBezTo>
                      <a:pt x="23" y="295"/>
                      <a:pt x="23" y="295"/>
                      <a:pt x="23" y="295"/>
                    </a:cubicBezTo>
                    <a:cubicBezTo>
                      <a:pt x="29" y="306"/>
                      <a:pt x="32" y="314"/>
                      <a:pt x="32" y="322"/>
                    </a:cubicBezTo>
                    <a:cubicBezTo>
                      <a:pt x="32" y="345"/>
                      <a:pt x="32" y="345"/>
                      <a:pt x="32" y="345"/>
                    </a:cubicBezTo>
                    <a:cubicBezTo>
                      <a:pt x="31" y="345"/>
                      <a:pt x="31" y="345"/>
                      <a:pt x="31" y="345"/>
                    </a:cubicBezTo>
                    <a:cubicBezTo>
                      <a:pt x="30" y="346"/>
                      <a:pt x="30" y="346"/>
                      <a:pt x="30" y="346"/>
                    </a:cubicBezTo>
                    <a:cubicBezTo>
                      <a:pt x="9" y="362"/>
                      <a:pt x="9" y="362"/>
                      <a:pt x="9" y="362"/>
                    </a:cubicBezTo>
                    <a:cubicBezTo>
                      <a:pt x="7" y="393"/>
                      <a:pt x="7" y="393"/>
                      <a:pt x="7" y="393"/>
                    </a:cubicBezTo>
                    <a:cubicBezTo>
                      <a:pt x="9" y="425"/>
                      <a:pt x="9" y="425"/>
                      <a:pt x="9" y="425"/>
                    </a:cubicBezTo>
                    <a:cubicBezTo>
                      <a:pt x="9" y="436"/>
                      <a:pt x="13" y="456"/>
                      <a:pt x="24" y="485"/>
                    </a:cubicBezTo>
                    <a:cubicBezTo>
                      <a:pt x="24" y="486"/>
                      <a:pt x="24" y="486"/>
                      <a:pt x="24" y="486"/>
                    </a:cubicBezTo>
                    <a:cubicBezTo>
                      <a:pt x="24" y="488"/>
                      <a:pt x="24" y="488"/>
                      <a:pt x="24" y="488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3" y="617"/>
                      <a:pt x="3" y="617"/>
                      <a:pt x="3" y="617"/>
                    </a:cubicBezTo>
                    <a:cubicBezTo>
                      <a:pt x="18" y="625"/>
                      <a:pt x="18" y="625"/>
                      <a:pt x="18" y="62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45" y="599"/>
                      <a:pt x="45" y="599"/>
                      <a:pt x="45" y="599"/>
                    </a:cubicBezTo>
                    <a:cubicBezTo>
                      <a:pt x="126" y="568"/>
                      <a:pt x="126" y="568"/>
                      <a:pt x="126" y="568"/>
                    </a:cubicBezTo>
                    <a:cubicBezTo>
                      <a:pt x="147" y="549"/>
                      <a:pt x="147" y="549"/>
                      <a:pt x="147" y="549"/>
                    </a:cubicBezTo>
                    <a:cubicBezTo>
                      <a:pt x="149" y="547"/>
                      <a:pt x="149" y="547"/>
                      <a:pt x="149" y="547"/>
                    </a:cubicBezTo>
                    <a:cubicBezTo>
                      <a:pt x="150" y="548"/>
                      <a:pt x="150" y="548"/>
                      <a:pt x="150" y="548"/>
                    </a:cubicBezTo>
                    <a:cubicBezTo>
                      <a:pt x="152" y="548"/>
                      <a:pt x="152" y="548"/>
                      <a:pt x="152" y="548"/>
                    </a:cubicBezTo>
                    <a:cubicBezTo>
                      <a:pt x="199" y="552"/>
                      <a:pt x="199" y="552"/>
                      <a:pt x="199" y="552"/>
                    </a:cubicBezTo>
                    <a:cubicBezTo>
                      <a:pt x="205" y="552"/>
                      <a:pt x="219" y="547"/>
                      <a:pt x="239" y="538"/>
                    </a:cubicBezTo>
                    <a:cubicBezTo>
                      <a:pt x="239" y="516"/>
                      <a:pt x="239" y="516"/>
                      <a:pt x="239" y="516"/>
                    </a:cubicBezTo>
                    <a:cubicBezTo>
                      <a:pt x="240" y="515"/>
                      <a:pt x="240" y="515"/>
                      <a:pt x="240" y="515"/>
                    </a:cubicBezTo>
                    <a:cubicBezTo>
                      <a:pt x="241" y="515"/>
                      <a:pt x="241" y="515"/>
                      <a:pt x="241" y="515"/>
                    </a:cubicBezTo>
                    <a:cubicBezTo>
                      <a:pt x="254" y="503"/>
                      <a:pt x="254" y="503"/>
                      <a:pt x="254" y="503"/>
                    </a:cubicBezTo>
                    <a:cubicBezTo>
                      <a:pt x="251" y="490"/>
                      <a:pt x="251" y="490"/>
                      <a:pt x="251" y="490"/>
                    </a:cubicBezTo>
                    <a:cubicBezTo>
                      <a:pt x="251" y="488"/>
                      <a:pt x="251" y="488"/>
                      <a:pt x="251" y="488"/>
                    </a:cubicBezTo>
                    <a:cubicBezTo>
                      <a:pt x="251" y="487"/>
                      <a:pt x="251" y="487"/>
                      <a:pt x="251" y="487"/>
                    </a:cubicBezTo>
                    <a:cubicBezTo>
                      <a:pt x="251" y="485"/>
                      <a:pt x="251" y="485"/>
                      <a:pt x="251" y="485"/>
                    </a:cubicBezTo>
                    <a:cubicBezTo>
                      <a:pt x="252" y="484"/>
                      <a:pt x="252" y="484"/>
                      <a:pt x="252" y="484"/>
                    </a:cubicBezTo>
                    <a:cubicBezTo>
                      <a:pt x="256" y="480"/>
                      <a:pt x="256" y="476"/>
                      <a:pt x="253" y="473"/>
                    </a:cubicBezTo>
                    <a:cubicBezTo>
                      <a:pt x="250" y="466"/>
                      <a:pt x="251" y="458"/>
                      <a:pt x="256" y="448"/>
                    </a:cubicBezTo>
                    <a:cubicBezTo>
                      <a:pt x="261" y="441"/>
                      <a:pt x="261" y="441"/>
                      <a:pt x="261" y="441"/>
                    </a:cubicBezTo>
                    <a:cubicBezTo>
                      <a:pt x="261" y="441"/>
                      <a:pt x="261" y="441"/>
                      <a:pt x="261" y="441"/>
                    </a:cubicBezTo>
                    <a:cubicBezTo>
                      <a:pt x="260" y="426"/>
                      <a:pt x="260" y="426"/>
                      <a:pt x="260" y="426"/>
                    </a:cubicBezTo>
                    <a:cubicBezTo>
                      <a:pt x="244" y="407"/>
                      <a:pt x="244" y="407"/>
                      <a:pt x="244" y="407"/>
                    </a:cubicBezTo>
                    <a:cubicBezTo>
                      <a:pt x="237" y="402"/>
                      <a:pt x="236" y="395"/>
                      <a:pt x="240" y="387"/>
                    </a:cubicBezTo>
                    <a:cubicBezTo>
                      <a:pt x="242" y="381"/>
                      <a:pt x="245" y="374"/>
                      <a:pt x="251" y="369"/>
                    </a:cubicBezTo>
                    <a:cubicBezTo>
                      <a:pt x="255" y="351"/>
                      <a:pt x="255" y="351"/>
                      <a:pt x="255" y="351"/>
                    </a:cubicBezTo>
                    <a:cubicBezTo>
                      <a:pt x="255" y="351"/>
                      <a:pt x="255" y="351"/>
                      <a:pt x="255" y="351"/>
                    </a:cubicBezTo>
                    <a:cubicBezTo>
                      <a:pt x="255" y="351"/>
                      <a:pt x="255" y="351"/>
                      <a:pt x="255" y="351"/>
                    </a:cubicBezTo>
                    <a:cubicBezTo>
                      <a:pt x="266" y="326"/>
                      <a:pt x="266" y="326"/>
                      <a:pt x="266" y="326"/>
                    </a:cubicBezTo>
                    <a:cubicBezTo>
                      <a:pt x="270" y="314"/>
                      <a:pt x="270" y="314"/>
                      <a:pt x="270" y="314"/>
                    </a:cubicBezTo>
                    <a:cubicBezTo>
                      <a:pt x="286" y="283"/>
                      <a:pt x="286" y="283"/>
                      <a:pt x="286" y="283"/>
                    </a:cubicBezTo>
                    <a:cubicBezTo>
                      <a:pt x="275" y="263"/>
                      <a:pt x="275" y="263"/>
                      <a:pt x="275" y="263"/>
                    </a:cubicBezTo>
                    <a:cubicBezTo>
                      <a:pt x="242" y="243"/>
                      <a:pt x="242" y="243"/>
                      <a:pt x="242" y="243"/>
                    </a:cubicBezTo>
                    <a:cubicBezTo>
                      <a:pt x="240" y="243"/>
                      <a:pt x="240" y="243"/>
                      <a:pt x="240" y="243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234" y="224"/>
                      <a:pt x="234" y="224"/>
                      <a:pt x="234" y="224"/>
                    </a:cubicBezTo>
                    <a:cubicBezTo>
                      <a:pt x="234" y="223"/>
                      <a:pt x="234" y="223"/>
                      <a:pt x="234" y="223"/>
                    </a:cubicBezTo>
                    <a:cubicBezTo>
                      <a:pt x="234" y="220"/>
                      <a:pt x="234" y="220"/>
                      <a:pt x="234" y="220"/>
                    </a:cubicBezTo>
                    <a:cubicBezTo>
                      <a:pt x="237" y="192"/>
                      <a:pt x="237" y="192"/>
                      <a:pt x="237" y="192"/>
                    </a:cubicBezTo>
                    <a:cubicBezTo>
                      <a:pt x="237" y="192"/>
                      <a:pt x="237" y="192"/>
                      <a:pt x="237" y="192"/>
                    </a:cubicBezTo>
                    <a:cubicBezTo>
                      <a:pt x="237" y="191"/>
                      <a:pt x="237" y="191"/>
                      <a:pt x="237" y="191"/>
                    </a:cubicBezTo>
                    <a:cubicBezTo>
                      <a:pt x="244" y="170"/>
                      <a:pt x="244" y="170"/>
                      <a:pt x="244" y="170"/>
                    </a:cubicBezTo>
                    <a:cubicBezTo>
                      <a:pt x="243" y="162"/>
                      <a:pt x="244" y="157"/>
                      <a:pt x="247" y="153"/>
                    </a:cubicBezTo>
                    <a:cubicBezTo>
                      <a:pt x="250" y="151"/>
                      <a:pt x="253" y="149"/>
                      <a:pt x="256" y="149"/>
                    </a:cubicBezTo>
                    <a:cubicBezTo>
                      <a:pt x="276" y="145"/>
                      <a:pt x="276" y="145"/>
                      <a:pt x="276" y="145"/>
                    </a:cubicBezTo>
                    <a:cubicBezTo>
                      <a:pt x="281" y="134"/>
                      <a:pt x="281" y="134"/>
                      <a:pt x="281" y="134"/>
                    </a:cubicBezTo>
                    <a:cubicBezTo>
                      <a:pt x="286" y="99"/>
                      <a:pt x="286" y="99"/>
                      <a:pt x="286" y="99"/>
                    </a:cubicBezTo>
                    <a:cubicBezTo>
                      <a:pt x="282" y="86"/>
                      <a:pt x="282" y="86"/>
                      <a:pt x="282" y="86"/>
                    </a:cubicBezTo>
                    <a:cubicBezTo>
                      <a:pt x="264" y="82"/>
                      <a:pt x="264" y="82"/>
                      <a:pt x="264" y="82"/>
                    </a:cubicBezTo>
                    <a:cubicBezTo>
                      <a:pt x="263" y="82"/>
                      <a:pt x="263" y="82"/>
                      <a:pt x="263" y="82"/>
                    </a:cubicBezTo>
                    <a:cubicBezTo>
                      <a:pt x="263" y="82"/>
                      <a:pt x="263" y="82"/>
                      <a:pt x="263" y="82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1" y="71"/>
                      <a:pt x="241" y="71"/>
                      <a:pt x="241" y="71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39" y="40"/>
                      <a:pt x="239" y="40"/>
                      <a:pt x="239" y="40"/>
                    </a:cubicBezTo>
                    <a:cubicBezTo>
                      <a:pt x="239" y="37"/>
                      <a:pt x="239" y="37"/>
                      <a:pt x="239" y="37"/>
                    </a:cubicBezTo>
                    <a:lnTo>
                      <a:pt x="26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79" name="Freeform 19">
                <a:extLst>
                  <a:ext uri="{FF2B5EF4-FFF2-40B4-BE49-F238E27FC236}">
                    <a16:creationId xmlns:a16="http://schemas.microsoft.com/office/drawing/2014/main" id="{AEBEFBC7-85D9-4F65-839F-9BD693A4F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0481" y="4630159"/>
                <a:ext cx="618039" cy="716511"/>
              </a:xfrm>
              <a:custGeom>
                <a:avLst/>
                <a:gdLst>
                  <a:gd name="T0" fmla="*/ 394 w 457"/>
                  <a:gd name="T1" fmla="*/ 89 h 529"/>
                  <a:gd name="T2" fmla="*/ 385 w 457"/>
                  <a:gd name="T3" fmla="*/ 70 h 529"/>
                  <a:gd name="T4" fmla="*/ 377 w 457"/>
                  <a:gd name="T5" fmla="*/ 32 h 529"/>
                  <a:gd name="T6" fmla="*/ 359 w 457"/>
                  <a:gd name="T7" fmla="*/ 45 h 529"/>
                  <a:gd name="T8" fmla="*/ 329 w 457"/>
                  <a:gd name="T9" fmla="*/ 40 h 529"/>
                  <a:gd name="T10" fmla="*/ 329 w 457"/>
                  <a:gd name="T11" fmla="*/ 19 h 529"/>
                  <a:gd name="T12" fmla="*/ 320 w 457"/>
                  <a:gd name="T13" fmla="*/ 26 h 529"/>
                  <a:gd name="T14" fmla="*/ 287 w 457"/>
                  <a:gd name="T15" fmla="*/ 58 h 529"/>
                  <a:gd name="T16" fmla="*/ 281 w 457"/>
                  <a:gd name="T17" fmla="*/ 58 h 529"/>
                  <a:gd name="T18" fmla="*/ 260 w 457"/>
                  <a:gd name="T19" fmla="*/ 43 h 529"/>
                  <a:gd name="T20" fmla="*/ 242 w 457"/>
                  <a:gd name="T21" fmla="*/ 36 h 529"/>
                  <a:gd name="T22" fmla="*/ 197 w 457"/>
                  <a:gd name="T23" fmla="*/ 21 h 529"/>
                  <a:gd name="T24" fmla="*/ 173 w 457"/>
                  <a:gd name="T25" fmla="*/ 10 h 529"/>
                  <a:gd name="T26" fmla="*/ 123 w 457"/>
                  <a:gd name="T27" fmla="*/ 1 h 529"/>
                  <a:gd name="T28" fmla="*/ 104 w 457"/>
                  <a:gd name="T29" fmla="*/ 42 h 529"/>
                  <a:gd name="T30" fmla="*/ 90 w 457"/>
                  <a:gd name="T31" fmla="*/ 42 h 529"/>
                  <a:gd name="T32" fmla="*/ 38 w 457"/>
                  <a:gd name="T33" fmla="*/ 68 h 529"/>
                  <a:gd name="T34" fmla="*/ 33 w 457"/>
                  <a:gd name="T35" fmla="*/ 192 h 529"/>
                  <a:gd name="T36" fmla="*/ 24 w 457"/>
                  <a:gd name="T37" fmla="*/ 219 h 529"/>
                  <a:gd name="T38" fmla="*/ 2 w 457"/>
                  <a:gd name="T39" fmla="*/ 288 h 529"/>
                  <a:gd name="T40" fmla="*/ 19 w 457"/>
                  <a:gd name="T41" fmla="*/ 294 h 529"/>
                  <a:gd name="T42" fmla="*/ 44 w 457"/>
                  <a:gd name="T43" fmla="*/ 332 h 529"/>
                  <a:gd name="T44" fmla="*/ 35 w 457"/>
                  <a:gd name="T45" fmla="*/ 348 h 529"/>
                  <a:gd name="T46" fmla="*/ 63 w 457"/>
                  <a:gd name="T47" fmla="*/ 417 h 529"/>
                  <a:gd name="T48" fmla="*/ 100 w 457"/>
                  <a:gd name="T49" fmla="*/ 399 h 529"/>
                  <a:gd name="T50" fmla="*/ 121 w 457"/>
                  <a:gd name="T51" fmla="*/ 400 h 529"/>
                  <a:gd name="T52" fmla="*/ 138 w 457"/>
                  <a:gd name="T53" fmla="*/ 370 h 529"/>
                  <a:gd name="T54" fmla="*/ 180 w 457"/>
                  <a:gd name="T55" fmla="*/ 356 h 529"/>
                  <a:gd name="T56" fmla="*/ 202 w 457"/>
                  <a:gd name="T57" fmla="*/ 399 h 529"/>
                  <a:gd name="T58" fmla="*/ 213 w 457"/>
                  <a:gd name="T59" fmla="*/ 436 h 529"/>
                  <a:gd name="T60" fmla="*/ 186 w 457"/>
                  <a:gd name="T61" fmla="*/ 488 h 529"/>
                  <a:gd name="T62" fmla="*/ 222 w 457"/>
                  <a:gd name="T63" fmla="*/ 494 h 529"/>
                  <a:gd name="T64" fmla="*/ 234 w 457"/>
                  <a:gd name="T65" fmla="*/ 526 h 529"/>
                  <a:gd name="T66" fmla="*/ 270 w 457"/>
                  <a:gd name="T67" fmla="*/ 517 h 529"/>
                  <a:gd name="T68" fmla="*/ 286 w 457"/>
                  <a:gd name="T69" fmla="*/ 470 h 529"/>
                  <a:gd name="T70" fmla="*/ 355 w 457"/>
                  <a:gd name="T71" fmla="*/ 499 h 529"/>
                  <a:gd name="T72" fmla="*/ 336 w 457"/>
                  <a:gd name="T73" fmla="*/ 453 h 529"/>
                  <a:gd name="T74" fmla="*/ 338 w 457"/>
                  <a:gd name="T75" fmla="*/ 449 h 529"/>
                  <a:gd name="T76" fmla="*/ 439 w 457"/>
                  <a:gd name="T77" fmla="*/ 438 h 529"/>
                  <a:gd name="T78" fmla="*/ 440 w 457"/>
                  <a:gd name="T79" fmla="*/ 436 h 529"/>
                  <a:gd name="T80" fmla="*/ 440 w 457"/>
                  <a:gd name="T81" fmla="*/ 430 h 529"/>
                  <a:gd name="T82" fmla="*/ 437 w 457"/>
                  <a:gd name="T83" fmla="*/ 374 h 529"/>
                  <a:gd name="T84" fmla="*/ 449 w 457"/>
                  <a:gd name="T85" fmla="*/ 353 h 529"/>
                  <a:gd name="T86" fmla="*/ 429 w 457"/>
                  <a:gd name="T87" fmla="*/ 332 h 529"/>
                  <a:gd name="T88" fmla="*/ 418 w 457"/>
                  <a:gd name="T89" fmla="*/ 259 h 529"/>
                  <a:gd name="T90" fmla="*/ 397 w 457"/>
                  <a:gd name="T91" fmla="*/ 269 h 529"/>
                  <a:gd name="T92" fmla="*/ 394 w 457"/>
                  <a:gd name="T93" fmla="*/ 222 h 529"/>
                  <a:gd name="T94" fmla="*/ 429 w 457"/>
                  <a:gd name="T95" fmla="*/ 132 h 529"/>
                  <a:gd name="T96" fmla="*/ 395 w 457"/>
                  <a:gd name="T97" fmla="*/ 9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7" h="529">
                    <a:moveTo>
                      <a:pt x="395" y="90"/>
                    </a:moveTo>
                    <a:cubicBezTo>
                      <a:pt x="396" y="89"/>
                      <a:pt x="396" y="89"/>
                      <a:pt x="396" y="89"/>
                    </a:cubicBezTo>
                    <a:cubicBezTo>
                      <a:pt x="394" y="89"/>
                      <a:pt x="394" y="89"/>
                      <a:pt x="394" y="89"/>
                    </a:cubicBezTo>
                    <a:cubicBezTo>
                      <a:pt x="394" y="87"/>
                      <a:pt x="394" y="87"/>
                      <a:pt x="394" y="87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5" y="70"/>
                      <a:pt x="385" y="70"/>
                      <a:pt x="385" y="70"/>
                    </a:cubicBezTo>
                    <a:cubicBezTo>
                      <a:pt x="385" y="68"/>
                      <a:pt x="385" y="68"/>
                      <a:pt x="385" y="68"/>
                    </a:cubicBezTo>
                    <a:cubicBezTo>
                      <a:pt x="387" y="43"/>
                      <a:pt x="387" y="43"/>
                      <a:pt x="387" y="43"/>
                    </a:cubicBezTo>
                    <a:cubicBezTo>
                      <a:pt x="387" y="40"/>
                      <a:pt x="384" y="37"/>
                      <a:pt x="377" y="32"/>
                    </a:cubicBezTo>
                    <a:cubicBezTo>
                      <a:pt x="371" y="32"/>
                      <a:pt x="371" y="32"/>
                      <a:pt x="371" y="32"/>
                    </a:cubicBezTo>
                    <a:cubicBezTo>
                      <a:pt x="361" y="45"/>
                      <a:pt x="361" y="45"/>
                      <a:pt x="361" y="45"/>
                    </a:cubicBezTo>
                    <a:cubicBezTo>
                      <a:pt x="359" y="45"/>
                      <a:pt x="359" y="45"/>
                      <a:pt x="359" y="45"/>
                    </a:cubicBezTo>
                    <a:cubicBezTo>
                      <a:pt x="359" y="45"/>
                      <a:pt x="359" y="45"/>
                      <a:pt x="359" y="45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29" y="40"/>
                      <a:pt x="329" y="40"/>
                      <a:pt x="329" y="40"/>
                    </a:cubicBezTo>
                    <a:cubicBezTo>
                      <a:pt x="329" y="38"/>
                      <a:pt x="329" y="38"/>
                      <a:pt x="329" y="38"/>
                    </a:cubicBezTo>
                    <a:cubicBezTo>
                      <a:pt x="331" y="29"/>
                      <a:pt x="331" y="29"/>
                      <a:pt x="331" y="29"/>
                    </a:cubicBezTo>
                    <a:cubicBezTo>
                      <a:pt x="329" y="19"/>
                      <a:pt x="329" y="19"/>
                      <a:pt x="329" y="19"/>
                    </a:cubicBezTo>
                    <a:cubicBezTo>
                      <a:pt x="326" y="18"/>
                      <a:pt x="326" y="18"/>
                      <a:pt x="326" y="18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0" y="26"/>
                      <a:pt x="320" y="26"/>
                      <a:pt x="320" y="26"/>
                    </a:cubicBezTo>
                    <a:cubicBezTo>
                      <a:pt x="320" y="27"/>
                      <a:pt x="320" y="27"/>
                      <a:pt x="320" y="27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7" y="58"/>
                      <a:pt x="287" y="58"/>
                      <a:pt x="287" y="58"/>
                    </a:cubicBezTo>
                    <a:cubicBezTo>
                      <a:pt x="286" y="58"/>
                      <a:pt x="286" y="58"/>
                      <a:pt x="286" y="58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1" y="52"/>
                      <a:pt x="271" y="52"/>
                      <a:pt x="271" y="52"/>
                    </a:cubicBezTo>
                    <a:cubicBezTo>
                      <a:pt x="260" y="43"/>
                      <a:pt x="260" y="43"/>
                      <a:pt x="260" y="43"/>
                    </a:cubicBezTo>
                    <a:cubicBezTo>
                      <a:pt x="243" y="37"/>
                      <a:pt x="243" y="37"/>
                      <a:pt x="243" y="37"/>
                    </a:cubicBezTo>
                    <a:cubicBezTo>
                      <a:pt x="243" y="37"/>
                      <a:pt x="243" y="37"/>
                      <a:pt x="243" y="37"/>
                    </a:cubicBezTo>
                    <a:cubicBezTo>
                      <a:pt x="242" y="36"/>
                      <a:pt x="242" y="36"/>
                      <a:pt x="242" y="36"/>
                    </a:cubicBezTo>
                    <a:cubicBezTo>
                      <a:pt x="232" y="28"/>
                      <a:pt x="232" y="28"/>
                      <a:pt x="232" y="28"/>
                    </a:cubicBezTo>
                    <a:cubicBezTo>
                      <a:pt x="197" y="21"/>
                      <a:pt x="197" y="21"/>
                      <a:pt x="197" y="21"/>
                    </a:cubicBezTo>
                    <a:cubicBezTo>
                      <a:pt x="197" y="21"/>
                      <a:pt x="197" y="21"/>
                      <a:pt x="197" y="21"/>
                    </a:cubicBezTo>
                    <a:cubicBezTo>
                      <a:pt x="196" y="21"/>
                      <a:pt x="196" y="21"/>
                      <a:pt x="196" y="21"/>
                    </a:cubicBezTo>
                    <a:cubicBezTo>
                      <a:pt x="173" y="9"/>
                      <a:pt x="173" y="9"/>
                      <a:pt x="173" y="9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30" y="40"/>
                      <a:pt x="130" y="40"/>
                      <a:pt x="130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0" y="42"/>
                      <a:pt x="90" y="42"/>
                      <a:pt x="90" y="42"/>
                    </a:cubicBezTo>
                    <a:cubicBezTo>
                      <a:pt x="90" y="42"/>
                      <a:pt x="90" y="42"/>
                      <a:pt x="90" y="42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26" y="163"/>
                      <a:pt x="26" y="163"/>
                      <a:pt x="26" y="163"/>
                    </a:cubicBezTo>
                    <a:cubicBezTo>
                      <a:pt x="33" y="192"/>
                      <a:pt x="33" y="192"/>
                      <a:pt x="33" y="192"/>
                    </a:cubicBezTo>
                    <a:cubicBezTo>
                      <a:pt x="34" y="195"/>
                      <a:pt x="34" y="196"/>
                      <a:pt x="33" y="197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5" y="201"/>
                      <a:pt x="23" y="209"/>
                      <a:pt x="24" y="219"/>
                    </a:cubicBezTo>
                    <a:cubicBezTo>
                      <a:pt x="34" y="262"/>
                      <a:pt x="34" y="262"/>
                      <a:pt x="34" y="262"/>
                    </a:cubicBezTo>
                    <a:cubicBezTo>
                      <a:pt x="31" y="265"/>
                      <a:pt x="31" y="265"/>
                      <a:pt x="31" y="265"/>
                    </a:cubicBezTo>
                    <a:cubicBezTo>
                      <a:pt x="12" y="275"/>
                      <a:pt x="3" y="284"/>
                      <a:pt x="2" y="288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18" y="295"/>
                      <a:pt x="18" y="295"/>
                      <a:pt x="18" y="295"/>
                    </a:cubicBezTo>
                    <a:cubicBezTo>
                      <a:pt x="19" y="294"/>
                      <a:pt x="19" y="294"/>
                      <a:pt x="19" y="294"/>
                    </a:cubicBezTo>
                    <a:cubicBezTo>
                      <a:pt x="20" y="294"/>
                      <a:pt x="20" y="294"/>
                      <a:pt x="20" y="294"/>
                    </a:cubicBezTo>
                    <a:cubicBezTo>
                      <a:pt x="32" y="294"/>
                      <a:pt x="40" y="298"/>
                      <a:pt x="41" y="309"/>
                    </a:cubicBezTo>
                    <a:cubicBezTo>
                      <a:pt x="44" y="332"/>
                      <a:pt x="44" y="332"/>
                      <a:pt x="44" y="332"/>
                    </a:cubicBezTo>
                    <a:cubicBezTo>
                      <a:pt x="43" y="335"/>
                      <a:pt x="43" y="335"/>
                      <a:pt x="43" y="335"/>
                    </a:cubicBezTo>
                    <a:cubicBezTo>
                      <a:pt x="41" y="337"/>
                      <a:pt x="41" y="337"/>
                      <a:pt x="41" y="337"/>
                    </a:cubicBezTo>
                    <a:cubicBezTo>
                      <a:pt x="38" y="341"/>
                      <a:pt x="35" y="344"/>
                      <a:pt x="35" y="348"/>
                    </a:cubicBezTo>
                    <a:cubicBezTo>
                      <a:pt x="32" y="372"/>
                      <a:pt x="32" y="372"/>
                      <a:pt x="32" y="372"/>
                    </a:cubicBezTo>
                    <a:cubicBezTo>
                      <a:pt x="33" y="381"/>
                      <a:pt x="37" y="387"/>
                      <a:pt x="41" y="390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83" y="401"/>
                      <a:pt x="83" y="401"/>
                      <a:pt x="83" y="401"/>
                    </a:cubicBezTo>
                    <a:cubicBezTo>
                      <a:pt x="99" y="399"/>
                      <a:pt x="99" y="399"/>
                      <a:pt x="99" y="399"/>
                    </a:cubicBezTo>
                    <a:cubicBezTo>
                      <a:pt x="100" y="399"/>
                      <a:pt x="100" y="399"/>
                      <a:pt x="100" y="399"/>
                    </a:cubicBezTo>
                    <a:cubicBezTo>
                      <a:pt x="101" y="401"/>
                      <a:pt x="101" y="401"/>
                      <a:pt x="101" y="401"/>
                    </a:cubicBezTo>
                    <a:cubicBezTo>
                      <a:pt x="111" y="404"/>
                      <a:pt x="111" y="404"/>
                      <a:pt x="111" y="404"/>
                    </a:cubicBezTo>
                    <a:cubicBezTo>
                      <a:pt x="115" y="404"/>
                      <a:pt x="118" y="403"/>
                      <a:pt x="121" y="400"/>
                    </a:cubicBezTo>
                    <a:cubicBezTo>
                      <a:pt x="130" y="386"/>
                      <a:pt x="130" y="386"/>
                      <a:pt x="130" y="386"/>
                    </a:cubicBezTo>
                    <a:cubicBezTo>
                      <a:pt x="128" y="378"/>
                      <a:pt x="128" y="378"/>
                      <a:pt x="128" y="378"/>
                    </a:cubicBezTo>
                    <a:cubicBezTo>
                      <a:pt x="130" y="374"/>
                      <a:pt x="134" y="372"/>
                      <a:pt x="138" y="370"/>
                    </a:cubicBezTo>
                    <a:cubicBezTo>
                      <a:pt x="163" y="370"/>
                      <a:pt x="163" y="370"/>
                      <a:pt x="163" y="370"/>
                    </a:cubicBezTo>
                    <a:cubicBezTo>
                      <a:pt x="167" y="372"/>
                      <a:pt x="171" y="371"/>
                      <a:pt x="171" y="369"/>
                    </a:cubicBezTo>
                    <a:cubicBezTo>
                      <a:pt x="174" y="362"/>
                      <a:pt x="177" y="359"/>
                      <a:pt x="180" y="356"/>
                    </a:cubicBezTo>
                    <a:cubicBezTo>
                      <a:pt x="183" y="356"/>
                      <a:pt x="188" y="357"/>
                      <a:pt x="192" y="361"/>
                    </a:cubicBezTo>
                    <a:cubicBezTo>
                      <a:pt x="199" y="367"/>
                      <a:pt x="204" y="372"/>
                      <a:pt x="204" y="380"/>
                    </a:cubicBezTo>
                    <a:cubicBezTo>
                      <a:pt x="202" y="399"/>
                      <a:pt x="202" y="399"/>
                      <a:pt x="202" y="399"/>
                    </a:cubicBezTo>
                    <a:cubicBezTo>
                      <a:pt x="206" y="402"/>
                      <a:pt x="206" y="402"/>
                      <a:pt x="206" y="402"/>
                    </a:cubicBezTo>
                    <a:cubicBezTo>
                      <a:pt x="213" y="407"/>
                      <a:pt x="217" y="412"/>
                      <a:pt x="217" y="417"/>
                    </a:cubicBezTo>
                    <a:cubicBezTo>
                      <a:pt x="213" y="436"/>
                      <a:pt x="213" y="436"/>
                      <a:pt x="213" y="436"/>
                    </a:cubicBezTo>
                    <a:cubicBezTo>
                      <a:pt x="210" y="446"/>
                      <a:pt x="206" y="453"/>
                      <a:pt x="202" y="456"/>
                    </a:cubicBezTo>
                    <a:cubicBezTo>
                      <a:pt x="202" y="455"/>
                      <a:pt x="202" y="455"/>
                      <a:pt x="202" y="455"/>
                    </a:cubicBezTo>
                    <a:cubicBezTo>
                      <a:pt x="186" y="488"/>
                      <a:pt x="186" y="488"/>
                      <a:pt x="186" y="488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217" y="491"/>
                      <a:pt x="217" y="491"/>
                      <a:pt x="217" y="491"/>
                    </a:cubicBezTo>
                    <a:cubicBezTo>
                      <a:pt x="222" y="494"/>
                      <a:pt x="222" y="494"/>
                      <a:pt x="222" y="494"/>
                    </a:cubicBezTo>
                    <a:cubicBezTo>
                      <a:pt x="220" y="498"/>
                      <a:pt x="220" y="498"/>
                      <a:pt x="220" y="498"/>
                    </a:cubicBezTo>
                    <a:cubicBezTo>
                      <a:pt x="217" y="508"/>
                      <a:pt x="216" y="516"/>
                      <a:pt x="217" y="521"/>
                    </a:cubicBezTo>
                    <a:cubicBezTo>
                      <a:pt x="225" y="526"/>
                      <a:pt x="231" y="529"/>
                      <a:pt x="234" y="526"/>
                    </a:cubicBezTo>
                    <a:cubicBezTo>
                      <a:pt x="249" y="520"/>
                      <a:pt x="249" y="520"/>
                      <a:pt x="249" y="520"/>
                    </a:cubicBezTo>
                    <a:cubicBezTo>
                      <a:pt x="256" y="517"/>
                      <a:pt x="256" y="517"/>
                      <a:pt x="256" y="517"/>
                    </a:cubicBezTo>
                    <a:cubicBezTo>
                      <a:pt x="270" y="517"/>
                      <a:pt x="270" y="517"/>
                      <a:pt x="270" y="517"/>
                    </a:cubicBezTo>
                    <a:cubicBezTo>
                      <a:pt x="283" y="502"/>
                      <a:pt x="283" y="502"/>
                      <a:pt x="283" y="502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2" y="478"/>
                      <a:pt x="283" y="474"/>
                      <a:pt x="286" y="470"/>
                    </a:cubicBezTo>
                    <a:cubicBezTo>
                      <a:pt x="290" y="467"/>
                      <a:pt x="298" y="467"/>
                      <a:pt x="311" y="475"/>
                    </a:cubicBezTo>
                    <a:cubicBezTo>
                      <a:pt x="336" y="490"/>
                      <a:pt x="336" y="490"/>
                      <a:pt x="336" y="490"/>
                    </a:cubicBezTo>
                    <a:cubicBezTo>
                      <a:pt x="345" y="497"/>
                      <a:pt x="351" y="499"/>
                      <a:pt x="355" y="499"/>
                    </a:cubicBezTo>
                    <a:cubicBezTo>
                      <a:pt x="355" y="498"/>
                      <a:pt x="355" y="498"/>
                      <a:pt x="355" y="498"/>
                    </a:cubicBezTo>
                    <a:cubicBezTo>
                      <a:pt x="357" y="494"/>
                      <a:pt x="355" y="485"/>
                      <a:pt x="350" y="475"/>
                    </a:cubicBezTo>
                    <a:cubicBezTo>
                      <a:pt x="336" y="453"/>
                      <a:pt x="336" y="453"/>
                      <a:pt x="336" y="453"/>
                    </a:cubicBezTo>
                    <a:cubicBezTo>
                      <a:pt x="336" y="451"/>
                      <a:pt x="336" y="451"/>
                      <a:pt x="336" y="451"/>
                    </a:cubicBezTo>
                    <a:cubicBezTo>
                      <a:pt x="337" y="451"/>
                      <a:pt x="337" y="451"/>
                      <a:pt x="337" y="451"/>
                    </a:cubicBezTo>
                    <a:cubicBezTo>
                      <a:pt x="338" y="449"/>
                      <a:pt x="338" y="449"/>
                      <a:pt x="338" y="449"/>
                    </a:cubicBezTo>
                    <a:cubicBezTo>
                      <a:pt x="352" y="430"/>
                      <a:pt x="367" y="424"/>
                      <a:pt x="384" y="430"/>
                    </a:cubicBezTo>
                    <a:cubicBezTo>
                      <a:pt x="423" y="448"/>
                      <a:pt x="423" y="448"/>
                      <a:pt x="423" y="448"/>
                    </a:cubicBezTo>
                    <a:cubicBezTo>
                      <a:pt x="439" y="438"/>
                      <a:pt x="439" y="438"/>
                      <a:pt x="439" y="438"/>
                    </a:cubicBezTo>
                    <a:cubicBezTo>
                      <a:pt x="440" y="438"/>
                      <a:pt x="440" y="438"/>
                      <a:pt x="440" y="438"/>
                    </a:cubicBezTo>
                    <a:cubicBezTo>
                      <a:pt x="440" y="437"/>
                      <a:pt x="440" y="437"/>
                      <a:pt x="440" y="437"/>
                    </a:cubicBezTo>
                    <a:cubicBezTo>
                      <a:pt x="440" y="436"/>
                      <a:pt x="440" y="436"/>
                      <a:pt x="440" y="436"/>
                    </a:cubicBezTo>
                    <a:cubicBezTo>
                      <a:pt x="438" y="433"/>
                      <a:pt x="438" y="433"/>
                      <a:pt x="438" y="433"/>
                    </a:cubicBezTo>
                    <a:cubicBezTo>
                      <a:pt x="439" y="432"/>
                      <a:pt x="439" y="432"/>
                      <a:pt x="439" y="432"/>
                    </a:cubicBezTo>
                    <a:cubicBezTo>
                      <a:pt x="440" y="430"/>
                      <a:pt x="440" y="430"/>
                      <a:pt x="440" y="430"/>
                    </a:cubicBezTo>
                    <a:cubicBezTo>
                      <a:pt x="452" y="409"/>
                      <a:pt x="457" y="393"/>
                      <a:pt x="452" y="385"/>
                    </a:cubicBezTo>
                    <a:cubicBezTo>
                      <a:pt x="449" y="378"/>
                      <a:pt x="444" y="374"/>
                      <a:pt x="440" y="374"/>
                    </a:cubicBezTo>
                    <a:cubicBezTo>
                      <a:pt x="437" y="374"/>
                      <a:pt x="437" y="374"/>
                      <a:pt x="437" y="374"/>
                    </a:cubicBezTo>
                    <a:cubicBezTo>
                      <a:pt x="434" y="364"/>
                      <a:pt x="434" y="364"/>
                      <a:pt x="434" y="364"/>
                    </a:cubicBezTo>
                    <a:cubicBezTo>
                      <a:pt x="437" y="364"/>
                      <a:pt x="437" y="364"/>
                      <a:pt x="437" y="364"/>
                    </a:cubicBezTo>
                    <a:cubicBezTo>
                      <a:pt x="444" y="361"/>
                      <a:pt x="448" y="357"/>
                      <a:pt x="449" y="353"/>
                    </a:cubicBezTo>
                    <a:cubicBezTo>
                      <a:pt x="446" y="348"/>
                      <a:pt x="446" y="348"/>
                      <a:pt x="446" y="348"/>
                    </a:cubicBezTo>
                    <a:cubicBezTo>
                      <a:pt x="429" y="332"/>
                      <a:pt x="429" y="332"/>
                      <a:pt x="429" y="332"/>
                    </a:cubicBezTo>
                    <a:cubicBezTo>
                      <a:pt x="429" y="332"/>
                      <a:pt x="429" y="332"/>
                      <a:pt x="429" y="332"/>
                    </a:cubicBezTo>
                    <a:cubicBezTo>
                      <a:pt x="429" y="331"/>
                      <a:pt x="429" y="331"/>
                      <a:pt x="429" y="331"/>
                    </a:cubicBezTo>
                    <a:cubicBezTo>
                      <a:pt x="421" y="308"/>
                      <a:pt x="421" y="308"/>
                      <a:pt x="421" y="308"/>
                    </a:cubicBezTo>
                    <a:cubicBezTo>
                      <a:pt x="418" y="290"/>
                      <a:pt x="415" y="274"/>
                      <a:pt x="418" y="259"/>
                    </a:cubicBezTo>
                    <a:cubicBezTo>
                      <a:pt x="418" y="249"/>
                      <a:pt x="418" y="249"/>
                      <a:pt x="418" y="249"/>
                    </a:cubicBezTo>
                    <a:cubicBezTo>
                      <a:pt x="407" y="258"/>
                      <a:pt x="407" y="258"/>
                      <a:pt x="407" y="258"/>
                    </a:cubicBezTo>
                    <a:cubicBezTo>
                      <a:pt x="397" y="269"/>
                      <a:pt x="397" y="269"/>
                      <a:pt x="397" y="269"/>
                    </a:cubicBezTo>
                    <a:cubicBezTo>
                      <a:pt x="394" y="224"/>
                      <a:pt x="394" y="224"/>
                      <a:pt x="394" y="224"/>
                    </a:cubicBezTo>
                    <a:cubicBezTo>
                      <a:pt x="394" y="224"/>
                      <a:pt x="394" y="224"/>
                      <a:pt x="394" y="224"/>
                    </a:cubicBezTo>
                    <a:cubicBezTo>
                      <a:pt x="394" y="222"/>
                      <a:pt x="394" y="222"/>
                      <a:pt x="394" y="222"/>
                    </a:cubicBezTo>
                    <a:cubicBezTo>
                      <a:pt x="395" y="222"/>
                      <a:pt x="395" y="222"/>
                      <a:pt x="395" y="222"/>
                    </a:cubicBezTo>
                    <a:cubicBezTo>
                      <a:pt x="419" y="189"/>
                      <a:pt x="434" y="169"/>
                      <a:pt x="440" y="163"/>
                    </a:cubicBezTo>
                    <a:cubicBezTo>
                      <a:pt x="429" y="132"/>
                      <a:pt x="429" y="132"/>
                      <a:pt x="429" y="132"/>
                    </a:cubicBezTo>
                    <a:cubicBezTo>
                      <a:pt x="426" y="116"/>
                      <a:pt x="424" y="106"/>
                      <a:pt x="424" y="102"/>
                    </a:cubicBezTo>
                    <a:cubicBezTo>
                      <a:pt x="405" y="94"/>
                      <a:pt x="405" y="94"/>
                      <a:pt x="405" y="94"/>
                    </a:cubicBezTo>
                    <a:lnTo>
                      <a:pt x="395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80" name="Freeform 20">
                <a:extLst>
                  <a:ext uri="{FF2B5EF4-FFF2-40B4-BE49-F238E27FC236}">
                    <a16:creationId xmlns:a16="http://schemas.microsoft.com/office/drawing/2014/main" id="{4FA36C5D-A4CD-421B-9807-038BD77D6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7923" y="4222020"/>
                <a:ext cx="871992" cy="544186"/>
              </a:xfrm>
              <a:custGeom>
                <a:avLst/>
                <a:gdLst>
                  <a:gd name="T0" fmla="*/ 85 w 645"/>
                  <a:gd name="T1" fmla="*/ 11 h 402"/>
                  <a:gd name="T2" fmla="*/ 113 w 645"/>
                  <a:gd name="T3" fmla="*/ 31 h 402"/>
                  <a:gd name="T4" fmla="*/ 129 w 645"/>
                  <a:gd name="T5" fmla="*/ 53 h 402"/>
                  <a:gd name="T6" fmla="*/ 116 w 645"/>
                  <a:gd name="T7" fmla="*/ 68 h 402"/>
                  <a:gd name="T8" fmla="*/ 80 w 645"/>
                  <a:gd name="T9" fmla="*/ 77 h 402"/>
                  <a:gd name="T10" fmla="*/ 84 w 645"/>
                  <a:gd name="T11" fmla="*/ 98 h 402"/>
                  <a:gd name="T12" fmla="*/ 94 w 645"/>
                  <a:gd name="T13" fmla="*/ 142 h 402"/>
                  <a:gd name="T14" fmla="*/ 118 w 645"/>
                  <a:gd name="T15" fmla="*/ 150 h 402"/>
                  <a:gd name="T16" fmla="*/ 120 w 645"/>
                  <a:gd name="T17" fmla="*/ 152 h 402"/>
                  <a:gd name="T18" fmla="*/ 134 w 645"/>
                  <a:gd name="T19" fmla="*/ 172 h 402"/>
                  <a:gd name="T20" fmla="*/ 141 w 645"/>
                  <a:gd name="T21" fmla="*/ 192 h 402"/>
                  <a:gd name="T22" fmla="*/ 106 w 645"/>
                  <a:gd name="T23" fmla="*/ 243 h 402"/>
                  <a:gd name="T24" fmla="*/ 4 w 645"/>
                  <a:gd name="T25" fmla="*/ 268 h 402"/>
                  <a:gd name="T26" fmla="*/ 11 w 645"/>
                  <a:gd name="T27" fmla="*/ 306 h 402"/>
                  <a:gd name="T28" fmla="*/ 50 w 645"/>
                  <a:gd name="T29" fmla="*/ 377 h 402"/>
                  <a:gd name="T30" fmla="*/ 52 w 645"/>
                  <a:gd name="T31" fmla="*/ 378 h 402"/>
                  <a:gd name="T32" fmla="*/ 67 w 645"/>
                  <a:gd name="T33" fmla="*/ 398 h 402"/>
                  <a:gd name="T34" fmla="*/ 80 w 645"/>
                  <a:gd name="T35" fmla="*/ 364 h 402"/>
                  <a:gd name="T36" fmla="*/ 102 w 645"/>
                  <a:gd name="T37" fmla="*/ 335 h 402"/>
                  <a:gd name="T38" fmla="*/ 148 w 645"/>
                  <a:gd name="T39" fmla="*/ 333 h 402"/>
                  <a:gd name="T40" fmla="*/ 167 w 645"/>
                  <a:gd name="T41" fmla="*/ 293 h 402"/>
                  <a:gd name="T42" fmla="*/ 210 w 645"/>
                  <a:gd name="T43" fmla="*/ 292 h 402"/>
                  <a:gd name="T44" fmla="*/ 288 w 645"/>
                  <a:gd name="T45" fmla="*/ 320 h 402"/>
                  <a:gd name="T46" fmla="*/ 290 w 645"/>
                  <a:gd name="T47" fmla="*/ 320 h 402"/>
                  <a:gd name="T48" fmla="*/ 319 w 645"/>
                  <a:gd name="T49" fmla="*/ 335 h 402"/>
                  <a:gd name="T50" fmla="*/ 319 w 645"/>
                  <a:gd name="T51" fmla="*/ 335 h 402"/>
                  <a:gd name="T52" fmla="*/ 347 w 645"/>
                  <a:gd name="T53" fmla="*/ 336 h 402"/>
                  <a:gd name="T54" fmla="*/ 374 w 645"/>
                  <a:gd name="T55" fmla="*/ 304 h 402"/>
                  <a:gd name="T56" fmla="*/ 391 w 645"/>
                  <a:gd name="T57" fmla="*/ 315 h 402"/>
                  <a:gd name="T58" fmla="*/ 393 w 645"/>
                  <a:gd name="T59" fmla="*/ 341 h 402"/>
                  <a:gd name="T60" fmla="*/ 420 w 645"/>
                  <a:gd name="T61" fmla="*/ 323 h 402"/>
                  <a:gd name="T62" fmla="*/ 435 w 645"/>
                  <a:gd name="T63" fmla="*/ 324 h 402"/>
                  <a:gd name="T64" fmla="*/ 449 w 645"/>
                  <a:gd name="T65" fmla="*/ 370 h 402"/>
                  <a:gd name="T66" fmla="*/ 511 w 645"/>
                  <a:gd name="T67" fmla="*/ 342 h 402"/>
                  <a:gd name="T68" fmla="*/ 568 w 645"/>
                  <a:gd name="T69" fmla="*/ 318 h 402"/>
                  <a:gd name="T70" fmla="*/ 625 w 645"/>
                  <a:gd name="T71" fmla="*/ 301 h 402"/>
                  <a:gd name="T72" fmla="*/ 639 w 645"/>
                  <a:gd name="T73" fmla="*/ 291 h 402"/>
                  <a:gd name="T74" fmla="*/ 606 w 645"/>
                  <a:gd name="T75" fmla="*/ 201 h 402"/>
                  <a:gd name="T76" fmla="*/ 621 w 645"/>
                  <a:gd name="T77" fmla="*/ 175 h 402"/>
                  <a:gd name="T78" fmla="*/ 584 w 645"/>
                  <a:gd name="T79" fmla="*/ 164 h 402"/>
                  <a:gd name="T80" fmla="*/ 567 w 645"/>
                  <a:gd name="T81" fmla="*/ 143 h 402"/>
                  <a:gd name="T82" fmla="*/ 566 w 645"/>
                  <a:gd name="T83" fmla="*/ 141 h 402"/>
                  <a:gd name="T84" fmla="*/ 492 w 645"/>
                  <a:gd name="T85" fmla="*/ 124 h 402"/>
                  <a:gd name="T86" fmla="*/ 428 w 645"/>
                  <a:gd name="T87" fmla="*/ 122 h 402"/>
                  <a:gd name="T88" fmla="*/ 284 w 645"/>
                  <a:gd name="T89" fmla="*/ 64 h 402"/>
                  <a:gd name="T90" fmla="*/ 189 w 645"/>
                  <a:gd name="T91" fmla="*/ 0 h 402"/>
                  <a:gd name="T92" fmla="*/ 97 w 645"/>
                  <a:gd name="T93" fmla="*/ 6 h 402"/>
                  <a:gd name="T94" fmla="*/ 81 w 645"/>
                  <a:gd name="T95" fmla="*/ 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45" h="402">
                    <a:moveTo>
                      <a:pt x="81" y="1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113" y="30"/>
                      <a:pt x="113" y="30"/>
                      <a:pt x="113" y="30"/>
                    </a:cubicBezTo>
                    <a:cubicBezTo>
                      <a:pt x="113" y="30"/>
                      <a:pt x="113" y="30"/>
                      <a:pt x="113" y="30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1"/>
                      <a:pt x="114" y="31"/>
                    </a:cubicBezTo>
                    <a:cubicBezTo>
                      <a:pt x="131" y="50"/>
                      <a:pt x="131" y="50"/>
                      <a:pt x="131" y="50"/>
                    </a:cubicBezTo>
                    <a:cubicBezTo>
                      <a:pt x="129" y="53"/>
                      <a:pt x="129" y="53"/>
                      <a:pt x="129" y="53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3" y="86"/>
                      <a:pt x="83" y="86"/>
                      <a:pt x="83" y="86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94" y="112"/>
                      <a:pt x="94" y="112"/>
                      <a:pt x="94" y="112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94" y="142"/>
                      <a:pt x="94" y="142"/>
                      <a:pt x="94" y="142"/>
                    </a:cubicBezTo>
                    <a:cubicBezTo>
                      <a:pt x="102" y="145"/>
                      <a:pt x="102" y="145"/>
                      <a:pt x="102" y="145"/>
                    </a:cubicBezTo>
                    <a:cubicBezTo>
                      <a:pt x="117" y="150"/>
                      <a:pt x="117" y="150"/>
                      <a:pt x="117" y="150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34" y="171"/>
                      <a:pt x="134" y="171"/>
                      <a:pt x="134" y="171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41" y="191"/>
                      <a:pt x="141" y="191"/>
                      <a:pt x="141" y="191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41" y="205"/>
                      <a:pt x="141" y="205"/>
                      <a:pt x="141" y="205"/>
                    </a:cubicBezTo>
                    <a:cubicBezTo>
                      <a:pt x="140" y="212"/>
                      <a:pt x="138" y="218"/>
                      <a:pt x="136" y="223"/>
                    </a:cubicBezTo>
                    <a:cubicBezTo>
                      <a:pt x="131" y="230"/>
                      <a:pt x="121" y="236"/>
                      <a:pt x="106" y="243"/>
                    </a:cubicBezTo>
                    <a:cubicBezTo>
                      <a:pt x="71" y="264"/>
                      <a:pt x="71" y="264"/>
                      <a:pt x="71" y="264"/>
                    </a:cubicBezTo>
                    <a:cubicBezTo>
                      <a:pt x="69" y="264"/>
                      <a:pt x="69" y="264"/>
                      <a:pt x="69" y="264"/>
                    </a:cubicBezTo>
                    <a:cubicBezTo>
                      <a:pt x="4" y="268"/>
                      <a:pt x="4" y="268"/>
                      <a:pt x="4" y="268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11" y="305"/>
                      <a:pt x="11" y="305"/>
                      <a:pt x="11" y="305"/>
                    </a:cubicBezTo>
                    <a:cubicBezTo>
                      <a:pt x="11" y="306"/>
                      <a:pt x="11" y="306"/>
                      <a:pt x="11" y="306"/>
                    </a:cubicBezTo>
                    <a:cubicBezTo>
                      <a:pt x="11" y="307"/>
                      <a:pt x="11" y="307"/>
                      <a:pt x="11" y="307"/>
                    </a:cubicBezTo>
                    <a:cubicBezTo>
                      <a:pt x="15" y="334"/>
                      <a:pt x="15" y="334"/>
                      <a:pt x="15" y="334"/>
                    </a:cubicBezTo>
                    <a:cubicBezTo>
                      <a:pt x="50" y="377"/>
                      <a:pt x="50" y="377"/>
                      <a:pt x="50" y="377"/>
                    </a:cubicBezTo>
                    <a:cubicBezTo>
                      <a:pt x="52" y="377"/>
                      <a:pt x="52" y="377"/>
                      <a:pt x="52" y="377"/>
                    </a:cubicBezTo>
                    <a:cubicBezTo>
                      <a:pt x="52" y="377"/>
                      <a:pt x="52" y="377"/>
                      <a:pt x="52" y="377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66" y="402"/>
                      <a:pt x="66" y="402"/>
                      <a:pt x="66" y="402"/>
                    </a:cubicBezTo>
                    <a:cubicBezTo>
                      <a:pt x="67" y="399"/>
                      <a:pt x="67" y="399"/>
                      <a:pt x="67" y="399"/>
                    </a:cubicBezTo>
                    <a:cubicBezTo>
                      <a:pt x="67" y="398"/>
                      <a:pt x="67" y="398"/>
                      <a:pt x="67" y="398"/>
                    </a:cubicBezTo>
                    <a:cubicBezTo>
                      <a:pt x="79" y="365"/>
                      <a:pt x="79" y="365"/>
                      <a:pt x="79" y="365"/>
                    </a:cubicBezTo>
                    <a:cubicBezTo>
                      <a:pt x="79" y="365"/>
                      <a:pt x="79" y="365"/>
                      <a:pt x="79" y="365"/>
                    </a:cubicBezTo>
                    <a:cubicBezTo>
                      <a:pt x="80" y="364"/>
                      <a:pt x="80" y="364"/>
                      <a:pt x="80" y="364"/>
                    </a:cubicBezTo>
                    <a:cubicBezTo>
                      <a:pt x="80" y="364"/>
                      <a:pt x="80" y="364"/>
                      <a:pt x="80" y="364"/>
                    </a:cubicBezTo>
                    <a:cubicBezTo>
                      <a:pt x="101" y="336"/>
                      <a:pt x="101" y="336"/>
                      <a:pt x="101" y="336"/>
                    </a:cubicBezTo>
                    <a:cubicBezTo>
                      <a:pt x="102" y="335"/>
                      <a:pt x="102" y="335"/>
                      <a:pt x="102" y="335"/>
                    </a:cubicBezTo>
                    <a:cubicBezTo>
                      <a:pt x="129" y="323"/>
                      <a:pt x="129" y="323"/>
                      <a:pt x="129" y="323"/>
                    </a:cubicBezTo>
                    <a:cubicBezTo>
                      <a:pt x="131" y="323"/>
                      <a:pt x="131" y="323"/>
                      <a:pt x="131" y="323"/>
                    </a:cubicBezTo>
                    <a:cubicBezTo>
                      <a:pt x="148" y="333"/>
                      <a:pt x="148" y="333"/>
                      <a:pt x="148" y="333"/>
                    </a:cubicBezTo>
                    <a:cubicBezTo>
                      <a:pt x="170" y="331"/>
                      <a:pt x="170" y="331"/>
                      <a:pt x="170" y="331"/>
                    </a:cubicBezTo>
                    <a:cubicBezTo>
                      <a:pt x="162" y="294"/>
                      <a:pt x="162" y="294"/>
                      <a:pt x="162" y="294"/>
                    </a:cubicBezTo>
                    <a:cubicBezTo>
                      <a:pt x="167" y="293"/>
                      <a:pt x="167" y="293"/>
                      <a:pt x="167" y="293"/>
                    </a:cubicBezTo>
                    <a:cubicBezTo>
                      <a:pt x="187" y="291"/>
                      <a:pt x="187" y="291"/>
                      <a:pt x="187" y="291"/>
                    </a:cubicBezTo>
                    <a:cubicBezTo>
                      <a:pt x="208" y="292"/>
                      <a:pt x="208" y="292"/>
                      <a:pt x="208" y="292"/>
                    </a:cubicBezTo>
                    <a:cubicBezTo>
                      <a:pt x="210" y="292"/>
                      <a:pt x="210" y="292"/>
                      <a:pt x="210" y="292"/>
                    </a:cubicBezTo>
                    <a:cubicBezTo>
                      <a:pt x="210" y="293"/>
                      <a:pt x="210" y="293"/>
                      <a:pt x="210" y="293"/>
                    </a:cubicBezTo>
                    <a:cubicBezTo>
                      <a:pt x="252" y="312"/>
                      <a:pt x="252" y="312"/>
                      <a:pt x="252" y="312"/>
                    </a:cubicBezTo>
                    <a:cubicBezTo>
                      <a:pt x="288" y="320"/>
                      <a:pt x="288" y="320"/>
                      <a:pt x="288" y="320"/>
                    </a:cubicBezTo>
                    <a:cubicBezTo>
                      <a:pt x="289" y="320"/>
                      <a:pt x="289" y="320"/>
                      <a:pt x="289" y="320"/>
                    </a:cubicBezTo>
                    <a:cubicBezTo>
                      <a:pt x="289" y="320"/>
                      <a:pt x="289" y="320"/>
                      <a:pt x="289" y="320"/>
                    </a:cubicBezTo>
                    <a:cubicBezTo>
                      <a:pt x="290" y="320"/>
                      <a:pt x="290" y="320"/>
                      <a:pt x="290" y="320"/>
                    </a:cubicBezTo>
                    <a:cubicBezTo>
                      <a:pt x="302" y="328"/>
                      <a:pt x="302" y="328"/>
                      <a:pt x="302" y="328"/>
                    </a:cubicBezTo>
                    <a:cubicBezTo>
                      <a:pt x="319" y="334"/>
                      <a:pt x="319" y="334"/>
                      <a:pt x="319" y="334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29" y="345"/>
                      <a:pt x="329" y="345"/>
                      <a:pt x="329" y="345"/>
                    </a:cubicBezTo>
                    <a:cubicBezTo>
                      <a:pt x="335" y="347"/>
                      <a:pt x="335" y="347"/>
                      <a:pt x="335" y="347"/>
                    </a:cubicBezTo>
                    <a:cubicBezTo>
                      <a:pt x="347" y="336"/>
                      <a:pt x="347" y="336"/>
                      <a:pt x="347" y="336"/>
                    </a:cubicBezTo>
                    <a:cubicBezTo>
                      <a:pt x="347" y="335"/>
                      <a:pt x="347" y="335"/>
                      <a:pt x="347" y="335"/>
                    </a:cubicBezTo>
                    <a:cubicBezTo>
                      <a:pt x="365" y="322"/>
                      <a:pt x="365" y="322"/>
                      <a:pt x="365" y="322"/>
                    </a:cubicBezTo>
                    <a:cubicBezTo>
                      <a:pt x="374" y="304"/>
                      <a:pt x="374" y="304"/>
                      <a:pt x="374" y="304"/>
                    </a:cubicBezTo>
                    <a:cubicBezTo>
                      <a:pt x="391" y="313"/>
                      <a:pt x="391" y="313"/>
                      <a:pt x="391" y="313"/>
                    </a:cubicBezTo>
                    <a:cubicBezTo>
                      <a:pt x="391" y="314"/>
                      <a:pt x="391" y="314"/>
                      <a:pt x="391" y="314"/>
                    </a:cubicBezTo>
                    <a:cubicBezTo>
                      <a:pt x="391" y="315"/>
                      <a:pt x="391" y="315"/>
                      <a:pt x="391" y="315"/>
                    </a:cubicBezTo>
                    <a:cubicBezTo>
                      <a:pt x="396" y="329"/>
                      <a:pt x="396" y="329"/>
                      <a:pt x="396" y="329"/>
                    </a:cubicBezTo>
                    <a:cubicBezTo>
                      <a:pt x="396" y="332"/>
                      <a:pt x="396" y="332"/>
                      <a:pt x="396" y="332"/>
                    </a:cubicBezTo>
                    <a:cubicBezTo>
                      <a:pt x="393" y="341"/>
                      <a:pt x="393" y="341"/>
                      <a:pt x="393" y="341"/>
                    </a:cubicBezTo>
                    <a:cubicBezTo>
                      <a:pt x="395" y="343"/>
                      <a:pt x="395" y="343"/>
                      <a:pt x="395" y="343"/>
                    </a:cubicBezTo>
                    <a:cubicBezTo>
                      <a:pt x="405" y="338"/>
                      <a:pt x="405" y="338"/>
                      <a:pt x="405" y="338"/>
                    </a:cubicBezTo>
                    <a:cubicBezTo>
                      <a:pt x="420" y="323"/>
                      <a:pt x="420" y="323"/>
                      <a:pt x="420" y="323"/>
                    </a:cubicBezTo>
                    <a:cubicBezTo>
                      <a:pt x="434" y="323"/>
                      <a:pt x="434" y="323"/>
                      <a:pt x="434" y="323"/>
                    </a:cubicBezTo>
                    <a:cubicBezTo>
                      <a:pt x="434" y="324"/>
                      <a:pt x="434" y="324"/>
                      <a:pt x="434" y="324"/>
                    </a:cubicBezTo>
                    <a:cubicBezTo>
                      <a:pt x="435" y="324"/>
                      <a:pt x="435" y="324"/>
                      <a:pt x="435" y="324"/>
                    </a:cubicBezTo>
                    <a:cubicBezTo>
                      <a:pt x="444" y="330"/>
                      <a:pt x="444" y="330"/>
                      <a:pt x="444" y="330"/>
                    </a:cubicBezTo>
                    <a:cubicBezTo>
                      <a:pt x="450" y="336"/>
                      <a:pt x="453" y="342"/>
                      <a:pt x="450" y="347"/>
                    </a:cubicBezTo>
                    <a:cubicBezTo>
                      <a:pt x="449" y="370"/>
                      <a:pt x="449" y="370"/>
                      <a:pt x="449" y="370"/>
                    </a:cubicBezTo>
                    <a:cubicBezTo>
                      <a:pt x="456" y="382"/>
                      <a:pt x="456" y="382"/>
                      <a:pt x="456" y="382"/>
                    </a:cubicBezTo>
                    <a:cubicBezTo>
                      <a:pt x="458" y="383"/>
                      <a:pt x="458" y="383"/>
                      <a:pt x="458" y="383"/>
                    </a:cubicBezTo>
                    <a:cubicBezTo>
                      <a:pt x="483" y="355"/>
                      <a:pt x="500" y="342"/>
                      <a:pt x="511" y="342"/>
                    </a:cubicBezTo>
                    <a:cubicBezTo>
                      <a:pt x="539" y="342"/>
                      <a:pt x="539" y="342"/>
                      <a:pt x="539" y="342"/>
                    </a:cubicBezTo>
                    <a:cubicBezTo>
                      <a:pt x="545" y="328"/>
                      <a:pt x="545" y="328"/>
                      <a:pt x="545" y="328"/>
                    </a:cubicBezTo>
                    <a:cubicBezTo>
                      <a:pt x="568" y="318"/>
                      <a:pt x="568" y="318"/>
                      <a:pt x="568" y="318"/>
                    </a:cubicBezTo>
                    <a:cubicBezTo>
                      <a:pt x="569" y="318"/>
                      <a:pt x="569" y="318"/>
                      <a:pt x="569" y="318"/>
                    </a:cubicBezTo>
                    <a:cubicBezTo>
                      <a:pt x="596" y="315"/>
                      <a:pt x="596" y="315"/>
                      <a:pt x="596" y="315"/>
                    </a:cubicBezTo>
                    <a:cubicBezTo>
                      <a:pt x="625" y="301"/>
                      <a:pt x="625" y="301"/>
                      <a:pt x="625" y="301"/>
                    </a:cubicBezTo>
                    <a:cubicBezTo>
                      <a:pt x="625" y="300"/>
                      <a:pt x="625" y="300"/>
                      <a:pt x="625" y="300"/>
                    </a:cubicBezTo>
                    <a:cubicBezTo>
                      <a:pt x="643" y="300"/>
                      <a:pt x="643" y="300"/>
                      <a:pt x="643" y="300"/>
                    </a:cubicBezTo>
                    <a:cubicBezTo>
                      <a:pt x="639" y="291"/>
                      <a:pt x="639" y="291"/>
                      <a:pt x="639" y="291"/>
                    </a:cubicBezTo>
                    <a:cubicBezTo>
                      <a:pt x="640" y="289"/>
                      <a:pt x="640" y="289"/>
                      <a:pt x="640" y="289"/>
                    </a:cubicBezTo>
                    <a:cubicBezTo>
                      <a:pt x="645" y="285"/>
                      <a:pt x="645" y="285"/>
                      <a:pt x="645" y="285"/>
                    </a:cubicBezTo>
                    <a:cubicBezTo>
                      <a:pt x="606" y="201"/>
                      <a:pt x="606" y="201"/>
                      <a:pt x="606" y="201"/>
                    </a:cubicBezTo>
                    <a:cubicBezTo>
                      <a:pt x="606" y="199"/>
                      <a:pt x="606" y="199"/>
                      <a:pt x="606" y="199"/>
                    </a:cubicBezTo>
                    <a:cubicBezTo>
                      <a:pt x="605" y="198"/>
                      <a:pt x="605" y="198"/>
                      <a:pt x="605" y="198"/>
                    </a:cubicBezTo>
                    <a:cubicBezTo>
                      <a:pt x="621" y="175"/>
                      <a:pt x="621" y="175"/>
                      <a:pt x="621" y="175"/>
                    </a:cubicBezTo>
                    <a:cubicBezTo>
                      <a:pt x="616" y="170"/>
                      <a:pt x="616" y="170"/>
                      <a:pt x="616" y="170"/>
                    </a:cubicBezTo>
                    <a:cubicBezTo>
                      <a:pt x="588" y="164"/>
                      <a:pt x="588" y="164"/>
                      <a:pt x="588" y="164"/>
                    </a:cubicBezTo>
                    <a:cubicBezTo>
                      <a:pt x="584" y="164"/>
                      <a:pt x="584" y="164"/>
                      <a:pt x="584" y="164"/>
                    </a:cubicBezTo>
                    <a:cubicBezTo>
                      <a:pt x="584" y="164"/>
                      <a:pt x="584" y="164"/>
                      <a:pt x="584" y="164"/>
                    </a:cubicBezTo>
                    <a:cubicBezTo>
                      <a:pt x="584" y="162"/>
                      <a:pt x="584" y="162"/>
                      <a:pt x="584" y="162"/>
                    </a:cubicBezTo>
                    <a:cubicBezTo>
                      <a:pt x="567" y="143"/>
                      <a:pt x="567" y="143"/>
                      <a:pt x="567" y="143"/>
                    </a:cubicBezTo>
                    <a:cubicBezTo>
                      <a:pt x="568" y="139"/>
                      <a:pt x="568" y="139"/>
                      <a:pt x="568" y="139"/>
                    </a:cubicBezTo>
                    <a:cubicBezTo>
                      <a:pt x="567" y="140"/>
                      <a:pt x="567" y="140"/>
                      <a:pt x="567" y="140"/>
                    </a:cubicBezTo>
                    <a:cubicBezTo>
                      <a:pt x="566" y="141"/>
                      <a:pt x="566" y="141"/>
                      <a:pt x="566" y="141"/>
                    </a:cubicBezTo>
                    <a:cubicBezTo>
                      <a:pt x="550" y="131"/>
                      <a:pt x="550" y="131"/>
                      <a:pt x="550" y="131"/>
                    </a:cubicBezTo>
                    <a:cubicBezTo>
                      <a:pt x="542" y="140"/>
                      <a:pt x="535" y="147"/>
                      <a:pt x="526" y="149"/>
                    </a:cubicBezTo>
                    <a:cubicBezTo>
                      <a:pt x="519" y="152"/>
                      <a:pt x="507" y="143"/>
                      <a:pt x="492" y="124"/>
                    </a:cubicBezTo>
                    <a:cubicBezTo>
                      <a:pt x="483" y="114"/>
                      <a:pt x="483" y="114"/>
                      <a:pt x="483" y="114"/>
                    </a:cubicBezTo>
                    <a:cubicBezTo>
                      <a:pt x="482" y="112"/>
                      <a:pt x="475" y="114"/>
                      <a:pt x="463" y="118"/>
                    </a:cubicBezTo>
                    <a:cubicBezTo>
                      <a:pt x="445" y="124"/>
                      <a:pt x="434" y="125"/>
                      <a:pt x="428" y="122"/>
                    </a:cubicBezTo>
                    <a:cubicBezTo>
                      <a:pt x="423" y="117"/>
                      <a:pt x="421" y="106"/>
                      <a:pt x="423" y="93"/>
                    </a:cubicBezTo>
                    <a:cubicBezTo>
                      <a:pt x="424" y="81"/>
                      <a:pt x="423" y="75"/>
                      <a:pt x="421" y="72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71" y="59"/>
                      <a:pt x="260" y="54"/>
                      <a:pt x="255" y="48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26" y="40"/>
                      <a:pt x="210" y="26"/>
                      <a:pt x="189" y="0"/>
                    </a:cubicBezTo>
                    <a:cubicBezTo>
                      <a:pt x="175" y="11"/>
                      <a:pt x="175" y="11"/>
                      <a:pt x="175" y="11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lnTo>
                      <a:pt x="8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81" name="Freeform 21">
                <a:extLst>
                  <a:ext uri="{FF2B5EF4-FFF2-40B4-BE49-F238E27FC236}">
                    <a16:creationId xmlns:a16="http://schemas.microsoft.com/office/drawing/2014/main" id="{42FDE18C-C6CE-4CEB-B8B1-61B99A0B3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683" y="5223581"/>
                <a:ext cx="905680" cy="719102"/>
              </a:xfrm>
              <a:custGeom>
                <a:avLst/>
                <a:gdLst>
                  <a:gd name="T0" fmla="*/ 645 w 669"/>
                  <a:gd name="T1" fmla="*/ 171 h 532"/>
                  <a:gd name="T2" fmla="*/ 669 w 669"/>
                  <a:gd name="T3" fmla="*/ 166 h 532"/>
                  <a:gd name="T4" fmla="*/ 622 w 669"/>
                  <a:gd name="T5" fmla="*/ 118 h 532"/>
                  <a:gd name="T6" fmla="*/ 589 w 669"/>
                  <a:gd name="T7" fmla="*/ 58 h 532"/>
                  <a:gd name="T8" fmla="*/ 532 w 669"/>
                  <a:gd name="T9" fmla="*/ 71 h 532"/>
                  <a:gd name="T10" fmla="*/ 529 w 669"/>
                  <a:gd name="T11" fmla="*/ 77 h 532"/>
                  <a:gd name="T12" fmla="*/ 482 w 669"/>
                  <a:gd name="T13" fmla="*/ 66 h 532"/>
                  <a:gd name="T14" fmla="*/ 397 w 669"/>
                  <a:gd name="T15" fmla="*/ 105 h 532"/>
                  <a:gd name="T16" fmla="*/ 397 w 669"/>
                  <a:gd name="T17" fmla="*/ 50 h 532"/>
                  <a:gd name="T18" fmla="*/ 393 w 669"/>
                  <a:gd name="T19" fmla="*/ 27 h 532"/>
                  <a:gd name="T20" fmla="*/ 365 w 669"/>
                  <a:gd name="T21" fmla="*/ 26 h 532"/>
                  <a:gd name="T22" fmla="*/ 334 w 669"/>
                  <a:gd name="T23" fmla="*/ 24 h 532"/>
                  <a:gd name="T24" fmla="*/ 289 w 669"/>
                  <a:gd name="T25" fmla="*/ 3 h 532"/>
                  <a:gd name="T26" fmla="*/ 277 w 669"/>
                  <a:gd name="T27" fmla="*/ 65 h 532"/>
                  <a:gd name="T28" fmla="*/ 218 w 669"/>
                  <a:gd name="T29" fmla="*/ 47 h 532"/>
                  <a:gd name="T30" fmla="*/ 205 w 669"/>
                  <a:gd name="T31" fmla="*/ 43 h 532"/>
                  <a:gd name="T32" fmla="*/ 189 w 669"/>
                  <a:gd name="T33" fmla="*/ 87 h 532"/>
                  <a:gd name="T34" fmla="*/ 198 w 669"/>
                  <a:gd name="T35" fmla="*/ 125 h 532"/>
                  <a:gd name="T36" fmla="*/ 179 w 669"/>
                  <a:gd name="T37" fmla="*/ 161 h 532"/>
                  <a:gd name="T38" fmla="*/ 137 w 669"/>
                  <a:gd name="T39" fmla="*/ 270 h 532"/>
                  <a:gd name="T40" fmla="*/ 76 w 669"/>
                  <a:gd name="T41" fmla="*/ 310 h 532"/>
                  <a:gd name="T42" fmla="*/ 84 w 669"/>
                  <a:gd name="T43" fmla="*/ 329 h 532"/>
                  <a:gd name="T44" fmla="*/ 50 w 669"/>
                  <a:gd name="T45" fmla="*/ 376 h 532"/>
                  <a:gd name="T46" fmla="*/ 14 w 669"/>
                  <a:gd name="T47" fmla="*/ 387 h 532"/>
                  <a:gd name="T48" fmla="*/ 7 w 669"/>
                  <a:gd name="T49" fmla="*/ 485 h 532"/>
                  <a:gd name="T50" fmla="*/ 20 w 669"/>
                  <a:gd name="T51" fmla="*/ 517 h 532"/>
                  <a:gd name="T52" fmla="*/ 55 w 669"/>
                  <a:gd name="T53" fmla="*/ 529 h 532"/>
                  <a:gd name="T54" fmla="*/ 58 w 669"/>
                  <a:gd name="T55" fmla="*/ 525 h 532"/>
                  <a:gd name="T56" fmla="*/ 47 w 669"/>
                  <a:gd name="T57" fmla="*/ 493 h 532"/>
                  <a:gd name="T58" fmla="*/ 32 w 669"/>
                  <a:gd name="T59" fmla="*/ 480 h 532"/>
                  <a:gd name="T60" fmla="*/ 49 w 669"/>
                  <a:gd name="T61" fmla="*/ 458 h 532"/>
                  <a:gd name="T62" fmla="*/ 85 w 669"/>
                  <a:gd name="T63" fmla="*/ 429 h 532"/>
                  <a:gd name="T64" fmla="*/ 169 w 669"/>
                  <a:gd name="T65" fmla="*/ 373 h 532"/>
                  <a:gd name="T66" fmla="*/ 186 w 669"/>
                  <a:gd name="T67" fmla="*/ 383 h 532"/>
                  <a:gd name="T68" fmla="*/ 198 w 669"/>
                  <a:gd name="T69" fmla="*/ 373 h 532"/>
                  <a:gd name="T70" fmla="*/ 255 w 669"/>
                  <a:gd name="T71" fmla="*/ 362 h 532"/>
                  <a:gd name="T72" fmla="*/ 258 w 669"/>
                  <a:gd name="T73" fmla="*/ 359 h 532"/>
                  <a:gd name="T74" fmla="*/ 314 w 669"/>
                  <a:gd name="T75" fmla="*/ 337 h 532"/>
                  <a:gd name="T76" fmla="*/ 326 w 669"/>
                  <a:gd name="T77" fmla="*/ 253 h 532"/>
                  <a:gd name="T78" fmla="*/ 344 w 669"/>
                  <a:gd name="T79" fmla="*/ 250 h 532"/>
                  <a:gd name="T80" fmla="*/ 349 w 669"/>
                  <a:gd name="T81" fmla="*/ 252 h 532"/>
                  <a:gd name="T82" fmla="*/ 419 w 669"/>
                  <a:gd name="T83" fmla="*/ 297 h 532"/>
                  <a:gd name="T84" fmla="*/ 411 w 669"/>
                  <a:gd name="T85" fmla="*/ 272 h 532"/>
                  <a:gd name="T86" fmla="*/ 438 w 669"/>
                  <a:gd name="T87" fmla="*/ 261 h 532"/>
                  <a:gd name="T88" fmla="*/ 456 w 669"/>
                  <a:gd name="T89" fmla="*/ 252 h 532"/>
                  <a:gd name="T90" fmla="*/ 509 w 669"/>
                  <a:gd name="T91" fmla="*/ 268 h 532"/>
                  <a:gd name="T92" fmla="*/ 544 w 669"/>
                  <a:gd name="T93" fmla="*/ 245 h 532"/>
                  <a:gd name="T94" fmla="*/ 547 w 669"/>
                  <a:gd name="T95" fmla="*/ 248 h 532"/>
                  <a:gd name="T96" fmla="*/ 628 w 669"/>
                  <a:gd name="T97" fmla="*/ 18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9" h="532">
                    <a:moveTo>
                      <a:pt x="628" y="182"/>
                    </a:moveTo>
                    <a:cubicBezTo>
                      <a:pt x="638" y="181"/>
                      <a:pt x="643" y="177"/>
                      <a:pt x="645" y="172"/>
                    </a:cubicBezTo>
                    <a:cubicBezTo>
                      <a:pt x="645" y="171"/>
                      <a:pt x="645" y="171"/>
                      <a:pt x="645" y="171"/>
                    </a:cubicBezTo>
                    <a:cubicBezTo>
                      <a:pt x="646" y="167"/>
                      <a:pt x="646" y="167"/>
                      <a:pt x="646" y="167"/>
                    </a:cubicBezTo>
                    <a:cubicBezTo>
                      <a:pt x="650" y="167"/>
                      <a:pt x="650" y="167"/>
                      <a:pt x="650" y="167"/>
                    </a:cubicBezTo>
                    <a:cubicBezTo>
                      <a:pt x="669" y="166"/>
                      <a:pt x="669" y="166"/>
                      <a:pt x="669" y="166"/>
                    </a:cubicBezTo>
                    <a:cubicBezTo>
                      <a:pt x="669" y="153"/>
                      <a:pt x="669" y="153"/>
                      <a:pt x="669" y="153"/>
                    </a:cubicBezTo>
                    <a:cubicBezTo>
                      <a:pt x="664" y="153"/>
                      <a:pt x="659" y="151"/>
                      <a:pt x="654" y="146"/>
                    </a:cubicBezTo>
                    <a:cubicBezTo>
                      <a:pt x="622" y="118"/>
                      <a:pt x="622" y="118"/>
                      <a:pt x="622" y="118"/>
                    </a:cubicBezTo>
                    <a:cubicBezTo>
                      <a:pt x="622" y="117"/>
                      <a:pt x="622" y="117"/>
                      <a:pt x="622" y="117"/>
                    </a:cubicBezTo>
                    <a:cubicBezTo>
                      <a:pt x="608" y="77"/>
                      <a:pt x="608" y="77"/>
                      <a:pt x="608" y="77"/>
                    </a:cubicBezTo>
                    <a:cubicBezTo>
                      <a:pt x="589" y="58"/>
                      <a:pt x="589" y="58"/>
                      <a:pt x="589" y="58"/>
                    </a:cubicBezTo>
                    <a:cubicBezTo>
                      <a:pt x="566" y="57"/>
                      <a:pt x="548" y="57"/>
                      <a:pt x="535" y="58"/>
                    </a:cubicBezTo>
                    <a:cubicBezTo>
                      <a:pt x="531" y="59"/>
                      <a:pt x="531" y="59"/>
                      <a:pt x="531" y="59"/>
                    </a:cubicBezTo>
                    <a:cubicBezTo>
                      <a:pt x="532" y="71"/>
                      <a:pt x="532" y="71"/>
                      <a:pt x="532" y="71"/>
                    </a:cubicBezTo>
                    <a:cubicBezTo>
                      <a:pt x="532" y="74"/>
                      <a:pt x="532" y="74"/>
                      <a:pt x="532" y="74"/>
                    </a:cubicBezTo>
                    <a:cubicBezTo>
                      <a:pt x="532" y="77"/>
                      <a:pt x="532" y="77"/>
                      <a:pt x="532" y="77"/>
                    </a:cubicBezTo>
                    <a:cubicBezTo>
                      <a:pt x="529" y="77"/>
                      <a:pt x="529" y="77"/>
                      <a:pt x="529" y="77"/>
                    </a:cubicBezTo>
                    <a:cubicBezTo>
                      <a:pt x="512" y="84"/>
                      <a:pt x="512" y="84"/>
                      <a:pt x="512" y="84"/>
                    </a:cubicBezTo>
                    <a:cubicBezTo>
                      <a:pt x="509" y="82"/>
                      <a:pt x="509" y="82"/>
                      <a:pt x="509" y="82"/>
                    </a:cubicBezTo>
                    <a:cubicBezTo>
                      <a:pt x="495" y="68"/>
                      <a:pt x="487" y="63"/>
                      <a:pt x="482" y="66"/>
                    </a:cubicBezTo>
                    <a:cubicBezTo>
                      <a:pt x="445" y="84"/>
                      <a:pt x="424" y="93"/>
                      <a:pt x="417" y="88"/>
                    </a:cubicBezTo>
                    <a:cubicBezTo>
                      <a:pt x="413" y="89"/>
                      <a:pt x="408" y="94"/>
                      <a:pt x="400" y="101"/>
                    </a:cubicBezTo>
                    <a:cubicBezTo>
                      <a:pt x="397" y="105"/>
                      <a:pt x="397" y="105"/>
                      <a:pt x="397" y="105"/>
                    </a:cubicBezTo>
                    <a:cubicBezTo>
                      <a:pt x="393" y="101"/>
                      <a:pt x="393" y="101"/>
                      <a:pt x="393" y="101"/>
                    </a:cubicBezTo>
                    <a:cubicBezTo>
                      <a:pt x="382" y="91"/>
                      <a:pt x="377" y="83"/>
                      <a:pt x="377" y="77"/>
                    </a:cubicBezTo>
                    <a:cubicBezTo>
                      <a:pt x="377" y="72"/>
                      <a:pt x="384" y="64"/>
                      <a:pt x="397" y="50"/>
                    </a:cubicBezTo>
                    <a:cubicBezTo>
                      <a:pt x="412" y="33"/>
                      <a:pt x="419" y="24"/>
                      <a:pt x="419" y="22"/>
                    </a:cubicBezTo>
                    <a:cubicBezTo>
                      <a:pt x="416" y="17"/>
                      <a:pt x="416" y="17"/>
                      <a:pt x="416" y="17"/>
                    </a:cubicBezTo>
                    <a:cubicBezTo>
                      <a:pt x="412" y="14"/>
                      <a:pt x="403" y="19"/>
                      <a:pt x="393" y="27"/>
                    </a:cubicBezTo>
                    <a:cubicBezTo>
                      <a:pt x="382" y="34"/>
                      <a:pt x="376" y="38"/>
                      <a:pt x="372" y="37"/>
                    </a:cubicBezTo>
                    <a:cubicBezTo>
                      <a:pt x="370" y="37"/>
                      <a:pt x="368" y="33"/>
                      <a:pt x="367" y="28"/>
                    </a:cubicBezTo>
                    <a:cubicBezTo>
                      <a:pt x="365" y="26"/>
                      <a:pt x="365" y="26"/>
                      <a:pt x="365" y="26"/>
                    </a:cubicBezTo>
                    <a:cubicBezTo>
                      <a:pt x="356" y="9"/>
                      <a:pt x="356" y="9"/>
                      <a:pt x="356" y="9"/>
                    </a:cubicBezTo>
                    <a:cubicBezTo>
                      <a:pt x="336" y="22"/>
                      <a:pt x="336" y="22"/>
                      <a:pt x="336" y="22"/>
                    </a:cubicBezTo>
                    <a:cubicBezTo>
                      <a:pt x="334" y="24"/>
                      <a:pt x="334" y="24"/>
                      <a:pt x="334" y="24"/>
                    </a:cubicBezTo>
                    <a:cubicBezTo>
                      <a:pt x="333" y="22"/>
                      <a:pt x="333" y="22"/>
                      <a:pt x="333" y="22"/>
                    </a:cubicBezTo>
                    <a:cubicBezTo>
                      <a:pt x="332" y="22"/>
                      <a:pt x="332" y="22"/>
                      <a:pt x="332" y="22"/>
                    </a:cubicBezTo>
                    <a:cubicBezTo>
                      <a:pt x="317" y="13"/>
                      <a:pt x="303" y="8"/>
                      <a:pt x="289" y="3"/>
                    </a:cubicBezTo>
                    <a:cubicBezTo>
                      <a:pt x="280" y="0"/>
                      <a:pt x="270" y="4"/>
                      <a:pt x="261" y="15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77" y="47"/>
                      <a:pt x="280" y="58"/>
                      <a:pt x="277" y="65"/>
                    </a:cubicBezTo>
                    <a:cubicBezTo>
                      <a:pt x="276" y="68"/>
                      <a:pt x="273" y="71"/>
                      <a:pt x="268" y="71"/>
                    </a:cubicBezTo>
                    <a:cubicBezTo>
                      <a:pt x="262" y="74"/>
                      <a:pt x="253" y="71"/>
                      <a:pt x="241" y="62"/>
                    </a:cubicBezTo>
                    <a:cubicBezTo>
                      <a:pt x="231" y="56"/>
                      <a:pt x="224" y="50"/>
                      <a:pt x="218" y="47"/>
                    </a:cubicBezTo>
                    <a:cubicBezTo>
                      <a:pt x="205" y="42"/>
                      <a:pt x="205" y="42"/>
                      <a:pt x="205" y="42"/>
                    </a:cubicBezTo>
                    <a:cubicBezTo>
                      <a:pt x="205" y="43"/>
                      <a:pt x="205" y="43"/>
                      <a:pt x="205" y="43"/>
                    </a:cubicBezTo>
                    <a:cubicBezTo>
                      <a:pt x="205" y="43"/>
                      <a:pt x="205" y="43"/>
                      <a:pt x="205" y="43"/>
                    </a:cubicBezTo>
                    <a:cubicBezTo>
                      <a:pt x="206" y="45"/>
                      <a:pt x="206" y="45"/>
                      <a:pt x="206" y="45"/>
                    </a:cubicBezTo>
                    <a:cubicBezTo>
                      <a:pt x="206" y="68"/>
                      <a:pt x="206" y="68"/>
                      <a:pt x="206" y="68"/>
                    </a:cubicBezTo>
                    <a:cubicBezTo>
                      <a:pt x="189" y="87"/>
                      <a:pt x="189" y="87"/>
                      <a:pt x="189" y="87"/>
                    </a:cubicBezTo>
                    <a:cubicBezTo>
                      <a:pt x="189" y="105"/>
                      <a:pt x="189" y="105"/>
                      <a:pt x="189" y="105"/>
                    </a:cubicBezTo>
                    <a:cubicBezTo>
                      <a:pt x="197" y="124"/>
                      <a:pt x="197" y="124"/>
                      <a:pt x="197" y="124"/>
                    </a:cubicBezTo>
                    <a:cubicBezTo>
                      <a:pt x="198" y="125"/>
                      <a:pt x="198" y="125"/>
                      <a:pt x="198" y="125"/>
                    </a:cubicBezTo>
                    <a:cubicBezTo>
                      <a:pt x="186" y="143"/>
                      <a:pt x="186" y="143"/>
                      <a:pt x="186" y="143"/>
                    </a:cubicBezTo>
                    <a:cubicBezTo>
                      <a:pt x="179" y="160"/>
                      <a:pt x="179" y="160"/>
                      <a:pt x="179" y="160"/>
                    </a:cubicBezTo>
                    <a:cubicBezTo>
                      <a:pt x="179" y="161"/>
                      <a:pt x="179" y="161"/>
                      <a:pt x="179" y="161"/>
                    </a:cubicBezTo>
                    <a:cubicBezTo>
                      <a:pt x="163" y="177"/>
                      <a:pt x="163" y="177"/>
                      <a:pt x="163" y="177"/>
                    </a:cubicBezTo>
                    <a:cubicBezTo>
                      <a:pt x="136" y="237"/>
                      <a:pt x="136" y="237"/>
                      <a:pt x="136" y="237"/>
                    </a:cubicBezTo>
                    <a:cubicBezTo>
                      <a:pt x="137" y="270"/>
                      <a:pt x="137" y="270"/>
                      <a:pt x="137" y="270"/>
                    </a:cubicBezTo>
                    <a:cubicBezTo>
                      <a:pt x="136" y="271"/>
                      <a:pt x="136" y="271"/>
                      <a:pt x="136" y="271"/>
                    </a:cubicBezTo>
                    <a:cubicBezTo>
                      <a:pt x="79" y="304"/>
                      <a:pt x="79" y="304"/>
                      <a:pt x="79" y="304"/>
                    </a:cubicBezTo>
                    <a:cubicBezTo>
                      <a:pt x="76" y="310"/>
                      <a:pt x="76" y="310"/>
                      <a:pt x="76" y="310"/>
                    </a:cubicBezTo>
                    <a:cubicBezTo>
                      <a:pt x="84" y="327"/>
                      <a:pt x="84" y="327"/>
                      <a:pt x="84" y="327"/>
                    </a:cubicBezTo>
                    <a:cubicBezTo>
                      <a:pt x="84" y="328"/>
                      <a:pt x="84" y="328"/>
                      <a:pt x="84" y="328"/>
                    </a:cubicBezTo>
                    <a:cubicBezTo>
                      <a:pt x="84" y="329"/>
                      <a:pt x="84" y="329"/>
                      <a:pt x="84" y="329"/>
                    </a:cubicBezTo>
                    <a:cubicBezTo>
                      <a:pt x="78" y="351"/>
                      <a:pt x="78" y="351"/>
                      <a:pt x="78" y="351"/>
                    </a:cubicBezTo>
                    <a:cubicBezTo>
                      <a:pt x="55" y="348"/>
                      <a:pt x="55" y="348"/>
                      <a:pt x="55" y="348"/>
                    </a:cubicBezTo>
                    <a:cubicBezTo>
                      <a:pt x="50" y="376"/>
                      <a:pt x="50" y="376"/>
                      <a:pt x="50" y="376"/>
                    </a:cubicBezTo>
                    <a:cubicBezTo>
                      <a:pt x="20" y="376"/>
                      <a:pt x="20" y="376"/>
                      <a:pt x="20" y="376"/>
                    </a:cubicBezTo>
                    <a:cubicBezTo>
                      <a:pt x="14" y="387"/>
                      <a:pt x="14" y="387"/>
                      <a:pt x="14" y="387"/>
                    </a:cubicBezTo>
                    <a:cubicBezTo>
                      <a:pt x="14" y="387"/>
                      <a:pt x="14" y="387"/>
                      <a:pt x="14" y="387"/>
                    </a:cubicBezTo>
                    <a:cubicBezTo>
                      <a:pt x="6" y="405"/>
                      <a:pt x="6" y="405"/>
                      <a:pt x="6" y="405"/>
                    </a:cubicBezTo>
                    <a:cubicBezTo>
                      <a:pt x="0" y="471"/>
                      <a:pt x="0" y="471"/>
                      <a:pt x="0" y="471"/>
                    </a:cubicBezTo>
                    <a:cubicBezTo>
                      <a:pt x="7" y="485"/>
                      <a:pt x="7" y="485"/>
                      <a:pt x="7" y="485"/>
                    </a:cubicBezTo>
                    <a:cubicBezTo>
                      <a:pt x="8" y="487"/>
                      <a:pt x="8" y="487"/>
                      <a:pt x="8" y="487"/>
                    </a:cubicBezTo>
                    <a:cubicBezTo>
                      <a:pt x="8" y="501"/>
                      <a:pt x="8" y="501"/>
                      <a:pt x="8" y="501"/>
                    </a:cubicBezTo>
                    <a:cubicBezTo>
                      <a:pt x="20" y="517"/>
                      <a:pt x="20" y="517"/>
                      <a:pt x="20" y="517"/>
                    </a:cubicBezTo>
                    <a:cubicBezTo>
                      <a:pt x="21" y="519"/>
                      <a:pt x="21" y="519"/>
                      <a:pt x="21" y="519"/>
                    </a:cubicBezTo>
                    <a:cubicBezTo>
                      <a:pt x="21" y="532"/>
                      <a:pt x="21" y="532"/>
                      <a:pt x="21" y="532"/>
                    </a:cubicBezTo>
                    <a:cubicBezTo>
                      <a:pt x="55" y="529"/>
                      <a:pt x="55" y="529"/>
                      <a:pt x="55" y="529"/>
                    </a:cubicBezTo>
                    <a:cubicBezTo>
                      <a:pt x="57" y="526"/>
                      <a:pt x="57" y="526"/>
                      <a:pt x="57" y="526"/>
                    </a:cubicBezTo>
                    <a:cubicBezTo>
                      <a:pt x="57" y="525"/>
                      <a:pt x="57" y="525"/>
                      <a:pt x="57" y="525"/>
                    </a:cubicBezTo>
                    <a:cubicBezTo>
                      <a:pt x="58" y="525"/>
                      <a:pt x="58" y="525"/>
                      <a:pt x="58" y="525"/>
                    </a:cubicBezTo>
                    <a:cubicBezTo>
                      <a:pt x="58" y="524"/>
                      <a:pt x="58" y="524"/>
                      <a:pt x="58" y="524"/>
                    </a:cubicBezTo>
                    <a:cubicBezTo>
                      <a:pt x="68" y="512"/>
                      <a:pt x="68" y="512"/>
                      <a:pt x="68" y="512"/>
                    </a:cubicBezTo>
                    <a:cubicBezTo>
                      <a:pt x="47" y="493"/>
                      <a:pt x="47" y="493"/>
                      <a:pt x="47" y="493"/>
                    </a:cubicBezTo>
                    <a:cubicBezTo>
                      <a:pt x="45" y="490"/>
                      <a:pt x="45" y="490"/>
                      <a:pt x="45" y="490"/>
                    </a:cubicBezTo>
                    <a:cubicBezTo>
                      <a:pt x="33" y="481"/>
                      <a:pt x="33" y="481"/>
                      <a:pt x="33" y="481"/>
                    </a:cubicBezTo>
                    <a:cubicBezTo>
                      <a:pt x="32" y="480"/>
                      <a:pt x="32" y="480"/>
                      <a:pt x="32" y="480"/>
                    </a:cubicBezTo>
                    <a:cubicBezTo>
                      <a:pt x="31" y="479"/>
                      <a:pt x="31" y="479"/>
                      <a:pt x="31" y="479"/>
                    </a:cubicBezTo>
                    <a:cubicBezTo>
                      <a:pt x="31" y="458"/>
                      <a:pt x="31" y="458"/>
                      <a:pt x="31" y="458"/>
                    </a:cubicBezTo>
                    <a:cubicBezTo>
                      <a:pt x="49" y="458"/>
                      <a:pt x="49" y="458"/>
                      <a:pt x="49" y="458"/>
                    </a:cubicBezTo>
                    <a:cubicBezTo>
                      <a:pt x="51" y="450"/>
                      <a:pt x="51" y="450"/>
                      <a:pt x="51" y="450"/>
                    </a:cubicBezTo>
                    <a:cubicBezTo>
                      <a:pt x="44" y="429"/>
                      <a:pt x="44" y="429"/>
                      <a:pt x="44" y="429"/>
                    </a:cubicBezTo>
                    <a:cubicBezTo>
                      <a:pt x="85" y="429"/>
                      <a:pt x="85" y="429"/>
                      <a:pt x="85" y="429"/>
                    </a:cubicBezTo>
                    <a:cubicBezTo>
                      <a:pt x="158" y="394"/>
                      <a:pt x="158" y="394"/>
                      <a:pt x="158" y="394"/>
                    </a:cubicBezTo>
                    <a:cubicBezTo>
                      <a:pt x="167" y="379"/>
                      <a:pt x="167" y="379"/>
                      <a:pt x="167" y="379"/>
                    </a:cubicBezTo>
                    <a:cubicBezTo>
                      <a:pt x="169" y="373"/>
                      <a:pt x="169" y="373"/>
                      <a:pt x="169" y="373"/>
                    </a:cubicBezTo>
                    <a:cubicBezTo>
                      <a:pt x="184" y="380"/>
                      <a:pt x="184" y="380"/>
                      <a:pt x="184" y="380"/>
                    </a:cubicBezTo>
                    <a:cubicBezTo>
                      <a:pt x="185" y="380"/>
                      <a:pt x="185" y="380"/>
                      <a:pt x="185" y="380"/>
                    </a:cubicBezTo>
                    <a:cubicBezTo>
                      <a:pt x="186" y="383"/>
                      <a:pt x="186" y="383"/>
                      <a:pt x="186" y="383"/>
                    </a:cubicBezTo>
                    <a:cubicBezTo>
                      <a:pt x="192" y="390"/>
                      <a:pt x="192" y="390"/>
                      <a:pt x="192" y="390"/>
                    </a:cubicBezTo>
                    <a:cubicBezTo>
                      <a:pt x="200" y="389"/>
                      <a:pt x="200" y="389"/>
                      <a:pt x="200" y="389"/>
                    </a:cubicBezTo>
                    <a:cubicBezTo>
                      <a:pt x="198" y="373"/>
                      <a:pt x="198" y="373"/>
                      <a:pt x="198" y="373"/>
                    </a:cubicBezTo>
                    <a:cubicBezTo>
                      <a:pt x="222" y="373"/>
                      <a:pt x="222" y="373"/>
                      <a:pt x="222" y="373"/>
                    </a:cubicBezTo>
                    <a:cubicBezTo>
                      <a:pt x="245" y="378"/>
                      <a:pt x="245" y="378"/>
                      <a:pt x="245" y="378"/>
                    </a:cubicBezTo>
                    <a:cubicBezTo>
                      <a:pt x="255" y="362"/>
                      <a:pt x="255" y="362"/>
                      <a:pt x="255" y="362"/>
                    </a:cubicBezTo>
                    <a:cubicBezTo>
                      <a:pt x="256" y="361"/>
                      <a:pt x="256" y="361"/>
                      <a:pt x="256" y="361"/>
                    </a:cubicBezTo>
                    <a:cubicBezTo>
                      <a:pt x="256" y="360"/>
                      <a:pt x="256" y="360"/>
                      <a:pt x="256" y="360"/>
                    </a:cubicBezTo>
                    <a:cubicBezTo>
                      <a:pt x="258" y="359"/>
                      <a:pt x="258" y="359"/>
                      <a:pt x="258" y="359"/>
                    </a:cubicBezTo>
                    <a:cubicBezTo>
                      <a:pt x="283" y="351"/>
                      <a:pt x="283" y="351"/>
                      <a:pt x="283" y="351"/>
                    </a:cubicBezTo>
                    <a:cubicBezTo>
                      <a:pt x="287" y="314"/>
                      <a:pt x="287" y="314"/>
                      <a:pt x="287" y="314"/>
                    </a:cubicBezTo>
                    <a:cubicBezTo>
                      <a:pt x="314" y="337"/>
                      <a:pt x="314" y="337"/>
                      <a:pt x="314" y="337"/>
                    </a:cubicBezTo>
                    <a:cubicBezTo>
                      <a:pt x="324" y="340"/>
                      <a:pt x="324" y="340"/>
                      <a:pt x="324" y="340"/>
                    </a:cubicBezTo>
                    <a:cubicBezTo>
                      <a:pt x="330" y="333"/>
                      <a:pt x="330" y="333"/>
                      <a:pt x="330" y="333"/>
                    </a:cubicBezTo>
                    <a:cubicBezTo>
                      <a:pt x="326" y="253"/>
                      <a:pt x="326" y="253"/>
                      <a:pt x="326" y="253"/>
                    </a:cubicBezTo>
                    <a:cubicBezTo>
                      <a:pt x="326" y="251"/>
                      <a:pt x="326" y="251"/>
                      <a:pt x="326" y="251"/>
                    </a:cubicBezTo>
                    <a:cubicBezTo>
                      <a:pt x="326" y="247"/>
                      <a:pt x="326" y="247"/>
                      <a:pt x="326" y="247"/>
                    </a:cubicBezTo>
                    <a:cubicBezTo>
                      <a:pt x="344" y="250"/>
                      <a:pt x="344" y="250"/>
                      <a:pt x="344" y="250"/>
                    </a:cubicBezTo>
                    <a:cubicBezTo>
                      <a:pt x="345" y="250"/>
                      <a:pt x="345" y="250"/>
                      <a:pt x="345" y="250"/>
                    </a:cubicBezTo>
                    <a:cubicBezTo>
                      <a:pt x="345" y="250"/>
                      <a:pt x="347" y="251"/>
                      <a:pt x="348" y="251"/>
                    </a:cubicBezTo>
                    <a:cubicBezTo>
                      <a:pt x="348" y="251"/>
                      <a:pt x="348" y="252"/>
                      <a:pt x="349" y="252"/>
                    </a:cubicBezTo>
                    <a:cubicBezTo>
                      <a:pt x="357" y="264"/>
                      <a:pt x="377" y="304"/>
                      <a:pt x="377" y="304"/>
                    </a:cubicBezTo>
                    <a:cubicBezTo>
                      <a:pt x="413" y="299"/>
                      <a:pt x="413" y="299"/>
                      <a:pt x="413" y="299"/>
                    </a:cubicBezTo>
                    <a:cubicBezTo>
                      <a:pt x="419" y="297"/>
                      <a:pt x="419" y="297"/>
                      <a:pt x="419" y="297"/>
                    </a:cubicBezTo>
                    <a:cubicBezTo>
                      <a:pt x="425" y="285"/>
                      <a:pt x="425" y="285"/>
                      <a:pt x="425" y="285"/>
                    </a:cubicBezTo>
                    <a:cubicBezTo>
                      <a:pt x="414" y="276"/>
                      <a:pt x="414" y="276"/>
                      <a:pt x="414" y="276"/>
                    </a:cubicBezTo>
                    <a:cubicBezTo>
                      <a:pt x="411" y="272"/>
                      <a:pt x="411" y="272"/>
                      <a:pt x="411" y="272"/>
                    </a:cubicBezTo>
                    <a:cubicBezTo>
                      <a:pt x="435" y="264"/>
                      <a:pt x="435" y="264"/>
                      <a:pt x="435" y="264"/>
                    </a:cubicBezTo>
                    <a:cubicBezTo>
                      <a:pt x="437" y="262"/>
                      <a:pt x="437" y="262"/>
                      <a:pt x="437" y="262"/>
                    </a:cubicBezTo>
                    <a:cubicBezTo>
                      <a:pt x="438" y="261"/>
                      <a:pt x="438" y="261"/>
                      <a:pt x="438" y="261"/>
                    </a:cubicBezTo>
                    <a:cubicBezTo>
                      <a:pt x="448" y="272"/>
                      <a:pt x="448" y="272"/>
                      <a:pt x="448" y="272"/>
                    </a:cubicBezTo>
                    <a:cubicBezTo>
                      <a:pt x="456" y="268"/>
                      <a:pt x="456" y="268"/>
                      <a:pt x="456" y="268"/>
                    </a:cubicBezTo>
                    <a:cubicBezTo>
                      <a:pt x="456" y="252"/>
                      <a:pt x="456" y="252"/>
                      <a:pt x="456" y="252"/>
                    </a:cubicBezTo>
                    <a:cubicBezTo>
                      <a:pt x="462" y="251"/>
                      <a:pt x="462" y="251"/>
                      <a:pt x="462" y="251"/>
                    </a:cubicBezTo>
                    <a:cubicBezTo>
                      <a:pt x="479" y="251"/>
                      <a:pt x="479" y="251"/>
                      <a:pt x="479" y="251"/>
                    </a:cubicBezTo>
                    <a:cubicBezTo>
                      <a:pt x="492" y="252"/>
                      <a:pt x="502" y="258"/>
                      <a:pt x="509" y="268"/>
                    </a:cubicBezTo>
                    <a:cubicBezTo>
                      <a:pt x="511" y="272"/>
                      <a:pt x="511" y="272"/>
                      <a:pt x="511" y="272"/>
                    </a:cubicBezTo>
                    <a:cubicBezTo>
                      <a:pt x="518" y="247"/>
                      <a:pt x="518" y="247"/>
                      <a:pt x="518" y="247"/>
                    </a:cubicBezTo>
                    <a:cubicBezTo>
                      <a:pt x="523" y="240"/>
                      <a:pt x="531" y="239"/>
                      <a:pt x="544" y="245"/>
                    </a:cubicBezTo>
                    <a:cubicBezTo>
                      <a:pt x="546" y="246"/>
                      <a:pt x="546" y="246"/>
                      <a:pt x="546" y="246"/>
                    </a:cubicBezTo>
                    <a:cubicBezTo>
                      <a:pt x="546" y="247"/>
                      <a:pt x="546" y="247"/>
                      <a:pt x="546" y="247"/>
                    </a:cubicBezTo>
                    <a:cubicBezTo>
                      <a:pt x="547" y="248"/>
                      <a:pt x="547" y="248"/>
                      <a:pt x="547" y="248"/>
                    </a:cubicBezTo>
                    <a:cubicBezTo>
                      <a:pt x="548" y="249"/>
                      <a:pt x="550" y="250"/>
                      <a:pt x="551" y="250"/>
                    </a:cubicBezTo>
                    <a:cubicBezTo>
                      <a:pt x="556" y="248"/>
                      <a:pt x="575" y="235"/>
                      <a:pt x="606" y="211"/>
                    </a:cubicBezTo>
                    <a:cubicBezTo>
                      <a:pt x="606" y="195"/>
                      <a:pt x="615" y="186"/>
                      <a:pt x="628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82" name="Freeform 22">
                <a:extLst>
                  <a:ext uri="{FF2B5EF4-FFF2-40B4-BE49-F238E27FC236}">
                    <a16:creationId xmlns:a16="http://schemas.microsoft.com/office/drawing/2014/main" id="{CC0967F0-BACE-4104-95C9-2BC3D112A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258" y="4604246"/>
                <a:ext cx="545481" cy="738538"/>
              </a:xfrm>
              <a:custGeom>
                <a:avLst/>
                <a:gdLst>
                  <a:gd name="T0" fmla="*/ 315 w 403"/>
                  <a:gd name="T1" fmla="*/ 20 h 545"/>
                  <a:gd name="T2" fmla="*/ 280 w 403"/>
                  <a:gd name="T3" fmla="*/ 6 h 545"/>
                  <a:gd name="T4" fmla="*/ 232 w 403"/>
                  <a:gd name="T5" fmla="*/ 40 h 545"/>
                  <a:gd name="T6" fmla="*/ 202 w 403"/>
                  <a:gd name="T7" fmla="*/ 27 h 545"/>
                  <a:gd name="T8" fmla="*/ 200 w 403"/>
                  <a:gd name="T9" fmla="*/ 29 h 545"/>
                  <a:gd name="T10" fmla="*/ 142 w 403"/>
                  <a:gd name="T11" fmla="*/ 43 h 545"/>
                  <a:gd name="T12" fmla="*/ 113 w 403"/>
                  <a:gd name="T13" fmla="*/ 46 h 545"/>
                  <a:gd name="T14" fmla="*/ 90 w 403"/>
                  <a:gd name="T15" fmla="*/ 69 h 545"/>
                  <a:gd name="T16" fmla="*/ 53 w 403"/>
                  <a:gd name="T17" fmla="*/ 71 h 545"/>
                  <a:gd name="T18" fmla="*/ 28 w 403"/>
                  <a:gd name="T19" fmla="*/ 116 h 545"/>
                  <a:gd name="T20" fmla="*/ 29 w 403"/>
                  <a:gd name="T21" fmla="*/ 121 h 545"/>
                  <a:gd name="T22" fmla="*/ 45 w 403"/>
                  <a:gd name="T23" fmla="*/ 180 h 545"/>
                  <a:gd name="T24" fmla="*/ 46 w 403"/>
                  <a:gd name="T25" fmla="*/ 188 h 545"/>
                  <a:gd name="T26" fmla="*/ 43 w 403"/>
                  <a:gd name="T27" fmla="*/ 189 h 545"/>
                  <a:gd name="T28" fmla="*/ 0 w 403"/>
                  <a:gd name="T29" fmla="*/ 247 h 545"/>
                  <a:gd name="T30" fmla="*/ 18 w 403"/>
                  <a:gd name="T31" fmla="*/ 257 h 545"/>
                  <a:gd name="T32" fmla="*/ 34 w 403"/>
                  <a:gd name="T33" fmla="*/ 344 h 545"/>
                  <a:gd name="T34" fmla="*/ 55 w 403"/>
                  <a:gd name="T35" fmla="*/ 375 h 545"/>
                  <a:gd name="T36" fmla="*/ 57 w 403"/>
                  <a:gd name="T37" fmla="*/ 399 h 545"/>
                  <a:gd name="T38" fmla="*/ 59 w 403"/>
                  <a:gd name="T39" fmla="*/ 476 h 545"/>
                  <a:gd name="T40" fmla="*/ 70 w 403"/>
                  <a:gd name="T41" fmla="*/ 476 h 545"/>
                  <a:gd name="T42" fmla="*/ 115 w 403"/>
                  <a:gd name="T43" fmla="*/ 476 h 545"/>
                  <a:gd name="T44" fmla="*/ 74 w 403"/>
                  <a:gd name="T45" fmla="*/ 534 h 545"/>
                  <a:gd name="T46" fmla="*/ 105 w 403"/>
                  <a:gd name="T47" fmla="*/ 535 h 545"/>
                  <a:gd name="T48" fmla="*/ 198 w 403"/>
                  <a:gd name="T49" fmla="*/ 528 h 545"/>
                  <a:gd name="T50" fmla="*/ 204 w 403"/>
                  <a:gd name="T51" fmla="*/ 513 h 545"/>
                  <a:gd name="T52" fmla="*/ 204 w 403"/>
                  <a:gd name="T53" fmla="*/ 501 h 545"/>
                  <a:gd name="T54" fmla="*/ 198 w 403"/>
                  <a:gd name="T55" fmla="*/ 470 h 545"/>
                  <a:gd name="T56" fmla="*/ 219 w 403"/>
                  <a:gd name="T57" fmla="*/ 455 h 545"/>
                  <a:gd name="T58" fmla="*/ 214 w 403"/>
                  <a:gd name="T59" fmla="*/ 441 h 545"/>
                  <a:gd name="T60" fmla="*/ 215 w 403"/>
                  <a:gd name="T61" fmla="*/ 440 h 545"/>
                  <a:gd name="T62" fmla="*/ 226 w 403"/>
                  <a:gd name="T63" fmla="*/ 405 h 545"/>
                  <a:gd name="T64" fmla="*/ 235 w 403"/>
                  <a:gd name="T65" fmla="*/ 392 h 545"/>
                  <a:gd name="T66" fmla="*/ 246 w 403"/>
                  <a:gd name="T67" fmla="*/ 383 h 545"/>
                  <a:gd name="T68" fmla="*/ 266 w 403"/>
                  <a:gd name="T69" fmla="*/ 341 h 545"/>
                  <a:gd name="T70" fmla="*/ 272 w 403"/>
                  <a:gd name="T71" fmla="*/ 335 h 545"/>
                  <a:gd name="T72" fmla="*/ 263 w 403"/>
                  <a:gd name="T73" fmla="*/ 291 h 545"/>
                  <a:gd name="T74" fmla="*/ 295 w 403"/>
                  <a:gd name="T75" fmla="*/ 261 h 545"/>
                  <a:gd name="T76" fmla="*/ 291 w 403"/>
                  <a:gd name="T77" fmla="*/ 222 h 545"/>
                  <a:gd name="T78" fmla="*/ 330 w 403"/>
                  <a:gd name="T79" fmla="*/ 177 h 545"/>
                  <a:gd name="T80" fmla="*/ 346 w 403"/>
                  <a:gd name="T81" fmla="*/ 184 h 545"/>
                  <a:gd name="T82" fmla="*/ 375 w 403"/>
                  <a:gd name="T83" fmla="*/ 167 h 545"/>
                  <a:gd name="T84" fmla="*/ 375 w 403"/>
                  <a:gd name="T85" fmla="*/ 167 h 545"/>
                  <a:gd name="T86" fmla="*/ 392 w 403"/>
                  <a:gd name="T87" fmla="*/ 156 h 545"/>
                  <a:gd name="T88" fmla="*/ 390 w 403"/>
                  <a:gd name="T89" fmla="*/ 138 h 545"/>
                  <a:gd name="T90" fmla="*/ 397 w 403"/>
                  <a:gd name="T91" fmla="*/ 134 h 545"/>
                  <a:gd name="T92" fmla="*/ 403 w 403"/>
                  <a:gd name="T93" fmla="*/ 126 h 545"/>
                  <a:gd name="T94" fmla="*/ 366 w 403"/>
                  <a:gd name="T95" fmla="*/ 67 h 545"/>
                  <a:gd name="T96" fmla="*/ 350 w 403"/>
                  <a:gd name="T97" fmla="*/ 24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3" h="545">
                    <a:moveTo>
                      <a:pt x="316" y="21"/>
                    </a:moveTo>
                    <a:cubicBezTo>
                      <a:pt x="315" y="20"/>
                      <a:pt x="315" y="20"/>
                      <a:pt x="315" y="20"/>
                    </a:cubicBezTo>
                    <a:cubicBezTo>
                      <a:pt x="292" y="0"/>
                      <a:pt x="292" y="0"/>
                      <a:pt x="292" y="0"/>
                    </a:cubicBezTo>
                    <a:cubicBezTo>
                      <a:pt x="280" y="6"/>
                      <a:pt x="280" y="6"/>
                      <a:pt x="280" y="6"/>
                    </a:cubicBezTo>
                    <a:cubicBezTo>
                      <a:pt x="271" y="25"/>
                      <a:pt x="259" y="37"/>
                      <a:pt x="245" y="42"/>
                    </a:cubicBezTo>
                    <a:cubicBezTo>
                      <a:pt x="240" y="44"/>
                      <a:pt x="235" y="43"/>
                      <a:pt x="232" y="40"/>
                    </a:cubicBezTo>
                    <a:cubicBezTo>
                      <a:pt x="228" y="35"/>
                      <a:pt x="230" y="23"/>
                      <a:pt x="237" y="5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1" y="29"/>
                      <a:pt x="201" y="29"/>
                      <a:pt x="201" y="29"/>
                    </a:cubicBezTo>
                    <a:cubicBezTo>
                      <a:pt x="200" y="29"/>
                      <a:pt x="200" y="29"/>
                      <a:pt x="200" y="29"/>
                    </a:cubicBezTo>
                    <a:cubicBezTo>
                      <a:pt x="170" y="29"/>
                      <a:pt x="170" y="29"/>
                      <a:pt x="170" y="29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97" y="55"/>
                      <a:pt x="97" y="55"/>
                      <a:pt x="97" y="55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46" y="71"/>
                      <a:pt x="33" y="82"/>
                      <a:pt x="10" y="104"/>
                    </a:cubicBezTo>
                    <a:cubicBezTo>
                      <a:pt x="21" y="108"/>
                      <a:pt x="26" y="113"/>
                      <a:pt x="28" y="116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45" y="180"/>
                      <a:pt x="45" y="180"/>
                      <a:pt x="45" y="180"/>
                    </a:cubicBezTo>
                    <a:cubicBezTo>
                      <a:pt x="45" y="180"/>
                      <a:pt x="45" y="180"/>
                      <a:pt x="45" y="180"/>
                    </a:cubicBezTo>
                    <a:cubicBezTo>
                      <a:pt x="46" y="183"/>
                      <a:pt x="46" y="183"/>
                      <a:pt x="46" y="183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3" y="189"/>
                      <a:pt x="43" y="189"/>
                      <a:pt x="43" y="189"/>
                    </a:cubicBezTo>
                    <a:cubicBezTo>
                      <a:pt x="42" y="189"/>
                      <a:pt x="42" y="189"/>
                      <a:pt x="42" y="189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2" y="261"/>
                      <a:pt x="2" y="261"/>
                      <a:pt x="2" y="261"/>
                    </a:cubicBezTo>
                    <a:cubicBezTo>
                      <a:pt x="8" y="256"/>
                      <a:pt x="14" y="255"/>
                      <a:pt x="18" y="257"/>
                    </a:cubicBezTo>
                    <a:cubicBezTo>
                      <a:pt x="23" y="259"/>
                      <a:pt x="25" y="268"/>
                      <a:pt x="23" y="280"/>
                    </a:cubicBezTo>
                    <a:cubicBezTo>
                      <a:pt x="21" y="300"/>
                      <a:pt x="24" y="323"/>
                      <a:pt x="34" y="344"/>
                    </a:cubicBezTo>
                    <a:cubicBezTo>
                      <a:pt x="48" y="360"/>
                      <a:pt x="48" y="360"/>
                      <a:pt x="48" y="360"/>
                    </a:cubicBezTo>
                    <a:cubicBezTo>
                      <a:pt x="54" y="365"/>
                      <a:pt x="56" y="370"/>
                      <a:pt x="55" y="375"/>
                    </a:cubicBezTo>
                    <a:cubicBezTo>
                      <a:pt x="47" y="386"/>
                      <a:pt x="47" y="386"/>
                      <a:pt x="47" y="386"/>
                    </a:cubicBezTo>
                    <a:cubicBezTo>
                      <a:pt x="57" y="399"/>
                      <a:pt x="57" y="399"/>
                      <a:pt x="57" y="399"/>
                    </a:cubicBezTo>
                    <a:cubicBezTo>
                      <a:pt x="62" y="409"/>
                      <a:pt x="58" y="427"/>
                      <a:pt x="45" y="452"/>
                    </a:cubicBezTo>
                    <a:cubicBezTo>
                      <a:pt x="59" y="476"/>
                      <a:pt x="59" y="476"/>
                      <a:pt x="59" y="476"/>
                    </a:cubicBezTo>
                    <a:cubicBezTo>
                      <a:pt x="61" y="481"/>
                      <a:pt x="61" y="481"/>
                      <a:pt x="61" y="481"/>
                    </a:cubicBezTo>
                    <a:cubicBezTo>
                      <a:pt x="70" y="476"/>
                      <a:pt x="70" y="476"/>
                      <a:pt x="70" y="476"/>
                    </a:cubicBezTo>
                    <a:cubicBezTo>
                      <a:pt x="83" y="463"/>
                      <a:pt x="95" y="460"/>
                      <a:pt x="104" y="463"/>
                    </a:cubicBezTo>
                    <a:cubicBezTo>
                      <a:pt x="111" y="465"/>
                      <a:pt x="114" y="470"/>
                      <a:pt x="115" y="476"/>
                    </a:cubicBezTo>
                    <a:cubicBezTo>
                      <a:pt x="116" y="483"/>
                      <a:pt x="108" y="496"/>
                      <a:pt x="89" y="515"/>
                    </a:cubicBezTo>
                    <a:cubicBezTo>
                      <a:pt x="74" y="534"/>
                      <a:pt x="74" y="534"/>
                      <a:pt x="74" y="534"/>
                    </a:cubicBezTo>
                    <a:cubicBezTo>
                      <a:pt x="81" y="545"/>
                      <a:pt x="81" y="545"/>
                      <a:pt x="81" y="545"/>
                    </a:cubicBezTo>
                    <a:cubicBezTo>
                      <a:pt x="92" y="536"/>
                      <a:pt x="100" y="533"/>
                      <a:pt x="105" y="535"/>
                    </a:cubicBezTo>
                    <a:cubicBezTo>
                      <a:pt x="112" y="535"/>
                      <a:pt x="130" y="528"/>
                      <a:pt x="160" y="513"/>
                    </a:cubicBezTo>
                    <a:cubicBezTo>
                      <a:pt x="170" y="507"/>
                      <a:pt x="182" y="513"/>
                      <a:pt x="198" y="528"/>
                    </a:cubicBezTo>
                    <a:cubicBezTo>
                      <a:pt x="205" y="525"/>
                      <a:pt x="205" y="525"/>
                      <a:pt x="205" y="525"/>
                    </a:cubicBezTo>
                    <a:cubicBezTo>
                      <a:pt x="204" y="513"/>
                      <a:pt x="204" y="513"/>
                      <a:pt x="204" y="513"/>
                    </a:cubicBezTo>
                    <a:cubicBezTo>
                      <a:pt x="200" y="510"/>
                      <a:pt x="200" y="510"/>
                      <a:pt x="200" y="510"/>
                    </a:cubicBezTo>
                    <a:cubicBezTo>
                      <a:pt x="198" y="507"/>
                      <a:pt x="200" y="504"/>
                      <a:pt x="204" y="501"/>
                    </a:cubicBezTo>
                    <a:cubicBezTo>
                      <a:pt x="198" y="481"/>
                      <a:pt x="198" y="481"/>
                      <a:pt x="198" y="481"/>
                    </a:cubicBezTo>
                    <a:cubicBezTo>
                      <a:pt x="197" y="478"/>
                      <a:pt x="197" y="474"/>
                      <a:pt x="198" y="470"/>
                    </a:cubicBezTo>
                    <a:cubicBezTo>
                      <a:pt x="201" y="467"/>
                      <a:pt x="206" y="465"/>
                      <a:pt x="210" y="463"/>
                    </a:cubicBezTo>
                    <a:cubicBezTo>
                      <a:pt x="219" y="455"/>
                      <a:pt x="219" y="455"/>
                      <a:pt x="219" y="455"/>
                    </a:cubicBezTo>
                    <a:cubicBezTo>
                      <a:pt x="214" y="442"/>
                      <a:pt x="214" y="442"/>
                      <a:pt x="214" y="442"/>
                    </a:cubicBezTo>
                    <a:cubicBezTo>
                      <a:pt x="214" y="441"/>
                      <a:pt x="214" y="441"/>
                      <a:pt x="214" y="441"/>
                    </a:cubicBezTo>
                    <a:cubicBezTo>
                      <a:pt x="215" y="441"/>
                      <a:pt x="215" y="441"/>
                      <a:pt x="215" y="441"/>
                    </a:cubicBezTo>
                    <a:cubicBezTo>
                      <a:pt x="215" y="440"/>
                      <a:pt x="215" y="440"/>
                      <a:pt x="215" y="440"/>
                    </a:cubicBezTo>
                    <a:cubicBezTo>
                      <a:pt x="219" y="433"/>
                      <a:pt x="219" y="428"/>
                      <a:pt x="218" y="425"/>
                    </a:cubicBezTo>
                    <a:cubicBezTo>
                      <a:pt x="214" y="418"/>
                      <a:pt x="217" y="412"/>
                      <a:pt x="226" y="405"/>
                    </a:cubicBezTo>
                    <a:cubicBezTo>
                      <a:pt x="237" y="394"/>
                      <a:pt x="237" y="394"/>
                      <a:pt x="237" y="394"/>
                    </a:cubicBezTo>
                    <a:cubicBezTo>
                      <a:pt x="235" y="392"/>
                      <a:pt x="235" y="392"/>
                      <a:pt x="235" y="392"/>
                    </a:cubicBezTo>
                    <a:cubicBezTo>
                      <a:pt x="232" y="389"/>
                      <a:pt x="232" y="389"/>
                      <a:pt x="232" y="389"/>
                    </a:cubicBezTo>
                    <a:cubicBezTo>
                      <a:pt x="246" y="383"/>
                      <a:pt x="246" y="383"/>
                      <a:pt x="246" y="383"/>
                    </a:cubicBezTo>
                    <a:cubicBezTo>
                      <a:pt x="246" y="366"/>
                      <a:pt x="246" y="366"/>
                      <a:pt x="246" y="366"/>
                    </a:cubicBezTo>
                    <a:cubicBezTo>
                      <a:pt x="246" y="360"/>
                      <a:pt x="251" y="351"/>
                      <a:pt x="266" y="341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56" y="317"/>
                      <a:pt x="256" y="317"/>
                      <a:pt x="256" y="317"/>
                    </a:cubicBezTo>
                    <a:cubicBezTo>
                      <a:pt x="251" y="310"/>
                      <a:pt x="253" y="300"/>
                      <a:pt x="263" y="291"/>
                    </a:cubicBezTo>
                    <a:cubicBezTo>
                      <a:pt x="263" y="289"/>
                      <a:pt x="263" y="289"/>
                      <a:pt x="263" y="289"/>
                    </a:cubicBezTo>
                    <a:cubicBezTo>
                      <a:pt x="295" y="261"/>
                      <a:pt x="295" y="261"/>
                      <a:pt x="295" y="261"/>
                    </a:cubicBezTo>
                    <a:cubicBezTo>
                      <a:pt x="296" y="254"/>
                      <a:pt x="296" y="254"/>
                      <a:pt x="296" y="254"/>
                    </a:cubicBezTo>
                    <a:cubicBezTo>
                      <a:pt x="290" y="252"/>
                      <a:pt x="288" y="240"/>
                      <a:pt x="291" y="222"/>
                    </a:cubicBezTo>
                    <a:cubicBezTo>
                      <a:pt x="295" y="194"/>
                      <a:pt x="308" y="180"/>
                      <a:pt x="330" y="177"/>
                    </a:cubicBezTo>
                    <a:cubicBezTo>
                      <a:pt x="330" y="177"/>
                      <a:pt x="330" y="177"/>
                      <a:pt x="330" y="177"/>
                    </a:cubicBezTo>
                    <a:cubicBezTo>
                      <a:pt x="332" y="177"/>
                      <a:pt x="332" y="177"/>
                      <a:pt x="332" y="177"/>
                    </a:cubicBezTo>
                    <a:cubicBezTo>
                      <a:pt x="346" y="184"/>
                      <a:pt x="346" y="184"/>
                      <a:pt x="346" y="184"/>
                    </a:cubicBezTo>
                    <a:cubicBezTo>
                      <a:pt x="361" y="184"/>
                      <a:pt x="361" y="184"/>
                      <a:pt x="361" y="184"/>
                    </a:cubicBezTo>
                    <a:cubicBezTo>
                      <a:pt x="375" y="167"/>
                      <a:pt x="375" y="167"/>
                      <a:pt x="375" y="167"/>
                    </a:cubicBezTo>
                    <a:cubicBezTo>
                      <a:pt x="375" y="167"/>
                      <a:pt x="375" y="167"/>
                      <a:pt x="375" y="167"/>
                    </a:cubicBezTo>
                    <a:cubicBezTo>
                      <a:pt x="375" y="167"/>
                      <a:pt x="375" y="167"/>
                      <a:pt x="375" y="167"/>
                    </a:cubicBezTo>
                    <a:cubicBezTo>
                      <a:pt x="376" y="166"/>
                      <a:pt x="376" y="166"/>
                      <a:pt x="376" y="166"/>
                    </a:cubicBezTo>
                    <a:cubicBezTo>
                      <a:pt x="392" y="156"/>
                      <a:pt x="392" y="156"/>
                      <a:pt x="392" y="156"/>
                    </a:cubicBezTo>
                    <a:cubicBezTo>
                      <a:pt x="390" y="141"/>
                      <a:pt x="390" y="141"/>
                      <a:pt x="390" y="141"/>
                    </a:cubicBezTo>
                    <a:cubicBezTo>
                      <a:pt x="390" y="138"/>
                      <a:pt x="390" y="138"/>
                      <a:pt x="390" y="138"/>
                    </a:cubicBezTo>
                    <a:cubicBezTo>
                      <a:pt x="392" y="136"/>
                      <a:pt x="392" y="136"/>
                      <a:pt x="392" y="136"/>
                    </a:cubicBezTo>
                    <a:cubicBezTo>
                      <a:pt x="397" y="134"/>
                      <a:pt x="397" y="134"/>
                      <a:pt x="397" y="134"/>
                    </a:cubicBezTo>
                    <a:cubicBezTo>
                      <a:pt x="402" y="127"/>
                      <a:pt x="402" y="127"/>
                      <a:pt x="402" y="127"/>
                    </a:cubicBezTo>
                    <a:cubicBezTo>
                      <a:pt x="403" y="126"/>
                      <a:pt x="403" y="126"/>
                      <a:pt x="403" y="126"/>
                    </a:cubicBezTo>
                    <a:cubicBezTo>
                      <a:pt x="392" y="108"/>
                      <a:pt x="392" y="108"/>
                      <a:pt x="392" y="108"/>
                    </a:cubicBezTo>
                    <a:cubicBezTo>
                      <a:pt x="382" y="95"/>
                      <a:pt x="372" y="82"/>
                      <a:pt x="366" y="67"/>
                    </a:cubicBezTo>
                    <a:cubicBezTo>
                      <a:pt x="361" y="58"/>
                      <a:pt x="362" y="47"/>
                      <a:pt x="369" y="36"/>
                    </a:cubicBezTo>
                    <a:cubicBezTo>
                      <a:pt x="350" y="24"/>
                      <a:pt x="350" y="24"/>
                      <a:pt x="350" y="24"/>
                    </a:cubicBezTo>
                    <a:lnTo>
                      <a:pt x="31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83" name="Freeform 23">
                <a:extLst>
                  <a:ext uri="{FF2B5EF4-FFF2-40B4-BE49-F238E27FC236}">
                    <a16:creationId xmlns:a16="http://schemas.microsoft.com/office/drawing/2014/main" id="{66187A70-01CC-4702-AE1F-19EED4E68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9716" y="4797302"/>
                <a:ext cx="502724" cy="616744"/>
              </a:xfrm>
              <a:custGeom>
                <a:avLst/>
                <a:gdLst>
                  <a:gd name="T0" fmla="*/ 192 w 371"/>
                  <a:gd name="T1" fmla="*/ 21 h 456"/>
                  <a:gd name="T2" fmla="*/ 158 w 371"/>
                  <a:gd name="T3" fmla="*/ 52 h 456"/>
                  <a:gd name="T4" fmla="*/ 157 w 371"/>
                  <a:gd name="T5" fmla="*/ 54 h 456"/>
                  <a:gd name="T6" fmla="*/ 134 w 371"/>
                  <a:gd name="T7" fmla="*/ 54 h 456"/>
                  <a:gd name="T8" fmla="*/ 94 w 371"/>
                  <a:gd name="T9" fmla="*/ 81 h 456"/>
                  <a:gd name="T10" fmla="*/ 105 w 371"/>
                  <a:gd name="T11" fmla="*/ 88 h 456"/>
                  <a:gd name="T12" fmla="*/ 97 w 371"/>
                  <a:gd name="T13" fmla="*/ 124 h 456"/>
                  <a:gd name="T14" fmla="*/ 62 w 371"/>
                  <a:gd name="T15" fmla="*/ 155 h 456"/>
                  <a:gd name="T16" fmla="*/ 63 w 371"/>
                  <a:gd name="T17" fmla="*/ 177 h 456"/>
                  <a:gd name="T18" fmla="*/ 71 w 371"/>
                  <a:gd name="T19" fmla="*/ 202 h 456"/>
                  <a:gd name="T20" fmla="*/ 48 w 371"/>
                  <a:gd name="T21" fmla="*/ 244 h 456"/>
                  <a:gd name="T22" fmla="*/ 47 w 371"/>
                  <a:gd name="T23" fmla="*/ 248 h 456"/>
                  <a:gd name="T24" fmla="*/ 31 w 371"/>
                  <a:gd name="T25" fmla="*/ 265 h 456"/>
                  <a:gd name="T26" fmla="*/ 20 w 371"/>
                  <a:gd name="T27" fmla="*/ 278 h 456"/>
                  <a:gd name="T28" fmla="*/ 18 w 371"/>
                  <a:gd name="T29" fmla="*/ 320 h 456"/>
                  <a:gd name="T30" fmla="*/ 5 w 371"/>
                  <a:gd name="T31" fmla="*/ 332 h 456"/>
                  <a:gd name="T32" fmla="*/ 0 w 371"/>
                  <a:gd name="T33" fmla="*/ 336 h 456"/>
                  <a:gd name="T34" fmla="*/ 9 w 371"/>
                  <a:gd name="T35" fmla="*/ 361 h 456"/>
                  <a:gd name="T36" fmla="*/ 69 w 371"/>
                  <a:gd name="T37" fmla="*/ 361 h 456"/>
                  <a:gd name="T38" fmla="*/ 93 w 371"/>
                  <a:gd name="T39" fmla="*/ 385 h 456"/>
                  <a:gd name="T40" fmla="*/ 94 w 371"/>
                  <a:gd name="T41" fmla="*/ 386 h 456"/>
                  <a:gd name="T42" fmla="*/ 136 w 371"/>
                  <a:gd name="T43" fmla="*/ 452 h 456"/>
                  <a:gd name="T44" fmla="*/ 149 w 371"/>
                  <a:gd name="T45" fmla="*/ 423 h 456"/>
                  <a:gd name="T46" fmla="*/ 179 w 371"/>
                  <a:gd name="T47" fmla="*/ 446 h 456"/>
                  <a:gd name="T48" fmla="*/ 201 w 371"/>
                  <a:gd name="T49" fmla="*/ 384 h 456"/>
                  <a:gd name="T50" fmla="*/ 207 w 371"/>
                  <a:gd name="T51" fmla="*/ 385 h 456"/>
                  <a:gd name="T52" fmla="*/ 226 w 371"/>
                  <a:gd name="T53" fmla="*/ 371 h 456"/>
                  <a:gd name="T54" fmla="*/ 226 w 371"/>
                  <a:gd name="T55" fmla="*/ 365 h 456"/>
                  <a:gd name="T56" fmla="*/ 255 w 371"/>
                  <a:gd name="T57" fmla="*/ 366 h 456"/>
                  <a:gd name="T58" fmla="*/ 271 w 371"/>
                  <a:gd name="T59" fmla="*/ 294 h 456"/>
                  <a:gd name="T60" fmla="*/ 301 w 371"/>
                  <a:gd name="T61" fmla="*/ 290 h 456"/>
                  <a:gd name="T62" fmla="*/ 287 w 371"/>
                  <a:gd name="T63" fmla="*/ 276 h 456"/>
                  <a:gd name="T64" fmla="*/ 309 w 371"/>
                  <a:gd name="T65" fmla="*/ 257 h 456"/>
                  <a:gd name="T66" fmla="*/ 324 w 371"/>
                  <a:gd name="T67" fmla="*/ 264 h 456"/>
                  <a:gd name="T68" fmla="*/ 315 w 371"/>
                  <a:gd name="T69" fmla="*/ 242 h 456"/>
                  <a:gd name="T70" fmla="*/ 324 w 371"/>
                  <a:gd name="T71" fmla="*/ 236 h 456"/>
                  <a:gd name="T72" fmla="*/ 311 w 371"/>
                  <a:gd name="T73" fmla="*/ 208 h 456"/>
                  <a:gd name="T74" fmla="*/ 315 w 371"/>
                  <a:gd name="T75" fmla="*/ 205 h 456"/>
                  <a:gd name="T76" fmla="*/ 345 w 371"/>
                  <a:gd name="T77" fmla="*/ 177 h 456"/>
                  <a:gd name="T78" fmla="*/ 319 w 371"/>
                  <a:gd name="T79" fmla="*/ 144 h 456"/>
                  <a:gd name="T80" fmla="*/ 351 w 371"/>
                  <a:gd name="T81" fmla="*/ 130 h 456"/>
                  <a:gd name="T82" fmla="*/ 367 w 371"/>
                  <a:gd name="T83" fmla="*/ 112 h 456"/>
                  <a:gd name="T84" fmla="*/ 357 w 371"/>
                  <a:gd name="T85" fmla="*/ 90 h 456"/>
                  <a:gd name="T86" fmla="*/ 356 w 371"/>
                  <a:gd name="T87" fmla="*/ 86 h 456"/>
                  <a:gd name="T88" fmla="*/ 356 w 371"/>
                  <a:gd name="T89" fmla="*/ 78 h 456"/>
                  <a:gd name="T90" fmla="*/ 352 w 371"/>
                  <a:gd name="T91" fmla="*/ 78 h 456"/>
                  <a:gd name="T92" fmla="*/ 309 w 371"/>
                  <a:gd name="T93" fmla="*/ 73 h 456"/>
                  <a:gd name="T94" fmla="*/ 308 w 371"/>
                  <a:gd name="T95" fmla="*/ 72 h 456"/>
                  <a:gd name="T96" fmla="*/ 297 w 371"/>
                  <a:gd name="T97" fmla="*/ 59 h 456"/>
                  <a:gd name="T98" fmla="*/ 246 w 371"/>
                  <a:gd name="T99" fmla="*/ 80 h 456"/>
                  <a:gd name="T100" fmla="*/ 226 w 371"/>
                  <a:gd name="T101" fmla="*/ 40 h 456"/>
                  <a:gd name="T102" fmla="*/ 194 w 371"/>
                  <a:gd name="T103" fmla="*/ 1 h 456"/>
                  <a:gd name="T104" fmla="*/ 194 w 371"/>
                  <a:gd name="T105" fmla="*/ 2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1" h="456">
                    <a:moveTo>
                      <a:pt x="194" y="20"/>
                    </a:moveTo>
                    <a:cubicBezTo>
                      <a:pt x="192" y="21"/>
                      <a:pt x="192" y="21"/>
                      <a:pt x="192" y="21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57" y="54"/>
                      <a:pt x="157" y="54"/>
                      <a:pt x="157" y="54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21" y="47"/>
                      <a:pt x="121" y="47"/>
                      <a:pt x="121" y="47"/>
                    </a:cubicBezTo>
                    <a:cubicBezTo>
                      <a:pt x="105" y="51"/>
                      <a:pt x="97" y="61"/>
                      <a:pt x="94" y="81"/>
                    </a:cubicBezTo>
                    <a:cubicBezTo>
                      <a:pt x="93" y="99"/>
                      <a:pt x="93" y="99"/>
                      <a:pt x="93" y="99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97" y="123"/>
                      <a:pt x="97" y="123"/>
                      <a:pt x="97" y="123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5"/>
                      <a:pt x="97" y="125"/>
                      <a:pt x="97" y="125"/>
                    </a:cubicBezTo>
                    <a:cubicBezTo>
                      <a:pt x="62" y="155"/>
                      <a:pt x="62" y="155"/>
                      <a:pt x="62" y="155"/>
                    </a:cubicBezTo>
                    <a:cubicBezTo>
                      <a:pt x="57" y="162"/>
                      <a:pt x="55" y="167"/>
                      <a:pt x="57" y="170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71" y="184"/>
                      <a:pt x="75" y="189"/>
                      <a:pt x="74" y="193"/>
                    </a:cubicBezTo>
                    <a:cubicBezTo>
                      <a:pt x="74" y="196"/>
                      <a:pt x="73" y="200"/>
                      <a:pt x="71" y="202"/>
                    </a:cubicBezTo>
                    <a:cubicBezTo>
                      <a:pt x="48" y="221"/>
                      <a:pt x="48" y="221"/>
                      <a:pt x="48" y="221"/>
                    </a:cubicBezTo>
                    <a:cubicBezTo>
                      <a:pt x="49" y="226"/>
                      <a:pt x="49" y="234"/>
                      <a:pt x="48" y="244"/>
                    </a:cubicBezTo>
                    <a:cubicBezTo>
                      <a:pt x="48" y="247"/>
                      <a:pt x="48" y="247"/>
                      <a:pt x="48" y="247"/>
                    </a:cubicBezTo>
                    <a:cubicBezTo>
                      <a:pt x="47" y="248"/>
                      <a:pt x="47" y="248"/>
                      <a:pt x="47" y="248"/>
                    </a:cubicBezTo>
                    <a:cubicBezTo>
                      <a:pt x="39" y="251"/>
                      <a:pt x="39" y="251"/>
                      <a:pt x="39" y="251"/>
                    </a:cubicBezTo>
                    <a:cubicBezTo>
                      <a:pt x="39" y="257"/>
                      <a:pt x="37" y="260"/>
                      <a:pt x="31" y="265"/>
                    </a:cubicBezTo>
                    <a:cubicBezTo>
                      <a:pt x="20" y="277"/>
                      <a:pt x="20" y="277"/>
                      <a:pt x="20" y="277"/>
                    </a:cubicBezTo>
                    <a:cubicBezTo>
                      <a:pt x="20" y="278"/>
                      <a:pt x="20" y="278"/>
                      <a:pt x="20" y="278"/>
                    </a:cubicBezTo>
                    <a:cubicBezTo>
                      <a:pt x="22" y="283"/>
                      <a:pt x="22" y="289"/>
                      <a:pt x="18" y="299"/>
                    </a:cubicBezTo>
                    <a:cubicBezTo>
                      <a:pt x="23" y="309"/>
                      <a:pt x="23" y="317"/>
                      <a:pt x="18" y="320"/>
                    </a:cubicBezTo>
                    <a:cubicBezTo>
                      <a:pt x="7" y="330"/>
                      <a:pt x="7" y="330"/>
                      <a:pt x="7" y="330"/>
                    </a:cubicBezTo>
                    <a:cubicBezTo>
                      <a:pt x="5" y="332"/>
                      <a:pt x="5" y="332"/>
                      <a:pt x="5" y="332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7" y="361"/>
                      <a:pt x="7" y="361"/>
                      <a:pt x="7" y="361"/>
                    </a:cubicBezTo>
                    <a:cubicBezTo>
                      <a:pt x="9" y="361"/>
                      <a:pt x="9" y="361"/>
                      <a:pt x="9" y="361"/>
                    </a:cubicBezTo>
                    <a:cubicBezTo>
                      <a:pt x="27" y="359"/>
                      <a:pt x="46" y="359"/>
                      <a:pt x="67" y="361"/>
                    </a:cubicBezTo>
                    <a:cubicBezTo>
                      <a:pt x="69" y="361"/>
                      <a:pt x="69" y="361"/>
                      <a:pt x="69" y="361"/>
                    </a:cubicBezTo>
                    <a:cubicBezTo>
                      <a:pt x="69" y="362"/>
                      <a:pt x="69" y="362"/>
                      <a:pt x="69" y="362"/>
                    </a:cubicBezTo>
                    <a:cubicBezTo>
                      <a:pt x="93" y="385"/>
                      <a:pt x="93" y="385"/>
                      <a:pt x="93" y="385"/>
                    </a:cubicBezTo>
                    <a:cubicBezTo>
                      <a:pt x="93" y="386"/>
                      <a:pt x="93" y="386"/>
                      <a:pt x="93" y="386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107" y="425"/>
                      <a:pt x="107" y="425"/>
                      <a:pt x="107" y="425"/>
                    </a:cubicBezTo>
                    <a:cubicBezTo>
                      <a:pt x="136" y="452"/>
                      <a:pt x="136" y="452"/>
                      <a:pt x="136" y="452"/>
                    </a:cubicBezTo>
                    <a:cubicBezTo>
                      <a:pt x="148" y="456"/>
                      <a:pt x="148" y="456"/>
                      <a:pt x="148" y="456"/>
                    </a:cubicBezTo>
                    <a:cubicBezTo>
                      <a:pt x="149" y="423"/>
                      <a:pt x="149" y="423"/>
                      <a:pt x="149" y="423"/>
                    </a:cubicBezTo>
                    <a:cubicBezTo>
                      <a:pt x="175" y="450"/>
                      <a:pt x="175" y="450"/>
                      <a:pt x="175" y="450"/>
                    </a:cubicBezTo>
                    <a:cubicBezTo>
                      <a:pt x="179" y="446"/>
                      <a:pt x="179" y="446"/>
                      <a:pt x="179" y="446"/>
                    </a:cubicBezTo>
                    <a:cubicBezTo>
                      <a:pt x="198" y="406"/>
                      <a:pt x="198" y="406"/>
                      <a:pt x="198" y="406"/>
                    </a:cubicBezTo>
                    <a:cubicBezTo>
                      <a:pt x="201" y="384"/>
                      <a:pt x="201" y="384"/>
                      <a:pt x="201" y="384"/>
                    </a:cubicBezTo>
                    <a:cubicBezTo>
                      <a:pt x="205" y="385"/>
                      <a:pt x="205" y="385"/>
                      <a:pt x="205" y="385"/>
                    </a:cubicBezTo>
                    <a:cubicBezTo>
                      <a:pt x="207" y="385"/>
                      <a:pt x="207" y="385"/>
                      <a:pt x="207" y="385"/>
                    </a:cubicBezTo>
                    <a:cubicBezTo>
                      <a:pt x="227" y="386"/>
                      <a:pt x="227" y="386"/>
                      <a:pt x="227" y="386"/>
                    </a:cubicBezTo>
                    <a:cubicBezTo>
                      <a:pt x="226" y="371"/>
                      <a:pt x="226" y="371"/>
                      <a:pt x="226" y="371"/>
                    </a:cubicBezTo>
                    <a:cubicBezTo>
                      <a:pt x="226" y="367"/>
                      <a:pt x="226" y="367"/>
                      <a:pt x="226" y="367"/>
                    </a:cubicBezTo>
                    <a:cubicBezTo>
                      <a:pt x="226" y="365"/>
                      <a:pt x="226" y="365"/>
                      <a:pt x="226" y="365"/>
                    </a:cubicBezTo>
                    <a:cubicBezTo>
                      <a:pt x="229" y="365"/>
                      <a:pt x="229" y="365"/>
                      <a:pt x="229" y="365"/>
                    </a:cubicBezTo>
                    <a:cubicBezTo>
                      <a:pt x="255" y="366"/>
                      <a:pt x="255" y="366"/>
                      <a:pt x="255" y="366"/>
                    </a:cubicBezTo>
                    <a:cubicBezTo>
                      <a:pt x="269" y="353"/>
                      <a:pt x="275" y="341"/>
                      <a:pt x="275" y="332"/>
                    </a:cubicBezTo>
                    <a:cubicBezTo>
                      <a:pt x="271" y="294"/>
                      <a:pt x="271" y="294"/>
                      <a:pt x="271" y="294"/>
                    </a:cubicBezTo>
                    <a:cubicBezTo>
                      <a:pt x="294" y="301"/>
                      <a:pt x="294" y="301"/>
                      <a:pt x="294" y="301"/>
                    </a:cubicBezTo>
                    <a:cubicBezTo>
                      <a:pt x="301" y="290"/>
                      <a:pt x="301" y="290"/>
                      <a:pt x="301" y="290"/>
                    </a:cubicBezTo>
                    <a:cubicBezTo>
                      <a:pt x="290" y="280"/>
                      <a:pt x="290" y="280"/>
                      <a:pt x="290" y="280"/>
                    </a:cubicBezTo>
                    <a:cubicBezTo>
                      <a:pt x="287" y="276"/>
                      <a:pt x="287" y="276"/>
                      <a:pt x="287" y="276"/>
                    </a:cubicBezTo>
                    <a:cubicBezTo>
                      <a:pt x="308" y="255"/>
                      <a:pt x="308" y="255"/>
                      <a:pt x="308" y="255"/>
                    </a:cubicBezTo>
                    <a:cubicBezTo>
                      <a:pt x="309" y="257"/>
                      <a:pt x="309" y="257"/>
                      <a:pt x="309" y="257"/>
                    </a:cubicBezTo>
                    <a:cubicBezTo>
                      <a:pt x="311" y="257"/>
                      <a:pt x="311" y="257"/>
                      <a:pt x="311" y="257"/>
                    </a:cubicBezTo>
                    <a:cubicBezTo>
                      <a:pt x="324" y="264"/>
                      <a:pt x="324" y="264"/>
                      <a:pt x="324" y="264"/>
                    </a:cubicBezTo>
                    <a:cubicBezTo>
                      <a:pt x="324" y="261"/>
                      <a:pt x="324" y="261"/>
                      <a:pt x="324" y="261"/>
                    </a:cubicBezTo>
                    <a:cubicBezTo>
                      <a:pt x="315" y="242"/>
                      <a:pt x="315" y="242"/>
                      <a:pt x="315" y="242"/>
                    </a:cubicBezTo>
                    <a:cubicBezTo>
                      <a:pt x="319" y="239"/>
                      <a:pt x="319" y="239"/>
                      <a:pt x="319" y="239"/>
                    </a:cubicBez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2" y="228"/>
                      <a:pt x="322" y="228"/>
                      <a:pt x="322" y="228"/>
                    </a:cubicBezTo>
                    <a:cubicBezTo>
                      <a:pt x="311" y="208"/>
                      <a:pt x="311" y="208"/>
                      <a:pt x="311" y="208"/>
                    </a:cubicBezTo>
                    <a:cubicBezTo>
                      <a:pt x="313" y="207"/>
                      <a:pt x="313" y="207"/>
                      <a:pt x="313" y="207"/>
                    </a:cubicBezTo>
                    <a:cubicBezTo>
                      <a:pt x="315" y="205"/>
                      <a:pt x="315" y="205"/>
                      <a:pt x="315" y="205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21" y="165"/>
                      <a:pt x="308" y="154"/>
                      <a:pt x="310" y="149"/>
                    </a:cubicBezTo>
                    <a:cubicBezTo>
                      <a:pt x="311" y="145"/>
                      <a:pt x="313" y="144"/>
                      <a:pt x="319" y="144"/>
                    </a:cubicBezTo>
                    <a:cubicBezTo>
                      <a:pt x="350" y="149"/>
                      <a:pt x="350" y="149"/>
                      <a:pt x="350" y="149"/>
                    </a:cubicBezTo>
                    <a:cubicBezTo>
                      <a:pt x="351" y="130"/>
                      <a:pt x="351" y="130"/>
                      <a:pt x="351" y="130"/>
                    </a:cubicBezTo>
                    <a:cubicBezTo>
                      <a:pt x="351" y="128"/>
                      <a:pt x="351" y="128"/>
                      <a:pt x="351" y="128"/>
                    </a:cubicBezTo>
                    <a:cubicBezTo>
                      <a:pt x="367" y="112"/>
                      <a:pt x="367" y="112"/>
                      <a:pt x="367" y="112"/>
                    </a:cubicBezTo>
                    <a:cubicBezTo>
                      <a:pt x="371" y="100"/>
                      <a:pt x="371" y="100"/>
                      <a:pt x="371" y="100"/>
                    </a:cubicBezTo>
                    <a:cubicBezTo>
                      <a:pt x="365" y="98"/>
                      <a:pt x="361" y="94"/>
                      <a:pt x="357" y="90"/>
                    </a:cubicBezTo>
                    <a:cubicBezTo>
                      <a:pt x="356" y="88"/>
                      <a:pt x="356" y="88"/>
                      <a:pt x="356" y="88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7" y="80"/>
                      <a:pt x="357" y="80"/>
                      <a:pt x="357" y="80"/>
                    </a:cubicBezTo>
                    <a:cubicBezTo>
                      <a:pt x="356" y="78"/>
                      <a:pt x="356" y="78"/>
                      <a:pt x="356" y="78"/>
                    </a:cubicBezTo>
                    <a:cubicBezTo>
                      <a:pt x="353" y="77"/>
                      <a:pt x="353" y="77"/>
                      <a:pt x="353" y="77"/>
                    </a:cubicBezTo>
                    <a:cubicBezTo>
                      <a:pt x="352" y="78"/>
                      <a:pt x="352" y="78"/>
                      <a:pt x="352" y="78"/>
                    </a:cubicBezTo>
                    <a:cubicBezTo>
                      <a:pt x="350" y="82"/>
                      <a:pt x="345" y="86"/>
                      <a:pt x="338" y="86"/>
                    </a:cubicBezTo>
                    <a:cubicBezTo>
                      <a:pt x="326" y="86"/>
                      <a:pt x="316" y="80"/>
                      <a:pt x="309" y="73"/>
                    </a:cubicBezTo>
                    <a:cubicBezTo>
                      <a:pt x="309" y="72"/>
                      <a:pt x="309" y="72"/>
                      <a:pt x="309" y="72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0" y="57"/>
                      <a:pt x="300" y="57"/>
                      <a:pt x="300" y="57"/>
                    </a:cubicBezTo>
                    <a:cubicBezTo>
                      <a:pt x="297" y="59"/>
                      <a:pt x="297" y="59"/>
                      <a:pt x="297" y="59"/>
                    </a:cubicBezTo>
                    <a:cubicBezTo>
                      <a:pt x="296" y="66"/>
                      <a:pt x="292" y="72"/>
                      <a:pt x="285" y="77"/>
                    </a:cubicBezTo>
                    <a:cubicBezTo>
                      <a:pt x="271" y="84"/>
                      <a:pt x="258" y="86"/>
                      <a:pt x="246" y="80"/>
                    </a:cubicBezTo>
                    <a:cubicBezTo>
                      <a:pt x="237" y="77"/>
                      <a:pt x="232" y="71"/>
                      <a:pt x="229" y="61"/>
                    </a:cubicBezTo>
                    <a:cubicBezTo>
                      <a:pt x="226" y="40"/>
                      <a:pt x="226" y="40"/>
                      <a:pt x="226" y="40"/>
                    </a:cubicBezTo>
                    <a:cubicBezTo>
                      <a:pt x="223" y="20"/>
                      <a:pt x="218" y="9"/>
                      <a:pt x="212" y="5"/>
                    </a:cubicBezTo>
                    <a:cubicBezTo>
                      <a:pt x="206" y="1"/>
                      <a:pt x="199" y="0"/>
                      <a:pt x="194" y="1"/>
                    </a:cubicBezTo>
                    <a:cubicBezTo>
                      <a:pt x="195" y="19"/>
                      <a:pt x="195" y="19"/>
                      <a:pt x="195" y="19"/>
                    </a:cubicBezTo>
                    <a:lnTo>
                      <a:pt x="19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84" name="Freeform 24">
                <a:extLst>
                  <a:ext uri="{FF2B5EF4-FFF2-40B4-BE49-F238E27FC236}">
                    <a16:creationId xmlns:a16="http://schemas.microsoft.com/office/drawing/2014/main" id="{78353441-16DA-4630-8E07-9117B6D39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1277" y="4408598"/>
                <a:ext cx="435349" cy="502724"/>
              </a:xfrm>
              <a:custGeom>
                <a:avLst/>
                <a:gdLst>
                  <a:gd name="T0" fmla="*/ 169 w 322"/>
                  <a:gd name="T1" fmla="*/ 16 h 372"/>
                  <a:gd name="T2" fmla="*/ 113 w 322"/>
                  <a:gd name="T3" fmla="*/ 5 h 372"/>
                  <a:gd name="T4" fmla="*/ 102 w 322"/>
                  <a:gd name="T5" fmla="*/ 71 h 372"/>
                  <a:gd name="T6" fmla="*/ 74 w 322"/>
                  <a:gd name="T7" fmla="*/ 86 h 372"/>
                  <a:gd name="T8" fmla="*/ 61 w 322"/>
                  <a:gd name="T9" fmla="*/ 109 h 372"/>
                  <a:gd name="T10" fmla="*/ 45 w 322"/>
                  <a:gd name="T11" fmla="*/ 141 h 372"/>
                  <a:gd name="T12" fmla="*/ 17 w 322"/>
                  <a:gd name="T13" fmla="*/ 180 h 372"/>
                  <a:gd name="T14" fmla="*/ 5 w 322"/>
                  <a:gd name="T15" fmla="*/ 207 h 372"/>
                  <a:gd name="T16" fmla="*/ 31 w 322"/>
                  <a:gd name="T17" fmla="*/ 246 h 372"/>
                  <a:gd name="T18" fmla="*/ 43 w 322"/>
                  <a:gd name="T19" fmla="*/ 268 h 372"/>
                  <a:gd name="T20" fmla="*/ 44 w 322"/>
                  <a:gd name="T21" fmla="*/ 270 h 372"/>
                  <a:gd name="T22" fmla="*/ 43 w 322"/>
                  <a:gd name="T23" fmla="*/ 274 h 372"/>
                  <a:gd name="T24" fmla="*/ 41 w 322"/>
                  <a:gd name="T25" fmla="*/ 278 h 372"/>
                  <a:gd name="T26" fmla="*/ 73 w 322"/>
                  <a:gd name="T27" fmla="*/ 325 h 372"/>
                  <a:gd name="T28" fmla="*/ 87 w 322"/>
                  <a:gd name="T29" fmla="*/ 357 h 372"/>
                  <a:gd name="T30" fmla="*/ 123 w 322"/>
                  <a:gd name="T31" fmla="*/ 344 h 372"/>
                  <a:gd name="T32" fmla="*/ 122 w 322"/>
                  <a:gd name="T33" fmla="*/ 341 h 372"/>
                  <a:gd name="T34" fmla="*/ 142 w 322"/>
                  <a:gd name="T35" fmla="*/ 330 h 372"/>
                  <a:gd name="T36" fmla="*/ 175 w 322"/>
                  <a:gd name="T37" fmla="*/ 360 h 372"/>
                  <a:gd name="T38" fmla="*/ 180 w 322"/>
                  <a:gd name="T39" fmla="*/ 359 h 372"/>
                  <a:gd name="T40" fmla="*/ 196 w 322"/>
                  <a:gd name="T41" fmla="*/ 355 h 372"/>
                  <a:gd name="T42" fmla="*/ 202 w 322"/>
                  <a:gd name="T43" fmla="*/ 355 h 372"/>
                  <a:gd name="T44" fmla="*/ 222 w 322"/>
                  <a:gd name="T45" fmla="*/ 372 h 372"/>
                  <a:gd name="T46" fmla="*/ 226 w 322"/>
                  <a:gd name="T47" fmla="*/ 327 h 372"/>
                  <a:gd name="T48" fmla="*/ 227 w 322"/>
                  <a:gd name="T49" fmla="*/ 326 h 372"/>
                  <a:gd name="T50" fmla="*/ 235 w 322"/>
                  <a:gd name="T51" fmla="*/ 299 h 372"/>
                  <a:gd name="T52" fmla="*/ 234 w 322"/>
                  <a:gd name="T53" fmla="*/ 293 h 372"/>
                  <a:gd name="T54" fmla="*/ 238 w 322"/>
                  <a:gd name="T55" fmla="*/ 290 h 372"/>
                  <a:gd name="T56" fmla="*/ 266 w 322"/>
                  <a:gd name="T57" fmla="*/ 248 h 372"/>
                  <a:gd name="T58" fmla="*/ 274 w 322"/>
                  <a:gd name="T59" fmla="*/ 250 h 372"/>
                  <a:gd name="T60" fmla="*/ 272 w 322"/>
                  <a:gd name="T61" fmla="*/ 269 h 372"/>
                  <a:gd name="T62" fmla="*/ 303 w 322"/>
                  <a:gd name="T63" fmla="*/ 243 h 372"/>
                  <a:gd name="T64" fmla="*/ 296 w 322"/>
                  <a:gd name="T65" fmla="*/ 229 h 372"/>
                  <a:gd name="T66" fmla="*/ 303 w 322"/>
                  <a:gd name="T67" fmla="*/ 182 h 372"/>
                  <a:gd name="T68" fmla="*/ 287 w 322"/>
                  <a:gd name="T69" fmla="*/ 180 h 372"/>
                  <a:gd name="T70" fmla="*/ 285 w 322"/>
                  <a:gd name="T71" fmla="*/ 177 h 372"/>
                  <a:gd name="T72" fmla="*/ 281 w 322"/>
                  <a:gd name="T73" fmla="*/ 154 h 372"/>
                  <a:gd name="T74" fmla="*/ 322 w 322"/>
                  <a:gd name="T75" fmla="*/ 153 h 372"/>
                  <a:gd name="T76" fmla="*/ 287 w 322"/>
                  <a:gd name="T77" fmla="*/ 115 h 372"/>
                  <a:gd name="T78" fmla="*/ 311 w 322"/>
                  <a:gd name="T79" fmla="*/ 88 h 372"/>
                  <a:gd name="T80" fmla="*/ 295 w 322"/>
                  <a:gd name="T81" fmla="*/ 90 h 372"/>
                  <a:gd name="T82" fmla="*/ 294 w 322"/>
                  <a:gd name="T83" fmla="*/ 88 h 372"/>
                  <a:gd name="T84" fmla="*/ 274 w 322"/>
                  <a:gd name="T85" fmla="*/ 63 h 372"/>
                  <a:gd name="T86" fmla="*/ 214 w 322"/>
                  <a:gd name="T87" fmla="*/ 86 h 372"/>
                  <a:gd name="T88" fmla="*/ 208 w 322"/>
                  <a:gd name="T89" fmla="*/ 86 h 372"/>
                  <a:gd name="T90" fmla="*/ 206 w 322"/>
                  <a:gd name="T91" fmla="*/ 48 h 372"/>
                  <a:gd name="T92" fmla="*/ 217 w 322"/>
                  <a:gd name="T9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2" h="372">
                    <a:moveTo>
                      <a:pt x="198" y="5"/>
                    </a:moveTo>
                    <a:cubicBezTo>
                      <a:pt x="186" y="11"/>
                      <a:pt x="177" y="15"/>
                      <a:pt x="169" y="16"/>
                    </a:cubicBezTo>
                    <a:cubicBezTo>
                      <a:pt x="163" y="16"/>
                      <a:pt x="152" y="14"/>
                      <a:pt x="138" y="9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06" y="9"/>
                      <a:pt x="98" y="19"/>
                      <a:pt x="86" y="37"/>
                    </a:cubicBezTo>
                    <a:cubicBezTo>
                      <a:pt x="102" y="71"/>
                      <a:pt x="102" y="71"/>
                      <a:pt x="102" y="7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4" y="86"/>
                      <a:pt x="74" y="86"/>
                      <a:pt x="74" y="86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2" y="95"/>
                      <a:pt x="64" y="105"/>
                      <a:pt x="61" y="109"/>
                    </a:cubicBezTo>
                    <a:cubicBezTo>
                      <a:pt x="58" y="117"/>
                      <a:pt x="58" y="117"/>
                      <a:pt x="58" y="117"/>
                    </a:cubicBezTo>
                    <a:cubicBezTo>
                      <a:pt x="53" y="130"/>
                      <a:pt x="49" y="137"/>
                      <a:pt x="45" y="141"/>
                    </a:cubicBezTo>
                    <a:cubicBezTo>
                      <a:pt x="8" y="174"/>
                      <a:pt x="8" y="174"/>
                      <a:pt x="8" y="174"/>
                    </a:cubicBezTo>
                    <a:cubicBezTo>
                      <a:pt x="17" y="180"/>
                      <a:pt x="17" y="180"/>
                      <a:pt x="17" y="180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" y="192"/>
                      <a:pt x="0" y="201"/>
                      <a:pt x="5" y="207"/>
                    </a:cubicBezTo>
                    <a:cubicBezTo>
                      <a:pt x="30" y="246"/>
                      <a:pt x="30" y="246"/>
                      <a:pt x="30" y="246"/>
                    </a:cubicBezTo>
                    <a:cubicBezTo>
                      <a:pt x="31" y="246"/>
                      <a:pt x="31" y="246"/>
                      <a:pt x="31" y="246"/>
                    </a:cubicBezTo>
                    <a:cubicBezTo>
                      <a:pt x="31" y="247"/>
                      <a:pt x="31" y="247"/>
                      <a:pt x="31" y="247"/>
                    </a:cubicBezTo>
                    <a:cubicBezTo>
                      <a:pt x="43" y="268"/>
                      <a:pt x="43" y="268"/>
                      <a:pt x="43" y="268"/>
                    </a:cubicBezTo>
                    <a:cubicBezTo>
                      <a:pt x="43" y="269"/>
                      <a:pt x="43" y="269"/>
                      <a:pt x="43" y="269"/>
                    </a:cubicBezTo>
                    <a:cubicBezTo>
                      <a:pt x="44" y="270"/>
                      <a:pt x="44" y="270"/>
                      <a:pt x="44" y="270"/>
                    </a:cubicBezTo>
                    <a:cubicBezTo>
                      <a:pt x="43" y="272"/>
                      <a:pt x="43" y="272"/>
                      <a:pt x="43" y="272"/>
                    </a:cubicBezTo>
                    <a:cubicBezTo>
                      <a:pt x="43" y="274"/>
                      <a:pt x="43" y="274"/>
                      <a:pt x="43" y="274"/>
                    </a:cubicBezTo>
                    <a:cubicBezTo>
                      <a:pt x="43" y="276"/>
                      <a:pt x="43" y="276"/>
                      <a:pt x="43" y="276"/>
                    </a:cubicBezTo>
                    <a:cubicBezTo>
                      <a:pt x="41" y="278"/>
                      <a:pt x="41" y="278"/>
                      <a:pt x="41" y="278"/>
                    </a:cubicBezTo>
                    <a:cubicBezTo>
                      <a:pt x="46" y="278"/>
                      <a:pt x="50" y="280"/>
                      <a:pt x="55" y="283"/>
                    </a:cubicBezTo>
                    <a:cubicBezTo>
                      <a:pt x="64" y="288"/>
                      <a:pt x="70" y="303"/>
                      <a:pt x="73" y="325"/>
                    </a:cubicBezTo>
                    <a:cubicBezTo>
                      <a:pt x="77" y="346"/>
                      <a:pt x="77" y="346"/>
                      <a:pt x="77" y="346"/>
                    </a:cubicBezTo>
                    <a:cubicBezTo>
                      <a:pt x="80" y="352"/>
                      <a:pt x="82" y="355"/>
                      <a:pt x="87" y="357"/>
                    </a:cubicBezTo>
                    <a:cubicBezTo>
                      <a:pt x="95" y="361"/>
                      <a:pt x="106" y="360"/>
                      <a:pt x="115" y="354"/>
                    </a:cubicBezTo>
                    <a:cubicBezTo>
                      <a:pt x="121" y="350"/>
                      <a:pt x="124" y="347"/>
                      <a:pt x="123" y="344"/>
                    </a:cubicBezTo>
                    <a:cubicBezTo>
                      <a:pt x="122" y="343"/>
                      <a:pt x="122" y="343"/>
                      <a:pt x="122" y="343"/>
                    </a:cubicBezTo>
                    <a:cubicBezTo>
                      <a:pt x="122" y="341"/>
                      <a:pt x="122" y="341"/>
                      <a:pt x="122" y="341"/>
                    </a:cubicBezTo>
                    <a:cubicBezTo>
                      <a:pt x="140" y="328"/>
                      <a:pt x="140" y="328"/>
                      <a:pt x="140" y="328"/>
                    </a:cubicBezTo>
                    <a:cubicBezTo>
                      <a:pt x="142" y="330"/>
                      <a:pt x="142" y="330"/>
                      <a:pt x="142" y="330"/>
                    </a:cubicBezTo>
                    <a:cubicBezTo>
                      <a:pt x="156" y="354"/>
                      <a:pt x="156" y="354"/>
                      <a:pt x="156" y="354"/>
                    </a:cubicBezTo>
                    <a:cubicBezTo>
                      <a:pt x="161" y="358"/>
                      <a:pt x="166" y="360"/>
                      <a:pt x="175" y="360"/>
                    </a:cubicBezTo>
                    <a:cubicBezTo>
                      <a:pt x="180" y="359"/>
                      <a:pt x="180" y="359"/>
                      <a:pt x="180" y="359"/>
                    </a:cubicBezTo>
                    <a:cubicBezTo>
                      <a:pt x="180" y="359"/>
                      <a:pt x="180" y="359"/>
                      <a:pt x="180" y="359"/>
                    </a:cubicBezTo>
                    <a:cubicBezTo>
                      <a:pt x="176" y="346"/>
                      <a:pt x="176" y="346"/>
                      <a:pt x="176" y="346"/>
                    </a:cubicBezTo>
                    <a:cubicBezTo>
                      <a:pt x="196" y="355"/>
                      <a:pt x="196" y="355"/>
                      <a:pt x="196" y="355"/>
                    </a:cubicBezTo>
                    <a:cubicBezTo>
                      <a:pt x="201" y="355"/>
                      <a:pt x="201" y="355"/>
                      <a:pt x="201" y="355"/>
                    </a:cubicBezTo>
                    <a:cubicBezTo>
                      <a:pt x="202" y="355"/>
                      <a:pt x="202" y="355"/>
                      <a:pt x="202" y="355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22" y="372"/>
                      <a:pt x="222" y="372"/>
                      <a:pt x="222" y="372"/>
                    </a:cubicBezTo>
                    <a:cubicBezTo>
                      <a:pt x="227" y="363"/>
                      <a:pt x="227" y="363"/>
                      <a:pt x="227" y="363"/>
                    </a:cubicBezTo>
                    <a:cubicBezTo>
                      <a:pt x="226" y="327"/>
                      <a:pt x="226" y="327"/>
                      <a:pt x="226" y="327"/>
                    </a:cubicBezTo>
                    <a:cubicBezTo>
                      <a:pt x="227" y="326"/>
                      <a:pt x="227" y="326"/>
                      <a:pt x="227" y="326"/>
                    </a:cubicBezTo>
                    <a:cubicBezTo>
                      <a:pt x="227" y="326"/>
                      <a:pt x="227" y="326"/>
                      <a:pt x="227" y="326"/>
                    </a:cubicBezTo>
                    <a:cubicBezTo>
                      <a:pt x="240" y="310"/>
                      <a:pt x="240" y="310"/>
                      <a:pt x="240" y="310"/>
                    </a:cubicBezTo>
                    <a:cubicBezTo>
                      <a:pt x="241" y="308"/>
                      <a:pt x="240" y="304"/>
                      <a:pt x="235" y="299"/>
                    </a:cubicBezTo>
                    <a:cubicBezTo>
                      <a:pt x="232" y="296"/>
                      <a:pt x="232" y="296"/>
                      <a:pt x="232" y="296"/>
                    </a:cubicBezTo>
                    <a:cubicBezTo>
                      <a:pt x="234" y="293"/>
                      <a:pt x="234" y="293"/>
                      <a:pt x="234" y="293"/>
                    </a:cubicBezTo>
                    <a:cubicBezTo>
                      <a:pt x="235" y="291"/>
                      <a:pt x="235" y="291"/>
                      <a:pt x="235" y="291"/>
                    </a:cubicBezTo>
                    <a:cubicBezTo>
                      <a:pt x="238" y="290"/>
                      <a:pt x="238" y="290"/>
                      <a:pt x="238" y="290"/>
                    </a:cubicBezTo>
                    <a:cubicBezTo>
                      <a:pt x="264" y="247"/>
                      <a:pt x="264" y="247"/>
                      <a:pt x="264" y="247"/>
                    </a:cubicBezTo>
                    <a:cubicBezTo>
                      <a:pt x="266" y="248"/>
                      <a:pt x="266" y="248"/>
                      <a:pt x="266" y="248"/>
                    </a:cubicBezTo>
                    <a:cubicBezTo>
                      <a:pt x="272" y="249"/>
                      <a:pt x="272" y="249"/>
                      <a:pt x="272" y="249"/>
                    </a:cubicBezTo>
                    <a:cubicBezTo>
                      <a:pt x="274" y="250"/>
                      <a:pt x="274" y="250"/>
                      <a:pt x="274" y="250"/>
                    </a:cubicBezTo>
                    <a:cubicBezTo>
                      <a:pt x="274" y="252"/>
                      <a:pt x="274" y="252"/>
                      <a:pt x="274" y="252"/>
                    </a:cubicBezTo>
                    <a:cubicBezTo>
                      <a:pt x="272" y="269"/>
                      <a:pt x="272" y="269"/>
                      <a:pt x="272" y="269"/>
                    </a:cubicBezTo>
                    <a:cubicBezTo>
                      <a:pt x="274" y="269"/>
                      <a:pt x="274" y="269"/>
                      <a:pt x="274" y="269"/>
                    </a:cubicBezTo>
                    <a:cubicBezTo>
                      <a:pt x="303" y="243"/>
                      <a:pt x="303" y="243"/>
                      <a:pt x="303" y="243"/>
                    </a:cubicBezTo>
                    <a:cubicBezTo>
                      <a:pt x="301" y="229"/>
                      <a:pt x="301" y="229"/>
                      <a:pt x="301" y="229"/>
                    </a:cubicBezTo>
                    <a:cubicBezTo>
                      <a:pt x="296" y="229"/>
                      <a:pt x="296" y="229"/>
                      <a:pt x="296" y="229"/>
                    </a:cubicBezTo>
                    <a:cubicBezTo>
                      <a:pt x="285" y="230"/>
                      <a:pt x="285" y="230"/>
                      <a:pt x="285" y="230"/>
                    </a:cubicBezTo>
                    <a:cubicBezTo>
                      <a:pt x="303" y="182"/>
                      <a:pt x="303" y="182"/>
                      <a:pt x="303" y="182"/>
                    </a:cubicBezTo>
                    <a:cubicBezTo>
                      <a:pt x="287" y="180"/>
                      <a:pt x="287" y="180"/>
                      <a:pt x="287" y="180"/>
                    </a:cubicBezTo>
                    <a:cubicBezTo>
                      <a:pt x="287" y="180"/>
                      <a:pt x="287" y="180"/>
                      <a:pt x="287" y="180"/>
                    </a:cubicBezTo>
                    <a:cubicBezTo>
                      <a:pt x="285" y="180"/>
                      <a:pt x="285" y="180"/>
                      <a:pt x="285" y="180"/>
                    </a:cubicBezTo>
                    <a:cubicBezTo>
                      <a:pt x="285" y="177"/>
                      <a:pt x="285" y="177"/>
                      <a:pt x="285" y="177"/>
                    </a:cubicBezTo>
                    <a:cubicBezTo>
                      <a:pt x="280" y="171"/>
                      <a:pt x="280" y="171"/>
                      <a:pt x="280" y="171"/>
                    </a:cubicBezTo>
                    <a:cubicBezTo>
                      <a:pt x="277" y="165"/>
                      <a:pt x="277" y="159"/>
                      <a:pt x="281" y="154"/>
                    </a:cubicBezTo>
                    <a:cubicBezTo>
                      <a:pt x="306" y="153"/>
                      <a:pt x="306" y="153"/>
                      <a:pt x="306" y="153"/>
                    </a:cubicBezTo>
                    <a:cubicBezTo>
                      <a:pt x="322" y="153"/>
                      <a:pt x="322" y="153"/>
                      <a:pt x="322" y="153"/>
                    </a:cubicBezTo>
                    <a:cubicBezTo>
                      <a:pt x="322" y="148"/>
                      <a:pt x="319" y="138"/>
                      <a:pt x="310" y="123"/>
                    </a:cubicBezTo>
                    <a:cubicBezTo>
                      <a:pt x="287" y="115"/>
                      <a:pt x="287" y="115"/>
                      <a:pt x="287" y="115"/>
                    </a:cubicBezTo>
                    <a:cubicBezTo>
                      <a:pt x="311" y="93"/>
                      <a:pt x="311" y="93"/>
                      <a:pt x="311" y="93"/>
                    </a:cubicBezTo>
                    <a:cubicBezTo>
                      <a:pt x="311" y="88"/>
                      <a:pt x="311" y="88"/>
                      <a:pt x="311" y="88"/>
                    </a:cubicBezTo>
                    <a:cubicBezTo>
                      <a:pt x="299" y="90"/>
                      <a:pt x="299" y="90"/>
                      <a:pt x="299" y="90"/>
                    </a:cubicBezTo>
                    <a:cubicBezTo>
                      <a:pt x="295" y="90"/>
                      <a:pt x="295" y="90"/>
                      <a:pt x="295" y="90"/>
                    </a:cubicBezTo>
                    <a:cubicBezTo>
                      <a:pt x="295" y="89"/>
                      <a:pt x="295" y="89"/>
                      <a:pt x="295" y="89"/>
                    </a:cubicBezTo>
                    <a:cubicBezTo>
                      <a:pt x="294" y="88"/>
                      <a:pt x="294" y="88"/>
                      <a:pt x="294" y="88"/>
                    </a:cubicBezTo>
                    <a:cubicBezTo>
                      <a:pt x="293" y="86"/>
                      <a:pt x="293" y="86"/>
                      <a:pt x="293" y="86"/>
                    </a:cubicBezTo>
                    <a:cubicBezTo>
                      <a:pt x="290" y="75"/>
                      <a:pt x="283" y="67"/>
                      <a:pt x="274" y="63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214" y="86"/>
                      <a:pt x="214" y="86"/>
                      <a:pt x="214" y="86"/>
                    </a:cubicBezTo>
                    <a:cubicBezTo>
                      <a:pt x="214" y="87"/>
                      <a:pt x="214" y="87"/>
                      <a:pt x="214" y="87"/>
                    </a:cubicBezTo>
                    <a:cubicBezTo>
                      <a:pt x="208" y="86"/>
                      <a:pt x="208" y="86"/>
                      <a:pt x="208" y="86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206" y="48"/>
                      <a:pt x="206" y="48"/>
                      <a:pt x="206" y="48"/>
                    </a:cubicBezTo>
                    <a:cubicBezTo>
                      <a:pt x="210" y="48"/>
                      <a:pt x="221" y="37"/>
                      <a:pt x="239" y="16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19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85" name="Freeform 25">
                <a:extLst>
                  <a:ext uri="{FF2B5EF4-FFF2-40B4-BE49-F238E27FC236}">
                    <a16:creationId xmlns:a16="http://schemas.microsoft.com/office/drawing/2014/main" id="{CC5CA991-6FD0-4473-BE9B-AB63C82CB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4068" y="3978432"/>
                <a:ext cx="545481" cy="668571"/>
              </a:xfrm>
              <a:custGeom>
                <a:avLst/>
                <a:gdLst>
                  <a:gd name="T0" fmla="*/ 254 w 403"/>
                  <a:gd name="T1" fmla="*/ 140 h 494"/>
                  <a:gd name="T2" fmla="*/ 224 w 403"/>
                  <a:gd name="T3" fmla="*/ 73 h 494"/>
                  <a:gd name="T4" fmla="*/ 145 w 403"/>
                  <a:gd name="T5" fmla="*/ 46 h 494"/>
                  <a:gd name="T6" fmla="*/ 98 w 403"/>
                  <a:gd name="T7" fmla="*/ 0 h 494"/>
                  <a:gd name="T8" fmla="*/ 128 w 403"/>
                  <a:gd name="T9" fmla="*/ 46 h 494"/>
                  <a:gd name="T10" fmla="*/ 130 w 403"/>
                  <a:gd name="T11" fmla="*/ 49 h 494"/>
                  <a:gd name="T12" fmla="*/ 94 w 403"/>
                  <a:gd name="T13" fmla="*/ 94 h 494"/>
                  <a:gd name="T14" fmla="*/ 50 w 403"/>
                  <a:gd name="T15" fmla="*/ 60 h 494"/>
                  <a:gd name="T16" fmla="*/ 60 w 403"/>
                  <a:gd name="T17" fmla="*/ 93 h 494"/>
                  <a:gd name="T18" fmla="*/ 60 w 403"/>
                  <a:gd name="T19" fmla="*/ 95 h 494"/>
                  <a:gd name="T20" fmla="*/ 57 w 403"/>
                  <a:gd name="T21" fmla="*/ 108 h 494"/>
                  <a:gd name="T22" fmla="*/ 38 w 403"/>
                  <a:gd name="T23" fmla="*/ 116 h 494"/>
                  <a:gd name="T24" fmla="*/ 30 w 403"/>
                  <a:gd name="T25" fmla="*/ 133 h 494"/>
                  <a:gd name="T26" fmla="*/ 22 w 403"/>
                  <a:gd name="T27" fmla="*/ 165 h 494"/>
                  <a:gd name="T28" fmla="*/ 21 w 403"/>
                  <a:gd name="T29" fmla="*/ 165 h 494"/>
                  <a:gd name="T30" fmla="*/ 10 w 403"/>
                  <a:gd name="T31" fmla="*/ 172 h 494"/>
                  <a:gd name="T32" fmla="*/ 38 w 403"/>
                  <a:gd name="T33" fmla="*/ 215 h 494"/>
                  <a:gd name="T34" fmla="*/ 48 w 403"/>
                  <a:gd name="T35" fmla="*/ 213 h 494"/>
                  <a:gd name="T36" fmla="*/ 92 w 403"/>
                  <a:gd name="T37" fmla="*/ 234 h 494"/>
                  <a:gd name="T38" fmla="*/ 93 w 403"/>
                  <a:gd name="T39" fmla="*/ 236 h 494"/>
                  <a:gd name="T40" fmla="*/ 91 w 403"/>
                  <a:gd name="T41" fmla="*/ 263 h 494"/>
                  <a:gd name="T42" fmla="*/ 80 w 403"/>
                  <a:gd name="T43" fmla="*/ 286 h 494"/>
                  <a:gd name="T44" fmla="*/ 66 w 403"/>
                  <a:gd name="T45" fmla="*/ 302 h 494"/>
                  <a:gd name="T46" fmla="*/ 66 w 403"/>
                  <a:gd name="T47" fmla="*/ 303 h 494"/>
                  <a:gd name="T48" fmla="*/ 70 w 403"/>
                  <a:gd name="T49" fmla="*/ 334 h 494"/>
                  <a:gd name="T50" fmla="*/ 99 w 403"/>
                  <a:gd name="T51" fmla="*/ 339 h 494"/>
                  <a:gd name="T52" fmla="*/ 113 w 403"/>
                  <a:gd name="T53" fmla="*/ 354 h 494"/>
                  <a:gd name="T54" fmla="*/ 135 w 403"/>
                  <a:gd name="T55" fmla="*/ 464 h 494"/>
                  <a:gd name="T56" fmla="*/ 130 w 403"/>
                  <a:gd name="T57" fmla="*/ 473 h 494"/>
                  <a:gd name="T58" fmla="*/ 133 w 403"/>
                  <a:gd name="T59" fmla="*/ 480 h 494"/>
                  <a:gd name="T60" fmla="*/ 193 w 403"/>
                  <a:gd name="T61" fmla="*/ 455 h 494"/>
                  <a:gd name="T62" fmla="*/ 206 w 403"/>
                  <a:gd name="T63" fmla="*/ 463 h 494"/>
                  <a:gd name="T64" fmla="*/ 208 w 403"/>
                  <a:gd name="T65" fmla="*/ 461 h 494"/>
                  <a:gd name="T66" fmla="*/ 229 w 403"/>
                  <a:gd name="T67" fmla="*/ 448 h 494"/>
                  <a:gd name="T68" fmla="*/ 289 w 403"/>
                  <a:gd name="T69" fmla="*/ 474 h 494"/>
                  <a:gd name="T70" fmla="*/ 305 w 403"/>
                  <a:gd name="T71" fmla="*/ 485 h 494"/>
                  <a:gd name="T72" fmla="*/ 355 w 403"/>
                  <a:gd name="T73" fmla="*/ 431 h 494"/>
                  <a:gd name="T74" fmla="*/ 344 w 403"/>
                  <a:gd name="T75" fmla="*/ 390 h 494"/>
                  <a:gd name="T76" fmla="*/ 381 w 403"/>
                  <a:gd name="T77" fmla="*/ 392 h 494"/>
                  <a:gd name="T78" fmla="*/ 381 w 403"/>
                  <a:gd name="T79" fmla="*/ 355 h 494"/>
                  <a:gd name="T80" fmla="*/ 403 w 403"/>
                  <a:gd name="T81" fmla="*/ 323 h 494"/>
                  <a:gd name="T82" fmla="*/ 374 w 403"/>
                  <a:gd name="T83" fmla="*/ 293 h 494"/>
                  <a:gd name="T84" fmla="*/ 360 w 403"/>
                  <a:gd name="T85" fmla="*/ 305 h 494"/>
                  <a:gd name="T86" fmla="*/ 356 w 403"/>
                  <a:gd name="T87" fmla="*/ 304 h 494"/>
                  <a:gd name="T88" fmla="*/ 332 w 403"/>
                  <a:gd name="T89" fmla="*/ 281 h 494"/>
                  <a:gd name="T90" fmla="*/ 299 w 403"/>
                  <a:gd name="T91" fmla="*/ 261 h 494"/>
                  <a:gd name="T92" fmla="*/ 290 w 403"/>
                  <a:gd name="T93" fmla="*/ 223 h 494"/>
                  <a:gd name="T94" fmla="*/ 308 w 403"/>
                  <a:gd name="T95" fmla="*/ 168 h 494"/>
                  <a:gd name="T96" fmla="*/ 340 w 403"/>
                  <a:gd name="T97" fmla="*/ 170 h 494"/>
                  <a:gd name="T98" fmla="*/ 342 w 403"/>
                  <a:gd name="T99" fmla="*/ 138 h 494"/>
                  <a:gd name="T100" fmla="*/ 256 w 403"/>
                  <a:gd name="T101" fmla="*/ 142 h 494"/>
                  <a:gd name="T102" fmla="*/ 255 w 403"/>
                  <a:gd name="T103" fmla="*/ 14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03" h="494">
                    <a:moveTo>
                      <a:pt x="255" y="140"/>
                    </a:moveTo>
                    <a:cubicBezTo>
                      <a:pt x="254" y="140"/>
                      <a:pt x="254" y="140"/>
                      <a:pt x="254" y="140"/>
                    </a:cubicBezTo>
                    <a:cubicBezTo>
                      <a:pt x="254" y="139"/>
                      <a:pt x="254" y="139"/>
                      <a:pt x="254" y="139"/>
                    </a:cubicBezTo>
                    <a:cubicBezTo>
                      <a:pt x="242" y="99"/>
                      <a:pt x="231" y="76"/>
                      <a:pt x="224" y="73"/>
                    </a:cubicBezTo>
                    <a:cubicBezTo>
                      <a:pt x="187" y="61"/>
                      <a:pt x="187" y="61"/>
                      <a:pt x="187" y="61"/>
                    </a:cubicBezTo>
                    <a:cubicBezTo>
                      <a:pt x="166" y="54"/>
                      <a:pt x="151" y="50"/>
                      <a:pt x="145" y="46"/>
                    </a:cubicBezTo>
                    <a:cubicBezTo>
                      <a:pt x="134" y="39"/>
                      <a:pt x="121" y="25"/>
                      <a:pt x="105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102" y="10"/>
                      <a:pt x="110" y="2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13" y="80"/>
                      <a:pt x="113" y="80"/>
                      <a:pt x="113" y="80"/>
                    </a:cubicBezTo>
                    <a:cubicBezTo>
                      <a:pt x="107" y="91"/>
                      <a:pt x="101" y="96"/>
                      <a:pt x="94" y="94"/>
                    </a:cubicBezTo>
                    <a:cubicBezTo>
                      <a:pt x="90" y="92"/>
                      <a:pt x="82" y="83"/>
                      <a:pt x="68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5"/>
                      <a:pt x="53" y="75"/>
                      <a:pt x="60" y="92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0" y="96"/>
                      <a:pt x="60" y="96"/>
                      <a:pt x="60" y="96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29" y="122"/>
                      <a:pt x="29" y="127"/>
                      <a:pt x="30" y="133"/>
                    </a:cubicBezTo>
                    <a:cubicBezTo>
                      <a:pt x="32" y="149"/>
                      <a:pt x="31" y="159"/>
                      <a:pt x="28" y="163"/>
                    </a:cubicBezTo>
                    <a:cubicBezTo>
                      <a:pt x="26" y="165"/>
                      <a:pt x="25" y="165"/>
                      <a:pt x="22" y="165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1" y="165"/>
                      <a:pt x="4" y="169"/>
                      <a:pt x="10" y="172"/>
                    </a:cubicBezTo>
                    <a:cubicBezTo>
                      <a:pt x="20" y="182"/>
                      <a:pt x="29" y="196"/>
                      <a:pt x="37" y="211"/>
                    </a:cubicBezTo>
                    <a:cubicBezTo>
                      <a:pt x="38" y="215"/>
                      <a:pt x="38" y="215"/>
                      <a:pt x="38" y="215"/>
                    </a:cubicBezTo>
                    <a:cubicBezTo>
                      <a:pt x="38" y="215"/>
                      <a:pt x="38" y="215"/>
                      <a:pt x="38" y="215"/>
                    </a:cubicBezTo>
                    <a:cubicBezTo>
                      <a:pt x="48" y="213"/>
                      <a:pt x="48" y="213"/>
                      <a:pt x="48" y="213"/>
                    </a:cubicBezTo>
                    <a:cubicBezTo>
                      <a:pt x="59" y="210"/>
                      <a:pt x="70" y="213"/>
                      <a:pt x="80" y="220"/>
                    </a:cubicBezTo>
                    <a:cubicBezTo>
                      <a:pt x="92" y="234"/>
                      <a:pt x="92" y="234"/>
                      <a:pt x="92" y="234"/>
                    </a:cubicBezTo>
                    <a:cubicBezTo>
                      <a:pt x="93" y="235"/>
                      <a:pt x="93" y="235"/>
                      <a:pt x="93" y="235"/>
                    </a:cubicBezTo>
                    <a:cubicBezTo>
                      <a:pt x="93" y="236"/>
                      <a:pt x="93" y="236"/>
                      <a:pt x="93" y="236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1" y="263"/>
                      <a:pt x="91" y="263"/>
                      <a:pt x="91" y="263"/>
                    </a:cubicBezTo>
                    <a:cubicBezTo>
                      <a:pt x="94" y="267"/>
                      <a:pt x="96" y="273"/>
                      <a:pt x="94" y="277"/>
                    </a:cubicBezTo>
                    <a:cubicBezTo>
                      <a:pt x="92" y="282"/>
                      <a:pt x="88" y="285"/>
                      <a:pt x="80" y="286"/>
                    </a:cubicBezTo>
                    <a:cubicBezTo>
                      <a:pt x="72" y="286"/>
                      <a:pt x="68" y="292"/>
                      <a:pt x="66" y="302"/>
                    </a:cubicBezTo>
                    <a:cubicBezTo>
                      <a:pt x="66" y="302"/>
                      <a:pt x="66" y="302"/>
                      <a:pt x="66" y="302"/>
                    </a:cubicBezTo>
                    <a:cubicBezTo>
                      <a:pt x="66" y="302"/>
                      <a:pt x="66" y="302"/>
                      <a:pt x="66" y="302"/>
                    </a:cubicBezTo>
                    <a:cubicBezTo>
                      <a:pt x="66" y="303"/>
                      <a:pt x="66" y="303"/>
                      <a:pt x="66" y="303"/>
                    </a:cubicBezTo>
                    <a:cubicBezTo>
                      <a:pt x="57" y="321"/>
                      <a:pt x="57" y="321"/>
                      <a:pt x="57" y="321"/>
                    </a:cubicBezTo>
                    <a:cubicBezTo>
                      <a:pt x="70" y="334"/>
                      <a:pt x="70" y="334"/>
                      <a:pt x="70" y="334"/>
                    </a:cubicBezTo>
                    <a:cubicBezTo>
                      <a:pt x="97" y="339"/>
                      <a:pt x="97" y="339"/>
                      <a:pt x="97" y="339"/>
                    </a:cubicBezTo>
                    <a:cubicBezTo>
                      <a:pt x="99" y="339"/>
                      <a:pt x="99" y="339"/>
                      <a:pt x="99" y="339"/>
                    </a:cubicBezTo>
                    <a:cubicBezTo>
                      <a:pt x="99" y="339"/>
                      <a:pt x="99" y="339"/>
                      <a:pt x="99" y="339"/>
                    </a:cubicBezTo>
                    <a:cubicBezTo>
                      <a:pt x="113" y="354"/>
                      <a:pt x="113" y="354"/>
                      <a:pt x="113" y="354"/>
                    </a:cubicBezTo>
                    <a:cubicBezTo>
                      <a:pt x="96" y="379"/>
                      <a:pt x="96" y="379"/>
                      <a:pt x="96" y="379"/>
                    </a:cubicBezTo>
                    <a:cubicBezTo>
                      <a:pt x="135" y="464"/>
                      <a:pt x="135" y="464"/>
                      <a:pt x="135" y="464"/>
                    </a:cubicBezTo>
                    <a:cubicBezTo>
                      <a:pt x="136" y="466"/>
                      <a:pt x="136" y="466"/>
                      <a:pt x="136" y="466"/>
                    </a:cubicBezTo>
                    <a:cubicBezTo>
                      <a:pt x="130" y="473"/>
                      <a:pt x="130" y="473"/>
                      <a:pt x="130" y="473"/>
                    </a:cubicBezTo>
                    <a:cubicBezTo>
                      <a:pt x="132" y="480"/>
                      <a:pt x="132" y="480"/>
                      <a:pt x="132" y="480"/>
                    </a:cubicBezTo>
                    <a:cubicBezTo>
                      <a:pt x="133" y="480"/>
                      <a:pt x="133" y="480"/>
                      <a:pt x="133" y="480"/>
                    </a:cubicBezTo>
                    <a:cubicBezTo>
                      <a:pt x="205" y="434"/>
                      <a:pt x="205" y="434"/>
                      <a:pt x="205" y="434"/>
                    </a:cubicBezTo>
                    <a:cubicBezTo>
                      <a:pt x="193" y="455"/>
                      <a:pt x="193" y="455"/>
                      <a:pt x="193" y="455"/>
                    </a:cubicBezTo>
                    <a:cubicBezTo>
                      <a:pt x="184" y="471"/>
                      <a:pt x="179" y="485"/>
                      <a:pt x="176" y="494"/>
                    </a:cubicBezTo>
                    <a:cubicBezTo>
                      <a:pt x="189" y="489"/>
                      <a:pt x="200" y="480"/>
                      <a:pt x="206" y="463"/>
                    </a:cubicBezTo>
                    <a:cubicBezTo>
                      <a:pt x="207" y="461"/>
                      <a:pt x="207" y="461"/>
                      <a:pt x="207" y="461"/>
                    </a:cubicBezTo>
                    <a:cubicBezTo>
                      <a:pt x="208" y="461"/>
                      <a:pt x="208" y="461"/>
                      <a:pt x="208" y="461"/>
                    </a:cubicBezTo>
                    <a:cubicBezTo>
                      <a:pt x="228" y="450"/>
                      <a:pt x="228" y="450"/>
                      <a:pt x="228" y="450"/>
                    </a:cubicBezTo>
                    <a:cubicBezTo>
                      <a:pt x="229" y="448"/>
                      <a:pt x="229" y="448"/>
                      <a:pt x="229" y="448"/>
                    </a:cubicBezTo>
                    <a:cubicBezTo>
                      <a:pt x="258" y="473"/>
                      <a:pt x="258" y="473"/>
                      <a:pt x="258" y="473"/>
                    </a:cubicBezTo>
                    <a:cubicBezTo>
                      <a:pt x="289" y="474"/>
                      <a:pt x="289" y="474"/>
                      <a:pt x="289" y="474"/>
                    </a:cubicBezTo>
                    <a:cubicBezTo>
                      <a:pt x="290" y="475"/>
                      <a:pt x="290" y="475"/>
                      <a:pt x="290" y="475"/>
                    </a:cubicBezTo>
                    <a:cubicBezTo>
                      <a:pt x="305" y="485"/>
                      <a:pt x="305" y="485"/>
                      <a:pt x="305" y="485"/>
                    </a:cubicBezTo>
                    <a:cubicBezTo>
                      <a:pt x="344" y="451"/>
                      <a:pt x="344" y="451"/>
                      <a:pt x="344" y="451"/>
                    </a:cubicBezTo>
                    <a:cubicBezTo>
                      <a:pt x="347" y="448"/>
                      <a:pt x="351" y="442"/>
                      <a:pt x="355" y="431"/>
                    </a:cubicBezTo>
                    <a:cubicBezTo>
                      <a:pt x="359" y="423"/>
                      <a:pt x="359" y="423"/>
                      <a:pt x="359" y="423"/>
                    </a:cubicBezTo>
                    <a:cubicBezTo>
                      <a:pt x="360" y="418"/>
                      <a:pt x="355" y="408"/>
                      <a:pt x="344" y="390"/>
                    </a:cubicBezTo>
                    <a:cubicBezTo>
                      <a:pt x="335" y="376"/>
                      <a:pt x="335" y="376"/>
                      <a:pt x="335" y="376"/>
                    </a:cubicBezTo>
                    <a:cubicBezTo>
                      <a:pt x="381" y="392"/>
                      <a:pt x="381" y="392"/>
                      <a:pt x="381" y="392"/>
                    </a:cubicBezTo>
                    <a:cubicBezTo>
                      <a:pt x="395" y="385"/>
                      <a:pt x="395" y="385"/>
                      <a:pt x="395" y="385"/>
                    </a:cubicBezTo>
                    <a:cubicBezTo>
                      <a:pt x="381" y="355"/>
                      <a:pt x="381" y="355"/>
                      <a:pt x="381" y="355"/>
                    </a:cubicBezTo>
                    <a:cubicBezTo>
                      <a:pt x="380" y="354"/>
                      <a:pt x="380" y="354"/>
                      <a:pt x="380" y="354"/>
                    </a:cubicBezTo>
                    <a:cubicBezTo>
                      <a:pt x="403" y="323"/>
                      <a:pt x="403" y="323"/>
                      <a:pt x="403" y="323"/>
                    </a:cubicBezTo>
                    <a:cubicBezTo>
                      <a:pt x="394" y="309"/>
                      <a:pt x="394" y="309"/>
                      <a:pt x="394" y="309"/>
                    </a:cubicBezTo>
                    <a:cubicBezTo>
                      <a:pt x="384" y="298"/>
                      <a:pt x="378" y="293"/>
                      <a:pt x="374" y="293"/>
                    </a:cubicBezTo>
                    <a:cubicBezTo>
                      <a:pt x="372" y="294"/>
                      <a:pt x="372" y="294"/>
                      <a:pt x="372" y="294"/>
                    </a:cubicBezTo>
                    <a:cubicBezTo>
                      <a:pt x="360" y="305"/>
                      <a:pt x="360" y="305"/>
                      <a:pt x="360" y="305"/>
                    </a:cubicBezTo>
                    <a:cubicBezTo>
                      <a:pt x="358" y="304"/>
                      <a:pt x="358" y="304"/>
                      <a:pt x="358" y="304"/>
                    </a:cubicBezTo>
                    <a:cubicBezTo>
                      <a:pt x="356" y="304"/>
                      <a:pt x="356" y="304"/>
                      <a:pt x="356" y="304"/>
                    </a:cubicBezTo>
                    <a:cubicBezTo>
                      <a:pt x="337" y="298"/>
                      <a:pt x="337" y="298"/>
                      <a:pt x="337" y="298"/>
                    </a:cubicBezTo>
                    <a:cubicBezTo>
                      <a:pt x="332" y="281"/>
                      <a:pt x="332" y="281"/>
                      <a:pt x="332" y="281"/>
                    </a:cubicBezTo>
                    <a:cubicBezTo>
                      <a:pt x="324" y="280"/>
                      <a:pt x="317" y="276"/>
                      <a:pt x="311" y="268"/>
                    </a:cubicBezTo>
                    <a:cubicBezTo>
                      <a:pt x="299" y="261"/>
                      <a:pt x="299" y="261"/>
                      <a:pt x="299" y="261"/>
                    </a:cubicBezTo>
                    <a:cubicBezTo>
                      <a:pt x="289" y="257"/>
                      <a:pt x="284" y="252"/>
                      <a:pt x="284" y="246"/>
                    </a:cubicBezTo>
                    <a:cubicBezTo>
                      <a:pt x="282" y="240"/>
                      <a:pt x="284" y="233"/>
                      <a:pt x="290" y="223"/>
                    </a:cubicBezTo>
                    <a:cubicBezTo>
                      <a:pt x="302" y="206"/>
                      <a:pt x="308" y="192"/>
                      <a:pt x="308" y="182"/>
                    </a:cubicBezTo>
                    <a:cubicBezTo>
                      <a:pt x="308" y="168"/>
                      <a:pt x="308" y="168"/>
                      <a:pt x="308" y="168"/>
                    </a:cubicBezTo>
                    <a:cubicBezTo>
                      <a:pt x="316" y="169"/>
                      <a:pt x="316" y="169"/>
                      <a:pt x="316" y="169"/>
                    </a:cubicBezTo>
                    <a:cubicBezTo>
                      <a:pt x="340" y="170"/>
                      <a:pt x="340" y="170"/>
                      <a:pt x="340" y="170"/>
                    </a:cubicBezTo>
                    <a:cubicBezTo>
                      <a:pt x="342" y="168"/>
                      <a:pt x="345" y="158"/>
                      <a:pt x="350" y="139"/>
                    </a:cubicBezTo>
                    <a:cubicBezTo>
                      <a:pt x="342" y="138"/>
                      <a:pt x="342" y="138"/>
                      <a:pt x="342" y="138"/>
                    </a:cubicBezTo>
                    <a:cubicBezTo>
                      <a:pt x="325" y="149"/>
                      <a:pt x="313" y="157"/>
                      <a:pt x="303" y="160"/>
                    </a:cubicBezTo>
                    <a:cubicBezTo>
                      <a:pt x="292" y="163"/>
                      <a:pt x="277" y="157"/>
                      <a:pt x="256" y="142"/>
                    </a:cubicBezTo>
                    <a:cubicBezTo>
                      <a:pt x="256" y="141"/>
                      <a:pt x="256" y="141"/>
                      <a:pt x="256" y="141"/>
                    </a:cubicBezTo>
                    <a:lnTo>
                      <a:pt x="255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86" name="Freeform 26">
                <a:extLst>
                  <a:ext uri="{FF2B5EF4-FFF2-40B4-BE49-F238E27FC236}">
                    <a16:creationId xmlns:a16="http://schemas.microsoft.com/office/drawing/2014/main" id="{D37E8563-BCBF-46B7-B3FD-EC00CB562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7723" y="3207502"/>
                <a:ext cx="145116" cy="208604"/>
              </a:xfrm>
              <a:custGeom>
                <a:avLst/>
                <a:gdLst>
                  <a:gd name="T0" fmla="*/ 63 w 107"/>
                  <a:gd name="T1" fmla="*/ 3 h 154"/>
                  <a:gd name="T2" fmla="*/ 59 w 107"/>
                  <a:gd name="T3" fmla="*/ 0 h 154"/>
                  <a:gd name="T4" fmla="*/ 44 w 107"/>
                  <a:gd name="T5" fmla="*/ 17 h 154"/>
                  <a:gd name="T6" fmla="*/ 40 w 107"/>
                  <a:gd name="T7" fmla="*/ 15 h 154"/>
                  <a:gd name="T8" fmla="*/ 39 w 107"/>
                  <a:gd name="T9" fmla="*/ 16 h 154"/>
                  <a:gd name="T10" fmla="*/ 40 w 107"/>
                  <a:gd name="T11" fmla="*/ 17 h 154"/>
                  <a:gd name="T12" fmla="*/ 31 w 107"/>
                  <a:gd name="T13" fmla="*/ 27 h 154"/>
                  <a:gd name="T14" fmla="*/ 27 w 107"/>
                  <a:gd name="T15" fmla="*/ 29 h 154"/>
                  <a:gd name="T16" fmla="*/ 15 w 107"/>
                  <a:gd name="T17" fmla="*/ 35 h 154"/>
                  <a:gd name="T18" fmla="*/ 14 w 107"/>
                  <a:gd name="T19" fmla="*/ 43 h 154"/>
                  <a:gd name="T20" fmla="*/ 7 w 107"/>
                  <a:gd name="T21" fmla="*/ 66 h 154"/>
                  <a:gd name="T22" fmla="*/ 2 w 107"/>
                  <a:gd name="T23" fmla="*/ 79 h 154"/>
                  <a:gd name="T24" fmla="*/ 1 w 107"/>
                  <a:gd name="T25" fmla="*/ 102 h 154"/>
                  <a:gd name="T26" fmla="*/ 8 w 107"/>
                  <a:gd name="T27" fmla="*/ 133 h 154"/>
                  <a:gd name="T28" fmla="*/ 26 w 107"/>
                  <a:gd name="T29" fmla="*/ 147 h 154"/>
                  <a:gd name="T30" fmla="*/ 50 w 107"/>
                  <a:gd name="T31" fmla="*/ 154 h 154"/>
                  <a:gd name="T32" fmla="*/ 74 w 107"/>
                  <a:gd name="T33" fmla="*/ 144 h 154"/>
                  <a:gd name="T34" fmla="*/ 68 w 107"/>
                  <a:gd name="T35" fmla="*/ 132 h 154"/>
                  <a:gd name="T36" fmla="*/ 68 w 107"/>
                  <a:gd name="T37" fmla="*/ 130 h 154"/>
                  <a:gd name="T38" fmla="*/ 68 w 107"/>
                  <a:gd name="T39" fmla="*/ 129 h 154"/>
                  <a:gd name="T40" fmla="*/ 70 w 107"/>
                  <a:gd name="T41" fmla="*/ 120 h 154"/>
                  <a:gd name="T42" fmla="*/ 70 w 107"/>
                  <a:gd name="T43" fmla="*/ 119 h 154"/>
                  <a:gd name="T44" fmla="*/ 82 w 107"/>
                  <a:gd name="T45" fmla="*/ 98 h 154"/>
                  <a:gd name="T46" fmla="*/ 102 w 107"/>
                  <a:gd name="T47" fmla="*/ 98 h 154"/>
                  <a:gd name="T48" fmla="*/ 107 w 107"/>
                  <a:gd name="T49" fmla="*/ 97 h 154"/>
                  <a:gd name="T50" fmla="*/ 87 w 107"/>
                  <a:gd name="T51" fmla="*/ 64 h 154"/>
                  <a:gd name="T52" fmla="*/ 79 w 107"/>
                  <a:gd name="T53" fmla="*/ 53 h 154"/>
                  <a:gd name="T54" fmla="*/ 70 w 107"/>
                  <a:gd name="T55" fmla="*/ 23 h 154"/>
                  <a:gd name="T56" fmla="*/ 63 w 107"/>
                  <a:gd name="T57" fmla="*/ 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7" h="154">
                    <a:moveTo>
                      <a:pt x="63" y="3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4" y="0"/>
                      <a:pt x="49" y="6"/>
                      <a:pt x="44" y="17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5" y="54"/>
                      <a:pt x="12" y="63"/>
                      <a:pt x="7" y="66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" y="82"/>
                      <a:pt x="0" y="90"/>
                      <a:pt x="1" y="102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8"/>
                      <a:pt x="15" y="143"/>
                      <a:pt x="26" y="147"/>
                    </a:cubicBezTo>
                    <a:cubicBezTo>
                      <a:pt x="50" y="154"/>
                      <a:pt x="50" y="154"/>
                      <a:pt x="50" y="154"/>
                    </a:cubicBezTo>
                    <a:cubicBezTo>
                      <a:pt x="56" y="154"/>
                      <a:pt x="65" y="150"/>
                      <a:pt x="74" y="144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8" y="129"/>
                      <a:pt x="68" y="129"/>
                      <a:pt x="68" y="129"/>
                    </a:cubicBezTo>
                    <a:cubicBezTo>
                      <a:pt x="70" y="120"/>
                      <a:pt x="70" y="120"/>
                      <a:pt x="70" y="120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5" y="90"/>
                      <a:pt x="98" y="79"/>
                      <a:pt x="87" y="64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5" y="45"/>
                      <a:pt x="71" y="35"/>
                      <a:pt x="70" y="23"/>
                    </a:cubicBezTo>
                    <a:cubicBezTo>
                      <a:pt x="68" y="13"/>
                      <a:pt x="65" y="7"/>
                      <a:pt x="6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87" name="Freeform 27">
                <a:extLst>
                  <a:ext uri="{FF2B5EF4-FFF2-40B4-BE49-F238E27FC236}">
                    <a16:creationId xmlns:a16="http://schemas.microsoft.com/office/drawing/2014/main" id="{BCC2ADCB-5246-4F3D-81E3-AA10E034B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7789" y="3114213"/>
                <a:ext cx="190465" cy="204717"/>
              </a:xfrm>
              <a:custGeom>
                <a:avLst/>
                <a:gdLst>
                  <a:gd name="T0" fmla="*/ 71 w 141"/>
                  <a:gd name="T1" fmla="*/ 31 h 152"/>
                  <a:gd name="T2" fmla="*/ 68 w 141"/>
                  <a:gd name="T3" fmla="*/ 35 h 152"/>
                  <a:gd name="T4" fmla="*/ 65 w 141"/>
                  <a:gd name="T5" fmla="*/ 34 h 152"/>
                  <a:gd name="T6" fmla="*/ 52 w 141"/>
                  <a:gd name="T7" fmla="*/ 31 h 152"/>
                  <a:gd name="T8" fmla="*/ 50 w 141"/>
                  <a:gd name="T9" fmla="*/ 38 h 152"/>
                  <a:gd name="T10" fmla="*/ 50 w 141"/>
                  <a:gd name="T11" fmla="*/ 41 h 152"/>
                  <a:gd name="T12" fmla="*/ 47 w 141"/>
                  <a:gd name="T13" fmla="*/ 41 h 152"/>
                  <a:gd name="T14" fmla="*/ 25 w 141"/>
                  <a:gd name="T15" fmla="*/ 49 h 152"/>
                  <a:gd name="T16" fmla="*/ 24 w 141"/>
                  <a:gd name="T17" fmla="*/ 53 h 152"/>
                  <a:gd name="T18" fmla="*/ 31 w 141"/>
                  <a:gd name="T19" fmla="*/ 75 h 152"/>
                  <a:gd name="T20" fmla="*/ 34 w 141"/>
                  <a:gd name="T21" fmla="*/ 77 h 152"/>
                  <a:gd name="T22" fmla="*/ 31 w 141"/>
                  <a:gd name="T23" fmla="*/ 80 h 152"/>
                  <a:gd name="T24" fmla="*/ 5 w 141"/>
                  <a:gd name="T25" fmla="*/ 109 h 152"/>
                  <a:gd name="T26" fmla="*/ 0 w 141"/>
                  <a:gd name="T27" fmla="*/ 118 h 152"/>
                  <a:gd name="T28" fmla="*/ 7 w 141"/>
                  <a:gd name="T29" fmla="*/ 128 h 152"/>
                  <a:gd name="T30" fmla="*/ 19 w 141"/>
                  <a:gd name="T31" fmla="*/ 132 h 152"/>
                  <a:gd name="T32" fmla="*/ 28 w 141"/>
                  <a:gd name="T33" fmla="*/ 133 h 152"/>
                  <a:gd name="T34" fmla="*/ 53 w 141"/>
                  <a:gd name="T35" fmla="*/ 139 h 152"/>
                  <a:gd name="T36" fmla="*/ 63 w 141"/>
                  <a:gd name="T37" fmla="*/ 147 h 152"/>
                  <a:gd name="T38" fmla="*/ 82 w 141"/>
                  <a:gd name="T39" fmla="*/ 152 h 152"/>
                  <a:gd name="T40" fmla="*/ 96 w 141"/>
                  <a:gd name="T41" fmla="*/ 140 h 152"/>
                  <a:gd name="T42" fmla="*/ 104 w 141"/>
                  <a:gd name="T43" fmla="*/ 131 h 152"/>
                  <a:gd name="T44" fmla="*/ 111 w 141"/>
                  <a:gd name="T45" fmla="*/ 111 h 152"/>
                  <a:gd name="T46" fmla="*/ 105 w 141"/>
                  <a:gd name="T47" fmla="*/ 87 h 152"/>
                  <a:gd name="T48" fmla="*/ 114 w 141"/>
                  <a:gd name="T49" fmla="*/ 90 h 152"/>
                  <a:gd name="T50" fmla="*/ 128 w 141"/>
                  <a:gd name="T51" fmla="*/ 91 h 152"/>
                  <a:gd name="T52" fmla="*/ 134 w 141"/>
                  <a:gd name="T53" fmla="*/ 86 h 152"/>
                  <a:gd name="T54" fmla="*/ 136 w 141"/>
                  <a:gd name="T55" fmla="*/ 81 h 152"/>
                  <a:gd name="T56" fmla="*/ 125 w 141"/>
                  <a:gd name="T57" fmla="*/ 50 h 152"/>
                  <a:gd name="T58" fmla="*/ 129 w 141"/>
                  <a:gd name="T59" fmla="*/ 40 h 152"/>
                  <a:gd name="T60" fmla="*/ 140 w 141"/>
                  <a:gd name="T61" fmla="*/ 30 h 152"/>
                  <a:gd name="T62" fmla="*/ 141 w 141"/>
                  <a:gd name="T63" fmla="*/ 30 h 152"/>
                  <a:gd name="T64" fmla="*/ 139 w 141"/>
                  <a:gd name="T65" fmla="*/ 23 h 152"/>
                  <a:gd name="T66" fmla="*/ 114 w 141"/>
                  <a:gd name="T67" fmla="*/ 24 h 152"/>
                  <a:gd name="T68" fmla="*/ 114 w 141"/>
                  <a:gd name="T69" fmla="*/ 23 h 152"/>
                  <a:gd name="T70" fmla="*/ 91 w 141"/>
                  <a:gd name="T71" fmla="*/ 7 h 152"/>
                  <a:gd name="T72" fmla="*/ 63 w 141"/>
                  <a:gd name="T73" fmla="*/ 2 h 152"/>
                  <a:gd name="T74" fmla="*/ 60 w 141"/>
                  <a:gd name="T75" fmla="*/ 4 h 152"/>
                  <a:gd name="T76" fmla="*/ 66 w 141"/>
                  <a:gd name="T77" fmla="*/ 15 h 152"/>
                  <a:gd name="T78" fmla="*/ 71 w 141"/>
                  <a:gd name="T79" fmla="*/ 3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" h="152">
                    <a:moveTo>
                      <a:pt x="71" y="31"/>
                    </a:moveTo>
                    <a:cubicBezTo>
                      <a:pt x="68" y="35"/>
                      <a:pt x="68" y="35"/>
                      <a:pt x="68" y="35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60"/>
                      <a:pt x="24" y="66"/>
                      <a:pt x="31" y="75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25" y="91"/>
                      <a:pt x="16" y="101"/>
                      <a:pt x="5" y="109"/>
                    </a:cubicBezTo>
                    <a:cubicBezTo>
                      <a:pt x="1" y="112"/>
                      <a:pt x="0" y="115"/>
                      <a:pt x="0" y="118"/>
                    </a:cubicBezTo>
                    <a:cubicBezTo>
                      <a:pt x="7" y="128"/>
                      <a:pt x="7" y="128"/>
                      <a:pt x="7" y="128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28" y="133"/>
                      <a:pt x="28" y="133"/>
                      <a:pt x="28" y="133"/>
                    </a:cubicBezTo>
                    <a:cubicBezTo>
                      <a:pt x="41" y="133"/>
                      <a:pt x="49" y="134"/>
                      <a:pt x="53" y="139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71" y="150"/>
                      <a:pt x="77" y="152"/>
                      <a:pt x="82" y="152"/>
                    </a:cubicBezTo>
                    <a:cubicBezTo>
                      <a:pt x="86" y="152"/>
                      <a:pt x="92" y="149"/>
                      <a:pt x="96" y="140"/>
                    </a:cubicBezTo>
                    <a:cubicBezTo>
                      <a:pt x="104" y="131"/>
                      <a:pt x="104" y="131"/>
                      <a:pt x="104" y="131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14" y="90"/>
                      <a:pt x="114" y="90"/>
                      <a:pt x="114" y="90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6" y="81"/>
                      <a:pt x="136" y="81"/>
                      <a:pt x="136" y="81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32" y="34"/>
                      <a:pt x="136" y="31"/>
                      <a:pt x="140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81" y="1"/>
                      <a:pt x="72" y="0"/>
                      <a:pt x="63" y="2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8" y="8"/>
                      <a:pt x="60" y="13"/>
                      <a:pt x="66" y="15"/>
                    </a:cubicBezTo>
                    <a:cubicBezTo>
                      <a:pt x="72" y="19"/>
                      <a:pt x="74" y="24"/>
                      <a:pt x="7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88" name="Freeform 28">
                <a:extLst>
                  <a:ext uri="{FF2B5EF4-FFF2-40B4-BE49-F238E27FC236}">
                    <a16:creationId xmlns:a16="http://schemas.microsoft.com/office/drawing/2014/main" id="{AC0E8EC8-6CF3-414C-89D3-83C4C841E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822" y="2709961"/>
                <a:ext cx="671162" cy="638770"/>
              </a:xfrm>
              <a:custGeom>
                <a:avLst/>
                <a:gdLst>
                  <a:gd name="T0" fmla="*/ 213 w 496"/>
                  <a:gd name="T1" fmla="*/ 99 h 473"/>
                  <a:gd name="T2" fmla="*/ 187 w 496"/>
                  <a:gd name="T3" fmla="*/ 106 h 473"/>
                  <a:gd name="T4" fmla="*/ 155 w 496"/>
                  <a:gd name="T5" fmla="*/ 122 h 473"/>
                  <a:gd name="T6" fmla="*/ 122 w 496"/>
                  <a:gd name="T7" fmla="*/ 150 h 473"/>
                  <a:gd name="T8" fmla="*/ 120 w 496"/>
                  <a:gd name="T9" fmla="*/ 153 h 473"/>
                  <a:gd name="T10" fmla="*/ 92 w 496"/>
                  <a:gd name="T11" fmla="*/ 185 h 473"/>
                  <a:gd name="T12" fmla="*/ 56 w 496"/>
                  <a:gd name="T13" fmla="*/ 184 h 473"/>
                  <a:gd name="T14" fmla="*/ 41 w 496"/>
                  <a:gd name="T15" fmla="*/ 168 h 473"/>
                  <a:gd name="T16" fmla="*/ 46 w 496"/>
                  <a:gd name="T17" fmla="*/ 229 h 473"/>
                  <a:gd name="T18" fmla="*/ 8 w 496"/>
                  <a:gd name="T19" fmla="*/ 290 h 473"/>
                  <a:gd name="T20" fmla="*/ 0 w 496"/>
                  <a:gd name="T21" fmla="*/ 300 h 473"/>
                  <a:gd name="T22" fmla="*/ 44 w 496"/>
                  <a:gd name="T23" fmla="*/ 316 h 473"/>
                  <a:gd name="T24" fmla="*/ 46 w 496"/>
                  <a:gd name="T25" fmla="*/ 317 h 473"/>
                  <a:gd name="T26" fmla="*/ 61 w 496"/>
                  <a:gd name="T27" fmla="*/ 327 h 473"/>
                  <a:gd name="T28" fmla="*/ 64 w 496"/>
                  <a:gd name="T29" fmla="*/ 328 h 473"/>
                  <a:gd name="T30" fmla="*/ 105 w 496"/>
                  <a:gd name="T31" fmla="*/ 360 h 473"/>
                  <a:gd name="T32" fmla="*/ 149 w 496"/>
                  <a:gd name="T33" fmla="*/ 297 h 473"/>
                  <a:gd name="T34" fmla="*/ 162 w 496"/>
                  <a:gd name="T35" fmla="*/ 280 h 473"/>
                  <a:gd name="T36" fmla="*/ 197 w 496"/>
                  <a:gd name="T37" fmla="*/ 268 h 473"/>
                  <a:gd name="T38" fmla="*/ 230 w 496"/>
                  <a:gd name="T39" fmla="*/ 263 h 473"/>
                  <a:gd name="T40" fmla="*/ 248 w 496"/>
                  <a:gd name="T41" fmla="*/ 293 h 473"/>
                  <a:gd name="T42" fmla="*/ 251 w 496"/>
                  <a:gd name="T43" fmla="*/ 315 h 473"/>
                  <a:gd name="T44" fmla="*/ 245 w 496"/>
                  <a:gd name="T45" fmla="*/ 356 h 473"/>
                  <a:gd name="T46" fmla="*/ 244 w 496"/>
                  <a:gd name="T47" fmla="*/ 358 h 473"/>
                  <a:gd name="T48" fmla="*/ 225 w 496"/>
                  <a:gd name="T49" fmla="*/ 412 h 473"/>
                  <a:gd name="T50" fmla="*/ 243 w 496"/>
                  <a:gd name="T51" fmla="*/ 401 h 473"/>
                  <a:gd name="T52" fmla="*/ 257 w 496"/>
                  <a:gd name="T53" fmla="*/ 406 h 473"/>
                  <a:gd name="T54" fmla="*/ 256 w 496"/>
                  <a:gd name="T55" fmla="*/ 424 h 473"/>
                  <a:gd name="T56" fmla="*/ 243 w 496"/>
                  <a:gd name="T57" fmla="*/ 442 h 473"/>
                  <a:gd name="T58" fmla="*/ 236 w 496"/>
                  <a:gd name="T59" fmla="*/ 455 h 473"/>
                  <a:gd name="T60" fmla="*/ 224 w 496"/>
                  <a:gd name="T61" fmla="*/ 457 h 473"/>
                  <a:gd name="T62" fmla="*/ 210 w 496"/>
                  <a:gd name="T63" fmla="*/ 473 h 473"/>
                  <a:gd name="T64" fmla="*/ 263 w 496"/>
                  <a:gd name="T65" fmla="*/ 433 h 473"/>
                  <a:gd name="T66" fmla="*/ 343 w 496"/>
                  <a:gd name="T67" fmla="*/ 353 h 473"/>
                  <a:gd name="T68" fmla="*/ 361 w 496"/>
                  <a:gd name="T69" fmla="*/ 344 h 473"/>
                  <a:gd name="T70" fmla="*/ 403 w 496"/>
                  <a:gd name="T71" fmla="*/ 335 h 473"/>
                  <a:gd name="T72" fmla="*/ 431 w 496"/>
                  <a:gd name="T73" fmla="*/ 277 h 473"/>
                  <a:gd name="T74" fmla="*/ 496 w 496"/>
                  <a:gd name="T75" fmla="*/ 206 h 473"/>
                  <a:gd name="T76" fmla="*/ 480 w 496"/>
                  <a:gd name="T77" fmla="*/ 161 h 473"/>
                  <a:gd name="T78" fmla="*/ 457 w 496"/>
                  <a:gd name="T79" fmla="*/ 153 h 473"/>
                  <a:gd name="T80" fmla="*/ 453 w 496"/>
                  <a:gd name="T81" fmla="*/ 145 h 473"/>
                  <a:gd name="T82" fmla="*/ 419 w 496"/>
                  <a:gd name="T83" fmla="*/ 59 h 473"/>
                  <a:gd name="T84" fmla="*/ 407 w 496"/>
                  <a:gd name="T85" fmla="*/ 16 h 473"/>
                  <a:gd name="T86" fmla="*/ 389 w 496"/>
                  <a:gd name="T87" fmla="*/ 33 h 473"/>
                  <a:gd name="T88" fmla="*/ 354 w 496"/>
                  <a:gd name="T89" fmla="*/ 15 h 473"/>
                  <a:gd name="T90" fmla="*/ 329 w 496"/>
                  <a:gd name="T91" fmla="*/ 16 h 473"/>
                  <a:gd name="T92" fmla="*/ 303 w 496"/>
                  <a:gd name="T93" fmla="*/ 5 h 473"/>
                  <a:gd name="T94" fmla="*/ 301 w 496"/>
                  <a:gd name="T95" fmla="*/ 41 h 473"/>
                  <a:gd name="T96" fmla="*/ 299 w 496"/>
                  <a:gd name="T97" fmla="*/ 42 h 473"/>
                  <a:gd name="T98" fmla="*/ 277 w 496"/>
                  <a:gd name="T99" fmla="*/ 65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96" h="473">
                    <a:moveTo>
                      <a:pt x="227" y="62"/>
                    </a:moveTo>
                    <a:cubicBezTo>
                      <a:pt x="215" y="79"/>
                      <a:pt x="215" y="79"/>
                      <a:pt x="215" y="79"/>
                    </a:cubicBezTo>
                    <a:cubicBezTo>
                      <a:pt x="212" y="82"/>
                      <a:pt x="211" y="89"/>
                      <a:pt x="213" y="99"/>
                    </a:cubicBezTo>
                    <a:cubicBezTo>
                      <a:pt x="213" y="106"/>
                      <a:pt x="213" y="106"/>
                      <a:pt x="213" y="106"/>
                    </a:cubicBezTo>
                    <a:cubicBezTo>
                      <a:pt x="188" y="106"/>
                      <a:pt x="188" y="106"/>
                      <a:pt x="188" y="106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69" y="100"/>
                      <a:pt x="169" y="100"/>
                      <a:pt x="169" y="100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3" y="124"/>
                      <a:pt x="153" y="124"/>
                      <a:pt x="153" y="124"/>
                    </a:cubicBezTo>
                    <a:cubicBezTo>
                      <a:pt x="136" y="134"/>
                      <a:pt x="136" y="134"/>
                      <a:pt x="136" y="134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93" y="184"/>
                      <a:pt x="93" y="184"/>
                      <a:pt x="93" y="184"/>
                    </a:cubicBezTo>
                    <a:cubicBezTo>
                      <a:pt x="93" y="185"/>
                      <a:pt x="93" y="185"/>
                      <a:pt x="93" y="185"/>
                    </a:cubicBezTo>
                    <a:cubicBezTo>
                      <a:pt x="92" y="185"/>
                      <a:pt x="92" y="185"/>
                      <a:pt x="92" y="18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56" y="185"/>
                      <a:pt x="56" y="185"/>
                      <a:pt x="56" y="185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32" y="163"/>
                      <a:pt x="32" y="163"/>
                      <a:pt x="32" y="163"/>
                    </a:cubicBezTo>
                    <a:cubicBezTo>
                      <a:pt x="39" y="206"/>
                      <a:pt x="39" y="206"/>
                      <a:pt x="39" y="206"/>
                    </a:cubicBezTo>
                    <a:cubicBezTo>
                      <a:pt x="46" y="229"/>
                      <a:pt x="46" y="229"/>
                      <a:pt x="46" y="229"/>
                    </a:cubicBezTo>
                    <a:cubicBezTo>
                      <a:pt x="30" y="244"/>
                      <a:pt x="30" y="244"/>
                      <a:pt x="30" y="244"/>
                    </a:cubicBezTo>
                    <a:cubicBezTo>
                      <a:pt x="8" y="277"/>
                      <a:pt x="8" y="277"/>
                      <a:pt x="8" y="277"/>
                    </a:cubicBezTo>
                    <a:cubicBezTo>
                      <a:pt x="8" y="290"/>
                      <a:pt x="8" y="290"/>
                      <a:pt x="8" y="290"/>
                    </a:cubicBezTo>
                    <a:cubicBezTo>
                      <a:pt x="7" y="291"/>
                      <a:pt x="7" y="291"/>
                      <a:pt x="7" y="291"/>
                    </a:cubicBezTo>
                    <a:cubicBezTo>
                      <a:pt x="6" y="291"/>
                      <a:pt x="6" y="291"/>
                      <a:pt x="6" y="291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4" y="307"/>
                      <a:pt x="4" y="307"/>
                      <a:pt x="4" y="307"/>
                    </a:cubicBezTo>
                    <a:cubicBezTo>
                      <a:pt x="13" y="307"/>
                      <a:pt x="13" y="307"/>
                      <a:pt x="13" y="307"/>
                    </a:cubicBezTo>
                    <a:cubicBezTo>
                      <a:pt x="44" y="316"/>
                      <a:pt x="44" y="316"/>
                      <a:pt x="44" y="316"/>
                    </a:cubicBezTo>
                    <a:cubicBezTo>
                      <a:pt x="45" y="316"/>
                      <a:pt x="45" y="316"/>
                      <a:pt x="45" y="316"/>
                    </a:cubicBezTo>
                    <a:cubicBezTo>
                      <a:pt x="46" y="316"/>
                      <a:pt x="46" y="316"/>
                      <a:pt x="46" y="316"/>
                    </a:cubicBezTo>
                    <a:cubicBezTo>
                      <a:pt x="46" y="317"/>
                      <a:pt x="46" y="317"/>
                      <a:pt x="46" y="317"/>
                    </a:cubicBezTo>
                    <a:cubicBezTo>
                      <a:pt x="47" y="317"/>
                      <a:pt x="47" y="317"/>
                      <a:pt x="47" y="317"/>
                    </a:cubicBezTo>
                    <a:cubicBezTo>
                      <a:pt x="53" y="323"/>
                      <a:pt x="53" y="323"/>
                      <a:pt x="53" y="323"/>
                    </a:cubicBezTo>
                    <a:cubicBezTo>
                      <a:pt x="61" y="327"/>
                      <a:pt x="61" y="327"/>
                      <a:pt x="61" y="327"/>
                    </a:cubicBezTo>
                    <a:cubicBezTo>
                      <a:pt x="61" y="327"/>
                      <a:pt x="61" y="327"/>
                      <a:pt x="61" y="327"/>
                    </a:cubicBezTo>
                    <a:cubicBezTo>
                      <a:pt x="64" y="327"/>
                      <a:pt x="64" y="327"/>
                      <a:pt x="64" y="327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7" y="333"/>
                      <a:pt x="69" y="337"/>
                      <a:pt x="69" y="341"/>
                    </a:cubicBezTo>
                    <a:cubicBezTo>
                      <a:pt x="72" y="351"/>
                      <a:pt x="72" y="351"/>
                      <a:pt x="72" y="351"/>
                    </a:cubicBezTo>
                    <a:cubicBezTo>
                      <a:pt x="105" y="360"/>
                      <a:pt x="105" y="360"/>
                      <a:pt x="105" y="360"/>
                    </a:cubicBezTo>
                    <a:cubicBezTo>
                      <a:pt x="114" y="358"/>
                      <a:pt x="114" y="358"/>
                      <a:pt x="114" y="358"/>
                    </a:cubicBezTo>
                    <a:cubicBezTo>
                      <a:pt x="124" y="345"/>
                      <a:pt x="124" y="345"/>
                      <a:pt x="124" y="345"/>
                    </a:cubicBezTo>
                    <a:cubicBezTo>
                      <a:pt x="149" y="297"/>
                      <a:pt x="149" y="297"/>
                      <a:pt x="149" y="297"/>
                    </a:cubicBezTo>
                    <a:cubicBezTo>
                      <a:pt x="150" y="297"/>
                      <a:pt x="150" y="297"/>
                      <a:pt x="150" y="297"/>
                    </a:cubicBezTo>
                    <a:cubicBezTo>
                      <a:pt x="150" y="296"/>
                      <a:pt x="150" y="296"/>
                      <a:pt x="150" y="296"/>
                    </a:cubicBezTo>
                    <a:cubicBezTo>
                      <a:pt x="162" y="280"/>
                      <a:pt x="162" y="280"/>
                      <a:pt x="162" y="280"/>
                    </a:cubicBezTo>
                    <a:cubicBezTo>
                      <a:pt x="163" y="279"/>
                      <a:pt x="163" y="279"/>
                      <a:pt x="163" y="279"/>
                    </a:cubicBezTo>
                    <a:cubicBezTo>
                      <a:pt x="183" y="269"/>
                      <a:pt x="183" y="269"/>
                      <a:pt x="183" y="269"/>
                    </a:cubicBezTo>
                    <a:cubicBezTo>
                      <a:pt x="197" y="268"/>
                      <a:pt x="197" y="268"/>
                      <a:pt x="197" y="268"/>
                    </a:cubicBezTo>
                    <a:cubicBezTo>
                      <a:pt x="202" y="260"/>
                      <a:pt x="206" y="256"/>
                      <a:pt x="211" y="256"/>
                    </a:cubicBezTo>
                    <a:cubicBezTo>
                      <a:pt x="215" y="256"/>
                      <a:pt x="220" y="258"/>
                      <a:pt x="228" y="262"/>
                    </a:cubicBezTo>
                    <a:cubicBezTo>
                      <a:pt x="230" y="263"/>
                      <a:pt x="230" y="263"/>
                      <a:pt x="230" y="263"/>
                    </a:cubicBezTo>
                    <a:cubicBezTo>
                      <a:pt x="230" y="264"/>
                      <a:pt x="230" y="264"/>
                      <a:pt x="230" y="264"/>
                    </a:cubicBezTo>
                    <a:cubicBezTo>
                      <a:pt x="248" y="291"/>
                      <a:pt x="248" y="291"/>
                      <a:pt x="248" y="291"/>
                    </a:cubicBezTo>
                    <a:cubicBezTo>
                      <a:pt x="248" y="293"/>
                      <a:pt x="248" y="293"/>
                      <a:pt x="248" y="293"/>
                    </a:cubicBezTo>
                    <a:cubicBezTo>
                      <a:pt x="249" y="293"/>
                      <a:pt x="249" y="293"/>
                      <a:pt x="249" y="293"/>
                    </a:cubicBezTo>
                    <a:cubicBezTo>
                      <a:pt x="249" y="295"/>
                      <a:pt x="249" y="295"/>
                      <a:pt x="249" y="295"/>
                    </a:cubicBezTo>
                    <a:cubicBezTo>
                      <a:pt x="251" y="315"/>
                      <a:pt x="251" y="315"/>
                      <a:pt x="251" y="315"/>
                    </a:cubicBezTo>
                    <a:cubicBezTo>
                      <a:pt x="250" y="337"/>
                      <a:pt x="250" y="337"/>
                      <a:pt x="250" y="337"/>
                    </a:cubicBezTo>
                    <a:cubicBezTo>
                      <a:pt x="250" y="337"/>
                      <a:pt x="250" y="337"/>
                      <a:pt x="250" y="337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8"/>
                      <a:pt x="245" y="358"/>
                      <a:pt x="245" y="358"/>
                    </a:cubicBezTo>
                    <a:cubicBezTo>
                      <a:pt x="244" y="358"/>
                      <a:pt x="244" y="358"/>
                      <a:pt x="244" y="358"/>
                    </a:cubicBezTo>
                    <a:cubicBezTo>
                      <a:pt x="230" y="375"/>
                      <a:pt x="230" y="375"/>
                      <a:pt x="230" y="375"/>
                    </a:cubicBezTo>
                    <a:cubicBezTo>
                      <a:pt x="224" y="389"/>
                      <a:pt x="224" y="389"/>
                      <a:pt x="224" y="389"/>
                    </a:cubicBezTo>
                    <a:cubicBezTo>
                      <a:pt x="225" y="412"/>
                      <a:pt x="225" y="412"/>
                      <a:pt x="225" y="412"/>
                    </a:cubicBezTo>
                    <a:cubicBezTo>
                      <a:pt x="227" y="412"/>
                      <a:pt x="227" y="412"/>
                      <a:pt x="227" y="412"/>
                    </a:cubicBezTo>
                    <a:cubicBezTo>
                      <a:pt x="235" y="409"/>
                      <a:pt x="235" y="409"/>
                      <a:pt x="235" y="409"/>
                    </a:cubicBezTo>
                    <a:cubicBezTo>
                      <a:pt x="243" y="401"/>
                      <a:pt x="243" y="401"/>
                      <a:pt x="243" y="401"/>
                    </a:cubicBezTo>
                    <a:cubicBezTo>
                      <a:pt x="245" y="399"/>
                      <a:pt x="245" y="399"/>
                      <a:pt x="245" y="399"/>
                    </a:cubicBezTo>
                    <a:cubicBezTo>
                      <a:pt x="246" y="397"/>
                      <a:pt x="246" y="397"/>
                      <a:pt x="246" y="397"/>
                    </a:cubicBezTo>
                    <a:cubicBezTo>
                      <a:pt x="257" y="406"/>
                      <a:pt x="257" y="406"/>
                      <a:pt x="257" y="406"/>
                    </a:cubicBezTo>
                    <a:cubicBezTo>
                      <a:pt x="257" y="408"/>
                      <a:pt x="257" y="408"/>
                      <a:pt x="257" y="408"/>
                    </a:cubicBezTo>
                    <a:cubicBezTo>
                      <a:pt x="257" y="424"/>
                      <a:pt x="257" y="424"/>
                      <a:pt x="257" y="424"/>
                    </a:cubicBezTo>
                    <a:cubicBezTo>
                      <a:pt x="256" y="424"/>
                      <a:pt x="256" y="424"/>
                      <a:pt x="256" y="424"/>
                    </a:cubicBezTo>
                    <a:cubicBezTo>
                      <a:pt x="246" y="429"/>
                      <a:pt x="246" y="429"/>
                      <a:pt x="246" y="429"/>
                    </a:cubicBezTo>
                    <a:cubicBezTo>
                      <a:pt x="243" y="433"/>
                      <a:pt x="243" y="433"/>
                      <a:pt x="243" y="433"/>
                    </a:cubicBezTo>
                    <a:cubicBezTo>
                      <a:pt x="243" y="442"/>
                      <a:pt x="243" y="442"/>
                      <a:pt x="243" y="442"/>
                    </a:cubicBezTo>
                    <a:cubicBezTo>
                      <a:pt x="242" y="443"/>
                      <a:pt x="242" y="443"/>
                      <a:pt x="242" y="443"/>
                    </a:cubicBezTo>
                    <a:cubicBezTo>
                      <a:pt x="242" y="443"/>
                      <a:pt x="242" y="443"/>
                      <a:pt x="242" y="443"/>
                    </a:cubicBezTo>
                    <a:cubicBezTo>
                      <a:pt x="236" y="455"/>
                      <a:pt x="236" y="455"/>
                      <a:pt x="236" y="455"/>
                    </a:cubicBezTo>
                    <a:cubicBezTo>
                      <a:pt x="235" y="455"/>
                      <a:pt x="235" y="455"/>
                      <a:pt x="235" y="455"/>
                    </a:cubicBezTo>
                    <a:cubicBezTo>
                      <a:pt x="232" y="456"/>
                      <a:pt x="232" y="456"/>
                      <a:pt x="232" y="456"/>
                    </a:cubicBezTo>
                    <a:cubicBezTo>
                      <a:pt x="224" y="457"/>
                      <a:pt x="224" y="457"/>
                      <a:pt x="224" y="457"/>
                    </a:cubicBezTo>
                    <a:cubicBezTo>
                      <a:pt x="216" y="459"/>
                      <a:pt x="216" y="459"/>
                      <a:pt x="216" y="459"/>
                    </a:cubicBezTo>
                    <a:cubicBezTo>
                      <a:pt x="209" y="471"/>
                      <a:pt x="209" y="471"/>
                      <a:pt x="209" y="471"/>
                    </a:cubicBezTo>
                    <a:cubicBezTo>
                      <a:pt x="210" y="473"/>
                      <a:pt x="210" y="473"/>
                      <a:pt x="210" y="473"/>
                    </a:cubicBezTo>
                    <a:cubicBezTo>
                      <a:pt x="245" y="469"/>
                      <a:pt x="245" y="469"/>
                      <a:pt x="245" y="469"/>
                    </a:cubicBezTo>
                    <a:cubicBezTo>
                      <a:pt x="251" y="463"/>
                      <a:pt x="251" y="463"/>
                      <a:pt x="251" y="463"/>
                    </a:cubicBezTo>
                    <a:cubicBezTo>
                      <a:pt x="263" y="433"/>
                      <a:pt x="263" y="433"/>
                      <a:pt x="263" y="433"/>
                    </a:cubicBezTo>
                    <a:cubicBezTo>
                      <a:pt x="263" y="433"/>
                      <a:pt x="263" y="433"/>
                      <a:pt x="263" y="433"/>
                    </a:cubicBezTo>
                    <a:cubicBezTo>
                      <a:pt x="341" y="353"/>
                      <a:pt x="341" y="353"/>
                      <a:pt x="341" y="353"/>
                    </a:cubicBezTo>
                    <a:cubicBezTo>
                      <a:pt x="343" y="353"/>
                      <a:pt x="343" y="353"/>
                      <a:pt x="343" y="353"/>
                    </a:cubicBezTo>
                    <a:cubicBezTo>
                      <a:pt x="360" y="344"/>
                      <a:pt x="360" y="344"/>
                      <a:pt x="360" y="344"/>
                    </a:cubicBezTo>
                    <a:cubicBezTo>
                      <a:pt x="361" y="343"/>
                      <a:pt x="361" y="343"/>
                      <a:pt x="361" y="343"/>
                    </a:cubicBezTo>
                    <a:cubicBezTo>
                      <a:pt x="361" y="344"/>
                      <a:pt x="361" y="344"/>
                      <a:pt x="361" y="344"/>
                    </a:cubicBezTo>
                    <a:cubicBezTo>
                      <a:pt x="375" y="344"/>
                      <a:pt x="375" y="344"/>
                      <a:pt x="375" y="344"/>
                    </a:cubicBezTo>
                    <a:cubicBezTo>
                      <a:pt x="389" y="341"/>
                      <a:pt x="389" y="341"/>
                      <a:pt x="389" y="341"/>
                    </a:cubicBezTo>
                    <a:cubicBezTo>
                      <a:pt x="403" y="335"/>
                      <a:pt x="403" y="335"/>
                      <a:pt x="403" y="335"/>
                    </a:cubicBezTo>
                    <a:cubicBezTo>
                      <a:pt x="414" y="323"/>
                      <a:pt x="414" y="323"/>
                      <a:pt x="414" y="323"/>
                    </a:cubicBezTo>
                    <a:cubicBezTo>
                      <a:pt x="431" y="277"/>
                      <a:pt x="431" y="277"/>
                      <a:pt x="431" y="277"/>
                    </a:cubicBezTo>
                    <a:cubicBezTo>
                      <a:pt x="431" y="277"/>
                      <a:pt x="431" y="277"/>
                      <a:pt x="431" y="277"/>
                    </a:cubicBezTo>
                    <a:cubicBezTo>
                      <a:pt x="431" y="276"/>
                      <a:pt x="431" y="276"/>
                      <a:pt x="431" y="276"/>
                    </a:cubicBezTo>
                    <a:cubicBezTo>
                      <a:pt x="496" y="207"/>
                      <a:pt x="496" y="207"/>
                      <a:pt x="496" y="207"/>
                    </a:cubicBezTo>
                    <a:cubicBezTo>
                      <a:pt x="496" y="206"/>
                      <a:pt x="496" y="206"/>
                      <a:pt x="496" y="206"/>
                    </a:cubicBezTo>
                    <a:cubicBezTo>
                      <a:pt x="492" y="169"/>
                      <a:pt x="492" y="169"/>
                      <a:pt x="492" y="169"/>
                    </a:cubicBezTo>
                    <a:cubicBezTo>
                      <a:pt x="489" y="168"/>
                      <a:pt x="485" y="166"/>
                      <a:pt x="483" y="163"/>
                    </a:cubicBezTo>
                    <a:cubicBezTo>
                      <a:pt x="480" y="161"/>
                      <a:pt x="480" y="161"/>
                      <a:pt x="480" y="161"/>
                    </a:cubicBezTo>
                    <a:cubicBezTo>
                      <a:pt x="480" y="162"/>
                      <a:pt x="480" y="162"/>
                      <a:pt x="480" y="162"/>
                    </a:cubicBezTo>
                    <a:cubicBezTo>
                      <a:pt x="470" y="163"/>
                      <a:pt x="470" y="163"/>
                      <a:pt x="470" y="163"/>
                    </a:cubicBezTo>
                    <a:cubicBezTo>
                      <a:pt x="465" y="161"/>
                      <a:pt x="461" y="158"/>
                      <a:pt x="457" y="153"/>
                    </a:cubicBezTo>
                    <a:cubicBezTo>
                      <a:pt x="454" y="147"/>
                      <a:pt x="454" y="147"/>
                      <a:pt x="454" y="147"/>
                    </a:cubicBezTo>
                    <a:cubicBezTo>
                      <a:pt x="454" y="146"/>
                      <a:pt x="454" y="146"/>
                      <a:pt x="454" y="146"/>
                    </a:cubicBezTo>
                    <a:cubicBezTo>
                      <a:pt x="453" y="145"/>
                      <a:pt x="453" y="145"/>
                      <a:pt x="453" y="145"/>
                    </a:cubicBezTo>
                    <a:cubicBezTo>
                      <a:pt x="453" y="88"/>
                      <a:pt x="453" y="88"/>
                      <a:pt x="453" y="88"/>
                    </a:cubicBezTo>
                    <a:cubicBezTo>
                      <a:pt x="447" y="86"/>
                      <a:pt x="440" y="81"/>
                      <a:pt x="433" y="74"/>
                    </a:cubicBezTo>
                    <a:cubicBezTo>
                      <a:pt x="419" y="59"/>
                      <a:pt x="419" y="59"/>
                      <a:pt x="419" y="59"/>
                    </a:cubicBezTo>
                    <a:cubicBezTo>
                      <a:pt x="407" y="41"/>
                      <a:pt x="407" y="41"/>
                      <a:pt x="407" y="41"/>
                    </a:cubicBezTo>
                    <a:cubicBezTo>
                      <a:pt x="404" y="37"/>
                      <a:pt x="404" y="31"/>
                      <a:pt x="406" y="21"/>
                    </a:cubicBezTo>
                    <a:cubicBezTo>
                      <a:pt x="407" y="16"/>
                      <a:pt x="407" y="16"/>
                      <a:pt x="407" y="16"/>
                    </a:cubicBezTo>
                    <a:cubicBezTo>
                      <a:pt x="399" y="6"/>
                      <a:pt x="399" y="6"/>
                      <a:pt x="399" y="6"/>
                    </a:cubicBezTo>
                    <a:cubicBezTo>
                      <a:pt x="398" y="15"/>
                      <a:pt x="398" y="15"/>
                      <a:pt x="398" y="15"/>
                    </a:cubicBezTo>
                    <a:cubicBezTo>
                      <a:pt x="389" y="33"/>
                      <a:pt x="389" y="33"/>
                      <a:pt x="389" y="33"/>
                    </a:cubicBezTo>
                    <a:cubicBezTo>
                      <a:pt x="385" y="33"/>
                      <a:pt x="385" y="33"/>
                      <a:pt x="385" y="33"/>
                    </a:cubicBezTo>
                    <a:cubicBezTo>
                      <a:pt x="378" y="33"/>
                      <a:pt x="370" y="32"/>
                      <a:pt x="363" y="29"/>
                    </a:cubicBezTo>
                    <a:cubicBezTo>
                      <a:pt x="357" y="27"/>
                      <a:pt x="354" y="21"/>
                      <a:pt x="354" y="15"/>
                    </a:cubicBezTo>
                    <a:cubicBezTo>
                      <a:pt x="354" y="11"/>
                      <a:pt x="354" y="11"/>
                      <a:pt x="354" y="11"/>
                    </a:cubicBezTo>
                    <a:cubicBezTo>
                      <a:pt x="349" y="11"/>
                      <a:pt x="349" y="11"/>
                      <a:pt x="349" y="11"/>
                    </a:cubicBezTo>
                    <a:cubicBezTo>
                      <a:pt x="329" y="16"/>
                      <a:pt x="329" y="16"/>
                      <a:pt x="329" y="16"/>
                    </a:cubicBezTo>
                    <a:cubicBezTo>
                      <a:pt x="314" y="1"/>
                      <a:pt x="314" y="1"/>
                      <a:pt x="314" y="1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3" y="5"/>
                      <a:pt x="303" y="5"/>
                      <a:pt x="303" y="5"/>
                    </a:cubicBezTo>
                    <a:cubicBezTo>
                      <a:pt x="309" y="16"/>
                      <a:pt x="309" y="16"/>
                      <a:pt x="309" y="16"/>
                    </a:cubicBezTo>
                    <a:cubicBezTo>
                      <a:pt x="312" y="19"/>
                      <a:pt x="312" y="19"/>
                      <a:pt x="312" y="19"/>
                    </a:cubicBezTo>
                    <a:cubicBezTo>
                      <a:pt x="301" y="41"/>
                      <a:pt x="301" y="41"/>
                      <a:pt x="301" y="41"/>
                    </a:cubicBezTo>
                    <a:cubicBezTo>
                      <a:pt x="300" y="41"/>
                      <a:pt x="300" y="41"/>
                      <a:pt x="300" y="41"/>
                    </a:cubicBezTo>
                    <a:cubicBezTo>
                      <a:pt x="300" y="42"/>
                      <a:pt x="300" y="42"/>
                      <a:pt x="300" y="42"/>
                    </a:cubicBezTo>
                    <a:cubicBezTo>
                      <a:pt x="299" y="42"/>
                      <a:pt x="299" y="42"/>
                      <a:pt x="299" y="4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79" y="65"/>
                      <a:pt x="279" y="65"/>
                      <a:pt x="279" y="65"/>
                    </a:cubicBezTo>
                    <a:cubicBezTo>
                      <a:pt x="277" y="65"/>
                      <a:pt x="277" y="65"/>
                      <a:pt x="277" y="65"/>
                    </a:cubicBezTo>
                    <a:cubicBezTo>
                      <a:pt x="247" y="68"/>
                      <a:pt x="247" y="68"/>
                      <a:pt x="247" y="68"/>
                    </a:cubicBezTo>
                    <a:lnTo>
                      <a:pt x="227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89" name="Freeform 29">
                <a:extLst>
                  <a:ext uri="{FF2B5EF4-FFF2-40B4-BE49-F238E27FC236}">
                    <a16:creationId xmlns:a16="http://schemas.microsoft.com/office/drawing/2014/main" id="{B6F70D76-5B72-442B-AC57-2DFD6D210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713" y="2326440"/>
                <a:ext cx="956212" cy="650431"/>
              </a:xfrm>
              <a:custGeom>
                <a:avLst/>
                <a:gdLst>
                  <a:gd name="T0" fmla="*/ 123 w 707"/>
                  <a:gd name="T1" fmla="*/ 7 h 481"/>
                  <a:gd name="T2" fmla="*/ 95 w 707"/>
                  <a:gd name="T3" fmla="*/ 14 h 481"/>
                  <a:gd name="T4" fmla="*/ 90 w 707"/>
                  <a:gd name="T5" fmla="*/ 26 h 481"/>
                  <a:gd name="T6" fmla="*/ 76 w 707"/>
                  <a:gd name="T7" fmla="*/ 46 h 481"/>
                  <a:gd name="T8" fmla="*/ 54 w 707"/>
                  <a:gd name="T9" fmla="*/ 62 h 481"/>
                  <a:gd name="T10" fmla="*/ 28 w 707"/>
                  <a:gd name="T11" fmla="*/ 45 h 481"/>
                  <a:gd name="T12" fmla="*/ 0 w 707"/>
                  <a:gd name="T13" fmla="*/ 52 h 481"/>
                  <a:gd name="T14" fmla="*/ 41 w 707"/>
                  <a:gd name="T15" fmla="*/ 79 h 481"/>
                  <a:gd name="T16" fmla="*/ 43 w 707"/>
                  <a:gd name="T17" fmla="*/ 83 h 481"/>
                  <a:gd name="T18" fmla="*/ 48 w 707"/>
                  <a:gd name="T19" fmla="*/ 136 h 481"/>
                  <a:gd name="T20" fmla="*/ 79 w 707"/>
                  <a:gd name="T21" fmla="*/ 199 h 481"/>
                  <a:gd name="T22" fmla="*/ 99 w 707"/>
                  <a:gd name="T23" fmla="*/ 179 h 481"/>
                  <a:gd name="T24" fmla="*/ 128 w 707"/>
                  <a:gd name="T25" fmla="*/ 172 h 481"/>
                  <a:gd name="T26" fmla="*/ 128 w 707"/>
                  <a:gd name="T27" fmla="*/ 173 h 481"/>
                  <a:gd name="T28" fmla="*/ 156 w 707"/>
                  <a:gd name="T29" fmla="*/ 205 h 481"/>
                  <a:gd name="T30" fmla="*/ 165 w 707"/>
                  <a:gd name="T31" fmla="*/ 232 h 481"/>
                  <a:gd name="T32" fmla="*/ 163 w 707"/>
                  <a:gd name="T33" fmla="*/ 257 h 481"/>
                  <a:gd name="T34" fmla="*/ 181 w 707"/>
                  <a:gd name="T35" fmla="*/ 282 h 481"/>
                  <a:gd name="T36" fmla="*/ 207 w 707"/>
                  <a:gd name="T37" fmla="*/ 275 h 481"/>
                  <a:gd name="T38" fmla="*/ 220 w 707"/>
                  <a:gd name="T39" fmla="*/ 286 h 481"/>
                  <a:gd name="T40" fmla="*/ 252 w 707"/>
                  <a:gd name="T41" fmla="*/ 300 h 481"/>
                  <a:gd name="T42" fmla="*/ 276 w 707"/>
                  <a:gd name="T43" fmla="*/ 292 h 481"/>
                  <a:gd name="T44" fmla="*/ 288 w 707"/>
                  <a:gd name="T45" fmla="*/ 278 h 481"/>
                  <a:gd name="T46" fmla="*/ 304 w 707"/>
                  <a:gd name="T47" fmla="*/ 319 h 481"/>
                  <a:gd name="T48" fmla="*/ 344 w 707"/>
                  <a:gd name="T49" fmla="*/ 360 h 481"/>
                  <a:gd name="T50" fmla="*/ 352 w 707"/>
                  <a:gd name="T51" fmla="*/ 427 h 481"/>
                  <a:gd name="T52" fmla="*/ 378 w 707"/>
                  <a:gd name="T53" fmla="*/ 438 h 481"/>
                  <a:gd name="T54" fmla="*/ 394 w 707"/>
                  <a:gd name="T55" fmla="*/ 481 h 481"/>
                  <a:gd name="T56" fmla="*/ 489 w 707"/>
                  <a:gd name="T57" fmla="*/ 399 h 481"/>
                  <a:gd name="T58" fmla="*/ 528 w 707"/>
                  <a:gd name="T59" fmla="*/ 359 h 481"/>
                  <a:gd name="T60" fmla="*/ 596 w 707"/>
                  <a:gd name="T61" fmla="*/ 300 h 481"/>
                  <a:gd name="T62" fmla="*/ 621 w 707"/>
                  <a:gd name="T63" fmla="*/ 278 h 481"/>
                  <a:gd name="T64" fmla="*/ 627 w 707"/>
                  <a:gd name="T65" fmla="*/ 224 h 481"/>
                  <a:gd name="T66" fmla="*/ 650 w 707"/>
                  <a:gd name="T67" fmla="*/ 220 h 481"/>
                  <a:gd name="T68" fmla="*/ 689 w 707"/>
                  <a:gd name="T69" fmla="*/ 261 h 481"/>
                  <a:gd name="T70" fmla="*/ 682 w 707"/>
                  <a:gd name="T71" fmla="*/ 231 h 481"/>
                  <a:gd name="T72" fmla="*/ 707 w 707"/>
                  <a:gd name="T73" fmla="*/ 208 h 481"/>
                  <a:gd name="T74" fmla="*/ 693 w 707"/>
                  <a:gd name="T75" fmla="*/ 166 h 481"/>
                  <a:gd name="T76" fmla="*/ 647 w 707"/>
                  <a:gd name="T77" fmla="*/ 145 h 481"/>
                  <a:gd name="T78" fmla="*/ 633 w 707"/>
                  <a:gd name="T79" fmla="*/ 143 h 481"/>
                  <a:gd name="T80" fmla="*/ 617 w 707"/>
                  <a:gd name="T81" fmla="*/ 145 h 481"/>
                  <a:gd name="T82" fmla="*/ 588 w 707"/>
                  <a:gd name="T83" fmla="*/ 145 h 481"/>
                  <a:gd name="T84" fmla="*/ 586 w 707"/>
                  <a:gd name="T85" fmla="*/ 182 h 481"/>
                  <a:gd name="T86" fmla="*/ 547 w 707"/>
                  <a:gd name="T87" fmla="*/ 188 h 481"/>
                  <a:gd name="T88" fmla="*/ 494 w 707"/>
                  <a:gd name="T89" fmla="*/ 141 h 481"/>
                  <a:gd name="T90" fmla="*/ 481 w 707"/>
                  <a:gd name="T91" fmla="*/ 116 h 481"/>
                  <a:gd name="T92" fmla="*/ 486 w 707"/>
                  <a:gd name="T93" fmla="*/ 131 h 481"/>
                  <a:gd name="T94" fmla="*/ 471 w 707"/>
                  <a:gd name="T95" fmla="*/ 159 h 481"/>
                  <a:gd name="T96" fmla="*/ 441 w 707"/>
                  <a:gd name="T97" fmla="*/ 150 h 481"/>
                  <a:gd name="T98" fmla="*/ 438 w 707"/>
                  <a:gd name="T99" fmla="*/ 124 h 481"/>
                  <a:gd name="T100" fmla="*/ 411 w 707"/>
                  <a:gd name="T101" fmla="*/ 112 h 481"/>
                  <a:gd name="T102" fmla="*/ 380 w 707"/>
                  <a:gd name="T103" fmla="*/ 92 h 481"/>
                  <a:gd name="T104" fmla="*/ 336 w 707"/>
                  <a:gd name="T105" fmla="*/ 76 h 481"/>
                  <a:gd name="T106" fmla="*/ 308 w 707"/>
                  <a:gd name="T107" fmla="*/ 88 h 481"/>
                  <a:gd name="T108" fmla="*/ 296 w 707"/>
                  <a:gd name="T109" fmla="*/ 64 h 481"/>
                  <a:gd name="T110" fmla="*/ 259 w 707"/>
                  <a:gd name="T111" fmla="*/ 62 h 481"/>
                  <a:gd name="T112" fmla="*/ 216 w 707"/>
                  <a:gd name="T113" fmla="*/ 71 h 481"/>
                  <a:gd name="T114" fmla="*/ 175 w 707"/>
                  <a:gd name="T115" fmla="*/ 69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7" h="481">
                    <a:moveTo>
                      <a:pt x="137" y="22"/>
                    </a:moveTo>
                    <a:cubicBezTo>
                      <a:pt x="133" y="0"/>
                      <a:pt x="133" y="0"/>
                      <a:pt x="133" y="0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1" y="62"/>
                      <a:pt x="51" y="62"/>
                      <a:pt x="51" y="62"/>
                    </a:cubicBezTo>
                    <a:cubicBezTo>
                      <a:pt x="38" y="56"/>
                      <a:pt x="30" y="50"/>
                      <a:pt x="28" y="45"/>
                    </a:cubicBezTo>
                    <a:cubicBezTo>
                      <a:pt x="26" y="43"/>
                      <a:pt x="24" y="43"/>
                      <a:pt x="22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7" y="104"/>
                      <a:pt x="47" y="104"/>
                      <a:pt x="47" y="104"/>
                    </a:cubicBezTo>
                    <a:cubicBezTo>
                      <a:pt x="48" y="104"/>
                      <a:pt x="48" y="104"/>
                      <a:pt x="48" y="104"/>
                    </a:cubicBezTo>
                    <a:cubicBezTo>
                      <a:pt x="48" y="136"/>
                      <a:pt x="48" y="136"/>
                      <a:pt x="48" y="136"/>
                    </a:cubicBezTo>
                    <a:cubicBezTo>
                      <a:pt x="52" y="155"/>
                      <a:pt x="52" y="155"/>
                      <a:pt x="52" y="155"/>
                    </a:cubicBezTo>
                    <a:cubicBezTo>
                      <a:pt x="65" y="185"/>
                      <a:pt x="65" y="185"/>
                      <a:pt x="65" y="185"/>
                    </a:cubicBezTo>
                    <a:cubicBezTo>
                      <a:pt x="79" y="199"/>
                      <a:pt x="79" y="199"/>
                      <a:pt x="79" y="199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99" y="179"/>
                      <a:pt x="99" y="179"/>
                      <a:pt x="99" y="179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8" y="173"/>
                      <a:pt x="128" y="173"/>
                      <a:pt x="128" y="173"/>
                    </a:cubicBezTo>
                    <a:cubicBezTo>
                      <a:pt x="128" y="173"/>
                      <a:pt x="128" y="173"/>
                      <a:pt x="128" y="173"/>
                    </a:cubicBezTo>
                    <a:cubicBezTo>
                      <a:pt x="128" y="173"/>
                      <a:pt x="128" y="173"/>
                      <a:pt x="128" y="173"/>
                    </a:cubicBezTo>
                    <a:cubicBezTo>
                      <a:pt x="128" y="174"/>
                      <a:pt x="128" y="174"/>
                      <a:pt x="128" y="174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56" y="205"/>
                      <a:pt x="156" y="205"/>
                      <a:pt x="156" y="205"/>
                    </a:cubicBezTo>
                    <a:cubicBezTo>
                      <a:pt x="165" y="230"/>
                      <a:pt x="165" y="230"/>
                      <a:pt x="165" y="230"/>
                    </a:cubicBezTo>
                    <a:cubicBezTo>
                      <a:pt x="165" y="231"/>
                      <a:pt x="165" y="231"/>
                      <a:pt x="165" y="231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64" y="256"/>
                      <a:pt x="164" y="256"/>
                      <a:pt x="164" y="256"/>
                    </a:cubicBezTo>
                    <a:cubicBezTo>
                      <a:pt x="164" y="257"/>
                      <a:pt x="164" y="257"/>
                      <a:pt x="164" y="257"/>
                    </a:cubicBezTo>
                    <a:cubicBezTo>
                      <a:pt x="163" y="257"/>
                      <a:pt x="163" y="257"/>
                      <a:pt x="163" y="257"/>
                    </a:cubicBezTo>
                    <a:cubicBezTo>
                      <a:pt x="156" y="278"/>
                      <a:pt x="156" y="278"/>
                      <a:pt x="156" y="278"/>
                    </a:cubicBezTo>
                    <a:cubicBezTo>
                      <a:pt x="168" y="288"/>
                      <a:pt x="168" y="288"/>
                      <a:pt x="168" y="288"/>
                    </a:cubicBezTo>
                    <a:cubicBezTo>
                      <a:pt x="181" y="282"/>
                      <a:pt x="181" y="282"/>
                      <a:pt x="181" y="282"/>
                    </a:cubicBezTo>
                    <a:cubicBezTo>
                      <a:pt x="193" y="269"/>
                      <a:pt x="193" y="269"/>
                      <a:pt x="193" y="269"/>
                    </a:cubicBezTo>
                    <a:cubicBezTo>
                      <a:pt x="196" y="272"/>
                      <a:pt x="196" y="272"/>
                      <a:pt x="196" y="272"/>
                    </a:cubicBezTo>
                    <a:cubicBezTo>
                      <a:pt x="207" y="275"/>
                      <a:pt x="207" y="275"/>
                      <a:pt x="207" y="275"/>
                    </a:cubicBezTo>
                    <a:cubicBezTo>
                      <a:pt x="207" y="275"/>
                      <a:pt x="207" y="275"/>
                      <a:pt x="207" y="275"/>
                    </a:cubicBezTo>
                    <a:cubicBezTo>
                      <a:pt x="207" y="275"/>
                      <a:pt x="207" y="275"/>
                      <a:pt x="207" y="275"/>
                    </a:cubicBezTo>
                    <a:cubicBezTo>
                      <a:pt x="220" y="286"/>
                      <a:pt x="220" y="286"/>
                      <a:pt x="220" y="286"/>
                    </a:cubicBezTo>
                    <a:cubicBezTo>
                      <a:pt x="233" y="283"/>
                      <a:pt x="233" y="283"/>
                      <a:pt x="233" y="283"/>
                    </a:cubicBezTo>
                    <a:cubicBezTo>
                      <a:pt x="244" y="280"/>
                      <a:pt x="249" y="283"/>
                      <a:pt x="252" y="291"/>
                    </a:cubicBezTo>
                    <a:cubicBezTo>
                      <a:pt x="252" y="300"/>
                      <a:pt x="252" y="300"/>
                      <a:pt x="252" y="300"/>
                    </a:cubicBezTo>
                    <a:cubicBezTo>
                      <a:pt x="255" y="301"/>
                      <a:pt x="255" y="301"/>
                      <a:pt x="255" y="301"/>
                    </a:cubicBezTo>
                    <a:cubicBezTo>
                      <a:pt x="269" y="305"/>
                      <a:pt x="269" y="305"/>
                      <a:pt x="269" y="305"/>
                    </a:cubicBezTo>
                    <a:cubicBezTo>
                      <a:pt x="276" y="292"/>
                      <a:pt x="276" y="292"/>
                      <a:pt x="276" y="292"/>
                    </a:cubicBezTo>
                    <a:cubicBezTo>
                      <a:pt x="276" y="286"/>
                      <a:pt x="276" y="286"/>
                      <a:pt x="276" y="286"/>
                    </a:cubicBezTo>
                    <a:cubicBezTo>
                      <a:pt x="276" y="282"/>
                      <a:pt x="277" y="278"/>
                      <a:pt x="280" y="277"/>
                    </a:cubicBezTo>
                    <a:cubicBezTo>
                      <a:pt x="288" y="278"/>
                      <a:pt x="288" y="278"/>
                      <a:pt x="288" y="278"/>
                    </a:cubicBezTo>
                    <a:cubicBezTo>
                      <a:pt x="300" y="283"/>
                      <a:pt x="305" y="291"/>
                      <a:pt x="305" y="299"/>
                    </a:cubicBezTo>
                    <a:cubicBezTo>
                      <a:pt x="304" y="306"/>
                      <a:pt x="304" y="306"/>
                      <a:pt x="304" y="306"/>
                    </a:cubicBezTo>
                    <a:cubicBezTo>
                      <a:pt x="304" y="319"/>
                      <a:pt x="304" y="319"/>
                      <a:pt x="304" y="319"/>
                    </a:cubicBezTo>
                    <a:cubicBezTo>
                      <a:pt x="316" y="336"/>
                      <a:pt x="316" y="336"/>
                      <a:pt x="316" y="336"/>
                    </a:cubicBezTo>
                    <a:cubicBezTo>
                      <a:pt x="329" y="351"/>
                      <a:pt x="329" y="351"/>
                      <a:pt x="329" y="351"/>
                    </a:cubicBezTo>
                    <a:cubicBezTo>
                      <a:pt x="334" y="356"/>
                      <a:pt x="339" y="358"/>
                      <a:pt x="344" y="360"/>
                    </a:cubicBezTo>
                    <a:cubicBezTo>
                      <a:pt x="346" y="360"/>
                      <a:pt x="346" y="360"/>
                      <a:pt x="346" y="360"/>
                    </a:cubicBezTo>
                    <a:cubicBezTo>
                      <a:pt x="350" y="362"/>
                      <a:pt x="352" y="368"/>
                      <a:pt x="352" y="379"/>
                    </a:cubicBezTo>
                    <a:cubicBezTo>
                      <a:pt x="352" y="427"/>
                      <a:pt x="352" y="427"/>
                      <a:pt x="352" y="427"/>
                    </a:cubicBezTo>
                    <a:cubicBezTo>
                      <a:pt x="354" y="431"/>
                      <a:pt x="357" y="434"/>
                      <a:pt x="360" y="435"/>
                    </a:cubicBezTo>
                    <a:cubicBezTo>
                      <a:pt x="362" y="435"/>
                      <a:pt x="362" y="435"/>
                      <a:pt x="362" y="435"/>
                    </a:cubicBezTo>
                    <a:cubicBezTo>
                      <a:pt x="369" y="432"/>
                      <a:pt x="373" y="433"/>
                      <a:pt x="378" y="438"/>
                    </a:cubicBezTo>
                    <a:cubicBezTo>
                      <a:pt x="381" y="440"/>
                      <a:pt x="381" y="440"/>
                      <a:pt x="381" y="440"/>
                    </a:cubicBezTo>
                    <a:cubicBezTo>
                      <a:pt x="386" y="441"/>
                      <a:pt x="391" y="446"/>
                      <a:pt x="392" y="454"/>
                    </a:cubicBezTo>
                    <a:cubicBezTo>
                      <a:pt x="394" y="481"/>
                      <a:pt x="394" y="481"/>
                      <a:pt x="394" y="481"/>
                    </a:cubicBezTo>
                    <a:cubicBezTo>
                      <a:pt x="418" y="431"/>
                      <a:pt x="418" y="431"/>
                      <a:pt x="418" y="431"/>
                    </a:cubicBezTo>
                    <a:cubicBezTo>
                      <a:pt x="426" y="405"/>
                      <a:pt x="434" y="389"/>
                      <a:pt x="446" y="387"/>
                    </a:cubicBezTo>
                    <a:cubicBezTo>
                      <a:pt x="455" y="383"/>
                      <a:pt x="470" y="389"/>
                      <a:pt x="489" y="399"/>
                    </a:cubicBezTo>
                    <a:cubicBezTo>
                      <a:pt x="557" y="405"/>
                      <a:pt x="557" y="405"/>
                      <a:pt x="557" y="405"/>
                    </a:cubicBezTo>
                    <a:cubicBezTo>
                      <a:pt x="560" y="390"/>
                      <a:pt x="560" y="390"/>
                      <a:pt x="560" y="390"/>
                    </a:cubicBezTo>
                    <a:cubicBezTo>
                      <a:pt x="528" y="359"/>
                      <a:pt x="528" y="359"/>
                      <a:pt x="528" y="359"/>
                    </a:cubicBezTo>
                    <a:cubicBezTo>
                      <a:pt x="513" y="351"/>
                      <a:pt x="507" y="344"/>
                      <a:pt x="509" y="340"/>
                    </a:cubicBezTo>
                    <a:cubicBezTo>
                      <a:pt x="533" y="341"/>
                      <a:pt x="533" y="341"/>
                      <a:pt x="533" y="341"/>
                    </a:cubicBezTo>
                    <a:cubicBezTo>
                      <a:pt x="555" y="349"/>
                      <a:pt x="576" y="336"/>
                      <a:pt x="596" y="300"/>
                    </a:cubicBezTo>
                    <a:cubicBezTo>
                      <a:pt x="596" y="300"/>
                      <a:pt x="596" y="300"/>
                      <a:pt x="596" y="300"/>
                    </a:cubicBezTo>
                    <a:cubicBezTo>
                      <a:pt x="598" y="300"/>
                      <a:pt x="598" y="300"/>
                      <a:pt x="598" y="300"/>
                    </a:cubicBezTo>
                    <a:cubicBezTo>
                      <a:pt x="621" y="278"/>
                      <a:pt x="621" y="278"/>
                      <a:pt x="621" y="278"/>
                    </a:cubicBezTo>
                    <a:cubicBezTo>
                      <a:pt x="624" y="229"/>
                      <a:pt x="624" y="229"/>
                      <a:pt x="624" y="229"/>
                    </a:cubicBezTo>
                    <a:cubicBezTo>
                      <a:pt x="624" y="224"/>
                      <a:pt x="624" y="224"/>
                      <a:pt x="624" y="224"/>
                    </a:cubicBezTo>
                    <a:cubicBezTo>
                      <a:pt x="627" y="224"/>
                      <a:pt x="627" y="224"/>
                      <a:pt x="627" y="224"/>
                    </a:cubicBezTo>
                    <a:cubicBezTo>
                      <a:pt x="629" y="224"/>
                      <a:pt x="629" y="224"/>
                      <a:pt x="629" y="224"/>
                    </a:cubicBezTo>
                    <a:cubicBezTo>
                      <a:pt x="647" y="220"/>
                      <a:pt x="647" y="220"/>
                      <a:pt x="647" y="220"/>
                    </a:cubicBezTo>
                    <a:cubicBezTo>
                      <a:pt x="650" y="220"/>
                      <a:pt x="650" y="220"/>
                      <a:pt x="650" y="220"/>
                    </a:cubicBezTo>
                    <a:cubicBezTo>
                      <a:pt x="652" y="221"/>
                      <a:pt x="652" y="221"/>
                      <a:pt x="652" y="221"/>
                    </a:cubicBezTo>
                    <a:cubicBezTo>
                      <a:pt x="652" y="222"/>
                      <a:pt x="652" y="222"/>
                      <a:pt x="652" y="222"/>
                    </a:cubicBezTo>
                    <a:cubicBezTo>
                      <a:pt x="689" y="261"/>
                      <a:pt x="689" y="261"/>
                      <a:pt x="689" y="261"/>
                    </a:cubicBezTo>
                    <a:cubicBezTo>
                      <a:pt x="700" y="257"/>
                      <a:pt x="700" y="257"/>
                      <a:pt x="700" y="257"/>
                    </a:cubicBezTo>
                    <a:cubicBezTo>
                      <a:pt x="702" y="250"/>
                      <a:pt x="702" y="250"/>
                      <a:pt x="702" y="250"/>
                    </a:cubicBezTo>
                    <a:cubicBezTo>
                      <a:pt x="682" y="231"/>
                      <a:pt x="682" y="231"/>
                      <a:pt x="682" y="231"/>
                    </a:cubicBezTo>
                    <a:cubicBezTo>
                      <a:pt x="679" y="229"/>
                      <a:pt x="679" y="229"/>
                      <a:pt x="679" y="229"/>
                    </a:cubicBezTo>
                    <a:cubicBezTo>
                      <a:pt x="677" y="226"/>
                      <a:pt x="677" y="226"/>
                      <a:pt x="677" y="226"/>
                    </a:cubicBezTo>
                    <a:cubicBezTo>
                      <a:pt x="707" y="208"/>
                      <a:pt x="707" y="208"/>
                      <a:pt x="707" y="208"/>
                    </a:cubicBezTo>
                    <a:cubicBezTo>
                      <a:pt x="705" y="164"/>
                      <a:pt x="705" y="164"/>
                      <a:pt x="705" y="164"/>
                    </a:cubicBezTo>
                    <a:cubicBezTo>
                      <a:pt x="693" y="166"/>
                      <a:pt x="693" y="166"/>
                      <a:pt x="693" y="166"/>
                    </a:cubicBezTo>
                    <a:cubicBezTo>
                      <a:pt x="693" y="166"/>
                      <a:pt x="693" y="166"/>
                      <a:pt x="693" y="166"/>
                    </a:cubicBezTo>
                    <a:cubicBezTo>
                      <a:pt x="691" y="166"/>
                      <a:pt x="691" y="166"/>
                      <a:pt x="691" y="166"/>
                    </a:cubicBezTo>
                    <a:cubicBezTo>
                      <a:pt x="675" y="158"/>
                      <a:pt x="675" y="158"/>
                      <a:pt x="675" y="158"/>
                    </a:cubicBezTo>
                    <a:cubicBezTo>
                      <a:pt x="668" y="157"/>
                      <a:pt x="660" y="152"/>
                      <a:pt x="647" y="145"/>
                    </a:cubicBezTo>
                    <a:cubicBezTo>
                      <a:pt x="641" y="142"/>
                      <a:pt x="637" y="139"/>
                      <a:pt x="637" y="134"/>
                    </a:cubicBezTo>
                    <a:cubicBezTo>
                      <a:pt x="637" y="135"/>
                      <a:pt x="637" y="135"/>
                      <a:pt x="637" y="135"/>
                    </a:cubicBezTo>
                    <a:cubicBezTo>
                      <a:pt x="637" y="140"/>
                      <a:pt x="636" y="142"/>
                      <a:pt x="633" y="143"/>
                    </a:cubicBezTo>
                    <a:cubicBezTo>
                      <a:pt x="630" y="145"/>
                      <a:pt x="626" y="146"/>
                      <a:pt x="619" y="146"/>
                    </a:cubicBezTo>
                    <a:cubicBezTo>
                      <a:pt x="618" y="146"/>
                      <a:pt x="618" y="146"/>
                      <a:pt x="618" y="146"/>
                    </a:cubicBezTo>
                    <a:cubicBezTo>
                      <a:pt x="617" y="145"/>
                      <a:pt x="617" y="145"/>
                      <a:pt x="617" y="145"/>
                    </a:cubicBezTo>
                    <a:cubicBezTo>
                      <a:pt x="615" y="145"/>
                      <a:pt x="615" y="145"/>
                      <a:pt x="615" y="145"/>
                    </a:cubicBezTo>
                    <a:cubicBezTo>
                      <a:pt x="601" y="134"/>
                      <a:pt x="601" y="134"/>
                      <a:pt x="601" y="134"/>
                    </a:cubicBezTo>
                    <a:cubicBezTo>
                      <a:pt x="588" y="145"/>
                      <a:pt x="588" y="145"/>
                      <a:pt x="588" y="145"/>
                    </a:cubicBezTo>
                    <a:cubicBezTo>
                      <a:pt x="582" y="150"/>
                      <a:pt x="577" y="154"/>
                      <a:pt x="577" y="159"/>
                    </a:cubicBezTo>
                    <a:cubicBezTo>
                      <a:pt x="584" y="172"/>
                      <a:pt x="584" y="172"/>
                      <a:pt x="584" y="172"/>
                    </a:cubicBezTo>
                    <a:cubicBezTo>
                      <a:pt x="587" y="177"/>
                      <a:pt x="587" y="179"/>
                      <a:pt x="586" y="182"/>
                    </a:cubicBezTo>
                    <a:cubicBezTo>
                      <a:pt x="584" y="185"/>
                      <a:pt x="579" y="188"/>
                      <a:pt x="571" y="189"/>
                    </a:cubicBezTo>
                    <a:cubicBezTo>
                      <a:pt x="565" y="192"/>
                      <a:pt x="565" y="192"/>
                      <a:pt x="565" y="192"/>
                    </a:cubicBezTo>
                    <a:cubicBezTo>
                      <a:pt x="557" y="194"/>
                      <a:pt x="551" y="193"/>
                      <a:pt x="547" y="188"/>
                    </a:cubicBezTo>
                    <a:cubicBezTo>
                      <a:pt x="545" y="185"/>
                      <a:pt x="545" y="185"/>
                      <a:pt x="545" y="185"/>
                    </a:cubicBezTo>
                    <a:cubicBezTo>
                      <a:pt x="517" y="157"/>
                      <a:pt x="517" y="157"/>
                      <a:pt x="517" y="157"/>
                    </a:cubicBezTo>
                    <a:cubicBezTo>
                      <a:pt x="505" y="152"/>
                      <a:pt x="497" y="147"/>
                      <a:pt x="494" y="141"/>
                    </a:cubicBezTo>
                    <a:cubicBezTo>
                      <a:pt x="492" y="138"/>
                      <a:pt x="491" y="134"/>
                      <a:pt x="492" y="132"/>
                    </a:cubicBezTo>
                    <a:cubicBezTo>
                      <a:pt x="491" y="123"/>
                      <a:pt x="489" y="116"/>
                      <a:pt x="487" y="113"/>
                    </a:cubicBezTo>
                    <a:cubicBezTo>
                      <a:pt x="481" y="116"/>
                      <a:pt x="481" y="116"/>
                      <a:pt x="481" y="116"/>
                    </a:cubicBezTo>
                    <a:cubicBezTo>
                      <a:pt x="480" y="118"/>
                      <a:pt x="480" y="118"/>
                      <a:pt x="480" y="118"/>
                    </a:cubicBezTo>
                    <a:cubicBezTo>
                      <a:pt x="480" y="122"/>
                      <a:pt x="481" y="125"/>
                      <a:pt x="485" y="129"/>
                    </a:cubicBezTo>
                    <a:cubicBezTo>
                      <a:pt x="486" y="131"/>
                      <a:pt x="486" y="131"/>
                      <a:pt x="486" y="131"/>
                    </a:cubicBezTo>
                    <a:cubicBezTo>
                      <a:pt x="487" y="132"/>
                      <a:pt x="487" y="132"/>
                      <a:pt x="487" y="132"/>
                    </a:cubicBezTo>
                    <a:cubicBezTo>
                      <a:pt x="486" y="134"/>
                      <a:pt x="486" y="134"/>
                      <a:pt x="486" y="134"/>
                    </a:cubicBezTo>
                    <a:cubicBezTo>
                      <a:pt x="471" y="159"/>
                      <a:pt x="471" y="159"/>
                      <a:pt x="471" y="159"/>
                    </a:cubicBezTo>
                    <a:cubicBezTo>
                      <a:pt x="447" y="153"/>
                      <a:pt x="447" y="153"/>
                      <a:pt x="447" y="153"/>
                    </a:cubicBezTo>
                    <a:cubicBezTo>
                      <a:pt x="441" y="150"/>
                      <a:pt x="441" y="150"/>
                      <a:pt x="441" y="150"/>
                    </a:cubicBezTo>
                    <a:cubicBezTo>
                      <a:pt x="441" y="150"/>
                      <a:pt x="441" y="150"/>
                      <a:pt x="441" y="150"/>
                    </a:cubicBezTo>
                    <a:cubicBezTo>
                      <a:pt x="441" y="147"/>
                      <a:pt x="441" y="147"/>
                      <a:pt x="441" y="147"/>
                    </a:cubicBezTo>
                    <a:cubicBezTo>
                      <a:pt x="443" y="143"/>
                      <a:pt x="443" y="138"/>
                      <a:pt x="441" y="132"/>
                    </a:cubicBezTo>
                    <a:cubicBezTo>
                      <a:pt x="438" y="124"/>
                      <a:pt x="438" y="124"/>
                      <a:pt x="438" y="124"/>
                    </a:cubicBezTo>
                    <a:cubicBezTo>
                      <a:pt x="418" y="109"/>
                      <a:pt x="418" y="109"/>
                      <a:pt x="418" y="109"/>
                    </a:cubicBezTo>
                    <a:cubicBezTo>
                      <a:pt x="417" y="108"/>
                      <a:pt x="417" y="108"/>
                      <a:pt x="417" y="108"/>
                    </a:cubicBezTo>
                    <a:cubicBezTo>
                      <a:pt x="415" y="111"/>
                      <a:pt x="413" y="111"/>
                      <a:pt x="411" y="112"/>
                    </a:cubicBezTo>
                    <a:cubicBezTo>
                      <a:pt x="392" y="110"/>
                      <a:pt x="392" y="110"/>
                      <a:pt x="392" y="110"/>
                    </a:cubicBezTo>
                    <a:cubicBezTo>
                      <a:pt x="385" y="109"/>
                      <a:pt x="381" y="108"/>
                      <a:pt x="379" y="104"/>
                    </a:cubicBezTo>
                    <a:cubicBezTo>
                      <a:pt x="378" y="102"/>
                      <a:pt x="378" y="97"/>
                      <a:pt x="380" y="92"/>
                    </a:cubicBezTo>
                    <a:cubicBezTo>
                      <a:pt x="381" y="89"/>
                      <a:pt x="381" y="89"/>
                      <a:pt x="381" y="89"/>
                    </a:cubicBezTo>
                    <a:cubicBezTo>
                      <a:pt x="373" y="74"/>
                      <a:pt x="373" y="74"/>
                      <a:pt x="373" y="74"/>
                    </a:cubicBezTo>
                    <a:cubicBezTo>
                      <a:pt x="336" y="76"/>
                      <a:pt x="336" y="76"/>
                      <a:pt x="336" y="76"/>
                    </a:cubicBezTo>
                    <a:cubicBezTo>
                      <a:pt x="337" y="82"/>
                      <a:pt x="336" y="85"/>
                      <a:pt x="334" y="89"/>
                    </a:cubicBezTo>
                    <a:cubicBezTo>
                      <a:pt x="333" y="92"/>
                      <a:pt x="328" y="93"/>
                      <a:pt x="325" y="93"/>
                    </a:cubicBezTo>
                    <a:cubicBezTo>
                      <a:pt x="320" y="95"/>
                      <a:pt x="314" y="93"/>
                      <a:pt x="308" y="88"/>
                    </a:cubicBezTo>
                    <a:cubicBezTo>
                      <a:pt x="308" y="87"/>
                      <a:pt x="308" y="87"/>
                      <a:pt x="308" y="87"/>
                    </a:cubicBezTo>
                    <a:cubicBezTo>
                      <a:pt x="307" y="87"/>
                      <a:pt x="307" y="87"/>
                      <a:pt x="307" y="87"/>
                    </a:cubicBezTo>
                    <a:cubicBezTo>
                      <a:pt x="299" y="77"/>
                      <a:pt x="296" y="70"/>
                      <a:pt x="296" y="64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78" y="60"/>
                      <a:pt x="278" y="60"/>
                      <a:pt x="278" y="60"/>
                    </a:cubicBezTo>
                    <a:cubicBezTo>
                      <a:pt x="268" y="66"/>
                      <a:pt x="262" y="66"/>
                      <a:pt x="259" y="62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44" y="62"/>
                      <a:pt x="244" y="62"/>
                      <a:pt x="244" y="62"/>
                    </a:cubicBezTo>
                    <a:cubicBezTo>
                      <a:pt x="216" y="71"/>
                      <a:pt x="216" y="71"/>
                      <a:pt x="216" y="71"/>
                    </a:cubicBezTo>
                    <a:cubicBezTo>
                      <a:pt x="209" y="75"/>
                      <a:pt x="204" y="76"/>
                      <a:pt x="200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86" y="76"/>
                      <a:pt x="180" y="73"/>
                      <a:pt x="175" y="69"/>
                    </a:cubicBezTo>
                    <a:cubicBezTo>
                      <a:pt x="159" y="55"/>
                      <a:pt x="159" y="55"/>
                      <a:pt x="159" y="55"/>
                    </a:cubicBezTo>
                    <a:lnTo>
                      <a:pt x="13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90" name="Freeform 30">
                <a:extLst>
                  <a:ext uri="{FF2B5EF4-FFF2-40B4-BE49-F238E27FC236}">
                    <a16:creationId xmlns:a16="http://schemas.microsoft.com/office/drawing/2014/main" id="{77460820-FC20-4D71-AFDD-44313759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5995" y="1401325"/>
                <a:ext cx="1284019" cy="1171295"/>
              </a:xfrm>
              <a:custGeom>
                <a:avLst/>
                <a:gdLst>
                  <a:gd name="T0" fmla="*/ 932 w 950"/>
                  <a:gd name="T1" fmla="*/ 403 h 866"/>
                  <a:gd name="T2" fmla="*/ 914 w 950"/>
                  <a:gd name="T3" fmla="*/ 315 h 866"/>
                  <a:gd name="T4" fmla="*/ 829 w 950"/>
                  <a:gd name="T5" fmla="*/ 403 h 866"/>
                  <a:gd name="T6" fmla="*/ 815 w 950"/>
                  <a:gd name="T7" fmla="*/ 428 h 866"/>
                  <a:gd name="T8" fmla="*/ 707 w 950"/>
                  <a:gd name="T9" fmla="*/ 447 h 866"/>
                  <a:gd name="T10" fmla="*/ 683 w 950"/>
                  <a:gd name="T11" fmla="*/ 403 h 866"/>
                  <a:gd name="T12" fmla="*/ 655 w 950"/>
                  <a:gd name="T13" fmla="*/ 375 h 866"/>
                  <a:gd name="T14" fmla="*/ 622 w 950"/>
                  <a:gd name="T15" fmla="*/ 347 h 866"/>
                  <a:gd name="T16" fmla="*/ 443 w 950"/>
                  <a:gd name="T17" fmla="*/ 313 h 866"/>
                  <a:gd name="T18" fmla="*/ 340 w 950"/>
                  <a:gd name="T19" fmla="*/ 150 h 866"/>
                  <a:gd name="T20" fmla="*/ 143 w 950"/>
                  <a:gd name="T21" fmla="*/ 21 h 866"/>
                  <a:gd name="T22" fmla="*/ 11 w 950"/>
                  <a:gd name="T23" fmla="*/ 37 h 866"/>
                  <a:gd name="T24" fmla="*/ 12 w 950"/>
                  <a:gd name="T25" fmla="*/ 54 h 866"/>
                  <a:gd name="T26" fmla="*/ 2 w 950"/>
                  <a:gd name="T27" fmla="*/ 74 h 866"/>
                  <a:gd name="T28" fmla="*/ 13 w 950"/>
                  <a:gd name="T29" fmla="*/ 120 h 866"/>
                  <a:gd name="T30" fmla="*/ 55 w 950"/>
                  <a:gd name="T31" fmla="*/ 99 h 866"/>
                  <a:gd name="T32" fmla="*/ 99 w 950"/>
                  <a:gd name="T33" fmla="*/ 130 h 866"/>
                  <a:gd name="T34" fmla="*/ 159 w 950"/>
                  <a:gd name="T35" fmla="*/ 203 h 866"/>
                  <a:gd name="T36" fmla="*/ 195 w 950"/>
                  <a:gd name="T37" fmla="*/ 173 h 866"/>
                  <a:gd name="T38" fmla="*/ 258 w 950"/>
                  <a:gd name="T39" fmla="*/ 137 h 866"/>
                  <a:gd name="T40" fmla="*/ 303 w 950"/>
                  <a:gd name="T41" fmla="*/ 187 h 866"/>
                  <a:gd name="T42" fmla="*/ 316 w 950"/>
                  <a:gd name="T43" fmla="*/ 264 h 866"/>
                  <a:gd name="T44" fmla="*/ 319 w 950"/>
                  <a:gd name="T45" fmla="*/ 347 h 866"/>
                  <a:gd name="T46" fmla="*/ 306 w 950"/>
                  <a:gd name="T47" fmla="*/ 380 h 866"/>
                  <a:gd name="T48" fmla="*/ 296 w 950"/>
                  <a:gd name="T49" fmla="*/ 394 h 866"/>
                  <a:gd name="T50" fmla="*/ 302 w 950"/>
                  <a:gd name="T51" fmla="*/ 443 h 866"/>
                  <a:gd name="T52" fmla="*/ 289 w 950"/>
                  <a:gd name="T53" fmla="*/ 486 h 866"/>
                  <a:gd name="T54" fmla="*/ 251 w 950"/>
                  <a:gd name="T55" fmla="*/ 479 h 866"/>
                  <a:gd name="T56" fmla="*/ 222 w 950"/>
                  <a:gd name="T57" fmla="*/ 539 h 866"/>
                  <a:gd name="T58" fmla="*/ 180 w 950"/>
                  <a:gd name="T59" fmla="*/ 577 h 866"/>
                  <a:gd name="T60" fmla="*/ 211 w 950"/>
                  <a:gd name="T61" fmla="*/ 622 h 866"/>
                  <a:gd name="T62" fmla="*/ 239 w 950"/>
                  <a:gd name="T63" fmla="*/ 656 h 866"/>
                  <a:gd name="T64" fmla="*/ 289 w 950"/>
                  <a:gd name="T65" fmla="*/ 668 h 866"/>
                  <a:gd name="T66" fmla="*/ 312 w 950"/>
                  <a:gd name="T67" fmla="*/ 717 h 866"/>
                  <a:gd name="T68" fmla="*/ 353 w 950"/>
                  <a:gd name="T69" fmla="*/ 749 h 866"/>
                  <a:gd name="T70" fmla="*/ 407 w 950"/>
                  <a:gd name="T71" fmla="*/ 733 h 866"/>
                  <a:gd name="T72" fmla="*/ 442 w 950"/>
                  <a:gd name="T73" fmla="*/ 724 h 866"/>
                  <a:gd name="T74" fmla="*/ 468 w 950"/>
                  <a:gd name="T75" fmla="*/ 763 h 866"/>
                  <a:gd name="T76" fmla="*/ 475 w 950"/>
                  <a:gd name="T77" fmla="*/ 763 h 866"/>
                  <a:gd name="T78" fmla="*/ 528 w 950"/>
                  <a:gd name="T79" fmla="*/ 746 h 866"/>
                  <a:gd name="T80" fmla="*/ 544 w 950"/>
                  <a:gd name="T81" fmla="*/ 770 h 866"/>
                  <a:gd name="T82" fmla="*/ 557 w 950"/>
                  <a:gd name="T83" fmla="*/ 785 h 866"/>
                  <a:gd name="T84" fmla="*/ 605 w 950"/>
                  <a:gd name="T85" fmla="*/ 813 h 866"/>
                  <a:gd name="T86" fmla="*/ 621 w 950"/>
                  <a:gd name="T87" fmla="*/ 800 h 866"/>
                  <a:gd name="T88" fmla="*/ 643 w 950"/>
                  <a:gd name="T89" fmla="*/ 785 h 866"/>
                  <a:gd name="T90" fmla="*/ 674 w 950"/>
                  <a:gd name="T91" fmla="*/ 830 h 866"/>
                  <a:gd name="T92" fmla="*/ 709 w 950"/>
                  <a:gd name="T93" fmla="*/ 866 h 866"/>
                  <a:gd name="T94" fmla="*/ 734 w 950"/>
                  <a:gd name="T95" fmla="*/ 819 h 866"/>
                  <a:gd name="T96" fmla="*/ 781 w 950"/>
                  <a:gd name="T97" fmla="*/ 795 h 866"/>
                  <a:gd name="T98" fmla="*/ 808 w 950"/>
                  <a:gd name="T99" fmla="*/ 804 h 866"/>
                  <a:gd name="T100" fmla="*/ 831 w 950"/>
                  <a:gd name="T101" fmla="*/ 830 h 866"/>
                  <a:gd name="T102" fmla="*/ 839 w 950"/>
                  <a:gd name="T103" fmla="*/ 759 h 866"/>
                  <a:gd name="T104" fmla="*/ 857 w 950"/>
                  <a:gd name="T105" fmla="*/ 642 h 866"/>
                  <a:gd name="T106" fmla="*/ 887 w 950"/>
                  <a:gd name="T107" fmla="*/ 647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0" h="866">
                    <a:moveTo>
                      <a:pt x="946" y="508"/>
                    </a:moveTo>
                    <a:cubicBezTo>
                      <a:pt x="930" y="405"/>
                      <a:pt x="930" y="405"/>
                      <a:pt x="930" y="405"/>
                    </a:cubicBezTo>
                    <a:cubicBezTo>
                      <a:pt x="931" y="403"/>
                      <a:pt x="931" y="403"/>
                      <a:pt x="931" y="403"/>
                    </a:cubicBezTo>
                    <a:cubicBezTo>
                      <a:pt x="932" y="403"/>
                      <a:pt x="932" y="403"/>
                      <a:pt x="932" y="403"/>
                    </a:cubicBezTo>
                    <a:cubicBezTo>
                      <a:pt x="940" y="391"/>
                      <a:pt x="944" y="381"/>
                      <a:pt x="942" y="374"/>
                    </a:cubicBezTo>
                    <a:cubicBezTo>
                      <a:pt x="937" y="368"/>
                      <a:pt x="937" y="368"/>
                      <a:pt x="937" y="368"/>
                    </a:cubicBezTo>
                    <a:cubicBezTo>
                      <a:pt x="926" y="360"/>
                      <a:pt x="921" y="343"/>
                      <a:pt x="924" y="315"/>
                    </a:cubicBezTo>
                    <a:cubicBezTo>
                      <a:pt x="914" y="315"/>
                      <a:pt x="914" y="315"/>
                      <a:pt x="914" y="315"/>
                    </a:cubicBezTo>
                    <a:cubicBezTo>
                      <a:pt x="907" y="314"/>
                      <a:pt x="898" y="317"/>
                      <a:pt x="890" y="322"/>
                    </a:cubicBezTo>
                    <a:cubicBezTo>
                      <a:pt x="881" y="329"/>
                      <a:pt x="876" y="336"/>
                      <a:pt x="875" y="341"/>
                    </a:cubicBezTo>
                    <a:cubicBezTo>
                      <a:pt x="871" y="354"/>
                      <a:pt x="857" y="362"/>
                      <a:pt x="834" y="370"/>
                    </a:cubicBezTo>
                    <a:cubicBezTo>
                      <a:pt x="829" y="403"/>
                      <a:pt x="829" y="403"/>
                      <a:pt x="829" y="403"/>
                    </a:cubicBezTo>
                    <a:cubicBezTo>
                      <a:pt x="829" y="404"/>
                      <a:pt x="829" y="404"/>
                      <a:pt x="829" y="404"/>
                    </a:cubicBezTo>
                    <a:cubicBezTo>
                      <a:pt x="828" y="405"/>
                      <a:pt x="828" y="405"/>
                      <a:pt x="828" y="405"/>
                    </a:cubicBezTo>
                    <a:cubicBezTo>
                      <a:pt x="816" y="426"/>
                      <a:pt x="816" y="426"/>
                      <a:pt x="816" y="426"/>
                    </a:cubicBezTo>
                    <a:cubicBezTo>
                      <a:pt x="815" y="428"/>
                      <a:pt x="815" y="428"/>
                      <a:pt x="815" y="428"/>
                    </a:cubicBezTo>
                    <a:cubicBezTo>
                      <a:pt x="814" y="428"/>
                      <a:pt x="814" y="428"/>
                      <a:pt x="814" y="428"/>
                    </a:cubicBezTo>
                    <a:cubicBezTo>
                      <a:pt x="813" y="428"/>
                      <a:pt x="813" y="428"/>
                      <a:pt x="813" y="428"/>
                    </a:cubicBezTo>
                    <a:cubicBezTo>
                      <a:pt x="708" y="447"/>
                      <a:pt x="708" y="447"/>
                      <a:pt x="708" y="447"/>
                    </a:cubicBezTo>
                    <a:cubicBezTo>
                      <a:pt x="707" y="447"/>
                      <a:pt x="707" y="447"/>
                      <a:pt x="707" y="447"/>
                    </a:cubicBezTo>
                    <a:cubicBezTo>
                      <a:pt x="704" y="447"/>
                      <a:pt x="704" y="447"/>
                      <a:pt x="704" y="447"/>
                    </a:cubicBezTo>
                    <a:cubicBezTo>
                      <a:pt x="704" y="445"/>
                      <a:pt x="704" y="445"/>
                      <a:pt x="704" y="445"/>
                    </a:cubicBezTo>
                    <a:cubicBezTo>
                      <a:pt x="674" y="412"/>
                      <a:pt x="674" y="412"/>
                      <a:pt x="674" y="412"/>
                    </a:cubicBezTo>
                    <a:cubicBezTo>
                      <a:pt x="683" y="403"/>
                      <a:pt x="683" y="403"/>
                      <a:pt x="683" y="403"/>
                    </a:cubicBezTo>
                    <a:cubicBezTo>
                      <a:pt x="671" y="387"/>
                      <a:pt x="671" y="387"/>
                      <a:pt x="671" y="387"/>
                    </a:cubicBezTo>
                    <a:cubicBezTo>
                      <a:pt x="657" y="376"/>
                      <a:pt x="657" y="376"/>
                      <a:pt x="657" y="376"/>
                    </a:cubicBezTo>
                    <a:cubicBezTo>
                      <a:pt x="656" y="375"/>
                      <a:pt x="656" y="375"/>
                      <a:pt x="656" y="375"/>
                    </a:cubicBezTo>
                    <a:cubicBezTo>
                      <a:pt x="655" y="375"/>
                      <a:pt x="655" y="375"/>
                      <a:pt x="655" y="375"/>
                    </a:cubicBezTo>
                    <a:cubicBezTo>
                      <a:pt x="655" y="374"/>
                      <a:pt x="655" y="374"/>
                      <a:pt x="655" y="374"/>
                    </a:cubicBezTo>
                    <a:cubicBezTo>
                      <a:pt x="655" y="373"/>
                      <a:pt x="655" y="373"/>
                      <a:pt x="655" y="373"/>
                    </a:cubicBezTo>
                    <a:cubicBezTo>
                      <a:pt x="649" y="344"/>
                      <a:pt x="649" y="344"/>
                      <a:pt x="649" y="344"/>
                    </a:cubicBezTo>
                    <a:cubicBezTo>
                      <a:pt x="622" y="347"/>
                      <a:pt x="622" y="347"/>
                      <a:pt x="622" y="347"/>
                    </a:cubicBezTo>
                    <a:cubicBezTo>
                      <a:pt x="620" y="344"/>
                      <a:pt x="620" y="344"/>
                      <a:pt x="620" y="344"/>
                    </a:cubicBezTo>
                    <a:cubicBezTo>
                      <a:pt x="597" y="331"/>
                      <a:pt x="597" y="331"/>
                      <a:pt x="597" y="331"/>
                    </a:cubicBezTo>
                    <a:cubicBezTo>
                      <a:pt x="513" y="316"/>
                      <a:pt x="513" y="316"/>
                      <a:pt x="513" y="316"/>
                    </a:cubicBezTo>
                    <a:cubicBezTo>
                      <a:pt x="443" y="313"/>
                      <a:pt x="443" y="313"/>
                      <a:pt x="443" y="313"/>
                    </a:cubicBezTo>
                    <a:cubicBezTo>
                      <a:pt x="441" y="315"/>
                      <a:pt x="441" y="315"/>
                      <a:pt x="441" y="315"/>
                    </a:cubicBezTo>
                    <a:cubicBezTo>
                      <a:pt x="438" y="315"/>
                      <a:pt x="436" y="314"/>
                      <a:pt x="435" y="312"/>
                    </a:cubicBezTo>
                    <a:cubicBezTo>
                      <a:pt x="395" y="221"/>
                      <a:pt x="395" y="221"/>
                      <a:pt x="395" y="221"/>
                    </a:cubicBezTo>
                    <a:cubicBezTo>
                      <a:pt x="391" y="214"/>
                      <a:pt x="374" y="190"/>
                      <a:pt x="340" y="150"/>
                    </a:cubicBezTo>
                    <a:cubicBezTo>
                      <a:pt x="308" y="111"/>
                      <a:pt x="290" y="90"/>
                      <a:pt x="285" y="86"/>
                    </a:cubicBezTo>
                    <a:cubicBezTo>
                      <a:pt x="226" y="28"/>
                      <a:pt x="226" y="28"/>
                      <a:pt x="226" y="28"/>
                    </a:cubicBezTo>
                    <a:cubicBezTo>
                      <a:pt x="217" y="23"/>
                      <a:pt x="217" y="23"/>
                      <a:pt x="217" y="23"/>
                    </a:cubicBezTo>
                    <a:cubicBezTo>
                      <a:pt x="143" y="21"/>
                      <a:pt x="143" y="21"/>
                      <a:pt x="143" y="21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2" y="14"/>
                      <a:pt x="122" y="9"/>
                      <a:pt x="106" y="6"/>
                    </a:cubicBezTo>
                    <a:cubicBezTo>
                      <a:pt x="92" y="0"/>
                      <a:pt x="60" y="11"/>
                      <a:pt x="11" y="37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5"/>
                      <a:pt x="2" y="106"/>
                      <a:pt x="5" y="114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29" y="119"/>
                      <a:pt x="29" y="119"/>
                      <a:pt x="29" y="119"/>
                    </a:cubicBezTo>
                    <a:cubicBezTo>
                      <a:pt x="42" y="122"/>
                      <a:pt x="42" y="122"/>
                      <a:pt x="42" y="122"/>
                    </a:cubicBezTo>
                    <a:cubicBezTo>
                      <a:pt x="48" y="118"/>
                      <a:pt x="48" y="118"/>
                      <a:pt x="48" y="118"/>
                    </a:cubicBezTo>
                    <a:cubicBezTo>
                      <a:pt x="48" y="108"/>
                      <a:pt x="51" y="101"/>
                      <a:pt x="55" y="99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103" y="109"/>
                      <a:pt x="103" y="109"/>
                      <a:pt x="103" y="109"/>
                    </a:cubicBezTo>
                    <a:cubicBezTo>
                      <a:pt x="111" y="110"/>
                      <a:pt x="111" y="110"/>
                      <a:pt x="111" y="11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99" y="160"/>
                      <a:pt x="109" y="172"/>
                      <a:pt x="128" y="190"/>
                    </a:cubicBezTo>
                    <a:cubicBezTo>
                      <a:pt x="140" y="199"/>
                      <a:pt x="147" y="203"/>
                      <a:pt x="153" y="204"/>
                    </a:cubicBezTo>
                    <a:cubicBezTo>
                      <a:pt x="159" y="203"/>
                      <a:pt x="159" y="203"/>
                      <a:pt x="159" y="203"/>
                    </a:cubicBezTo>
                    <a:cubicBezTo>
                      <a:pt x="164" y="201"/>
                      <a:pt x="164" y="201"/>
                      <a:pt x="164" y="201"/>
                    </a:cubicBezTo>
                    <a:cubicBezTo>
                      <a:pt x="182" y="183"/>
                      <a:pt x="182" y="183"/>
                      <a:pt x="182" y="183"/>
                    </a:cubicBezTo>
                    <a:cubicBezTo>
                      <a:pt x="195" y="175"/>
                      <a:pt x="195" y="175"/>
                      <a:pt x="195" y="175"/>
                    </a:cubicBezTo>
                    <a:cubicBezTo>
                      <a:pt x="195" y="173"/>
                      <a:pt x="195" y="173"/>
                      <a:pt x="195" y="173"/>
                    </a:cubicBezTo>
                    <a:cubicBezTo>
                      <a:pt x="195" y="173"/>
                      <a:pt x="195" y="173"/>
                      <a:pt x="195" y="173"/>
                    </a:cubicBezTo>
                    <a:cubicBezTo>
                      <a:pt x="224" y="169"/>
                      <a:pt x="224" y="169"/>
                      <a:pt x="224" y="169"/>
                    </a:cubicBezTo>
                    <a:cubicBezTo>
                      <a:pt x="232" y="151"/>
                      <a:pt x="232" y="151"/>
                      <a:pt x="232" y="151"/>
                    </a:cubicBezTo>
                    <a:cubicBezTo>
                      <a:pt x="258" y="137"/>
                      <a:pt x="258" y="137"/>
                      <a:pt x="258" y="137"/>
                    </a:cubicBezTo>
                    <a:cubicBezTo>
                      <a:pt x="280" y="149"/>
                      <a:pt x="280" y="149"/>
                      <a:pt x="280" y="149"/>
                    </a:cubicBezTo>
                    <a:cubicBezTo>
                      <a:pt x="280" y="150"/>
                      <a:pt x="280" y="150"/>
                      <a:pt x="280" y="150"/>
                    </a:cubicBezTo>
                    <a:cubicBezTo>
                      <a:pt x="282" y="151"/>
                      <a:pt x="282" y="151"/>
                      <a:pt x="282" y="151"/>
                    </a:cubicBezTo>
                    <a:cubicBezTo>
                      <a:pt x="303" y="187"/>
                      <a:pt x="303" y="187"/>
                      <a:pt x="303" y="187"/>
                    </a:cubicBezTo>
                    <a:cubicBezTo>
                      <a:pt x="312" y="211"/>
                      <a:pt x="312" y="211"/>
                      <a:pt x="312" y="211"/>
                    </a:cubicBezTo>
                    <a:cubicBezTo>
                      <a:pt x="312" y="215"/>
                      <a:pt x="312" y="215"/>
                      <a:pt x="312" y="215"/>
                    </a:cubicBezTo>
                    <a:cubicBezTo>
                      <a:pt x="307" y="244"/>
                      <a:pt x="307" y="244"/>
                      <a:pt x="307" y="244"/>
                    </a:cubicBezTo>
                    <a:cubicBezTo>
                      <a:pt x="316" y="264"/>
                      <a:pt x="316" y="264"/>
                      <a:pt x="316" y="264"/>
                    </a:cubicBezTo>
                    <a:cubicBezTo>
                      <a:pt x="316" y="267"/>
                      <a:pt x="316" y="267"/>
                      <a:pt x="316" y="267"/>
                    </a:cubicBezTo>
                    <a:cubicBezTo>
                      <a:pt x="309" y="291"/>
                      <a:pt x="309" y="291"/>
                      <a:pt x="309" y="291"/>
                    </a:cubicBezTo>
                    <a:cubicBezTo>
                      <a:pt x="309" y="312"/>
                      <a:pt x="309" y="312"/>
                      <a:pt x="309" y="312"/>
                    </a:cubicBezTo>
                    <a:cubicBezTo>
                      <a:pt x="316" y="331"/>
                      <a:pt x="319" y="343"/>
                      <a:pt x="319" y="347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17" y="366"/>
                      <a:pt x="317" y="366"/>
                      <a:pt x="317" y="366"/>
                    </a:cubicBezTo>
                    <a:cubicBezTo>
                      <a:pt x="306" y="380"/>
                      <a:pt x="306" y="380"/>
                      <a:pt x="306" y="380"/>
                    </a:cubicBezTo>
                    <a:cubicBezTo>
                      <a:pt x="306" y="381"/>
                      <a:pt x="306" y="381"/>
                      <a:pt x="306" y="381"/>
                    </a:cubicBezTo>
                    <a:cubicBezTo>
                      <a:pt x="306" y="381"/>
                      <a:pt x="306" y="381"/>
                      <a:pt x="306" y="381"/>
                    </a:cubicBezTo>
                    <a:cubicBezTo>
                      <a:pt x="306" y="381"/>
                      <a:pt x="306" y="381"/>
                      <a:pt x="306" y="381"/>
                    </a:cubicBezTo>
                    <a:cubicBezTo>
                      <a:pt x="296" y="394"/>
                      <a:pt x="296" y="394"/>
                      <a:pt x="296" y="394"/>
                    </a:cubicBezTo>
                    <a:cubicBezTo>
                      <a:pt x="295" y="417"/>
                      <a:pt x="295" y="417"/>
                      <a:pt x="295" y="417"/>
                    </a:cubicBezTo>
                    <a:cubicBezTo>
                      <a:pt x="301" y="442"/>
                      <a:pt x="301" y="442"/>
                      <a:pt x="301" y="442"/>
                    </a:cubicBezTo>
                    <a:cubicBezTo>
                      <a:pt x="301" y="442"/>
                      <a:pt x="301" y="442"/>
                      <a:pt x="301" y="442"/>
                    </a:cubicBezTo>
                    <a:cubicBezTo>
                      <a:pt x="302" y="443"/>
                      <a:pt x="302" y="443"/>
                      <a:pt x="302" y="443"/>
                    </a:cubicBezTo>
                    <a:cubicBezTo>
                      <a:pt x="301" y="444"/>
                      <a:pt x="301" y="444"/>
                      <a:pt x="301" y="444"/>
                    </a:cubicBezTo>
                    <a:cubicBezTo>
                      <a:pt x="301" y="444"/>
                      <a:pt x="301" y="444"/>
                      <a:pt x="301" y="444"/>
                    </a:cubicBezTo>
                    <a:cubicBezTo>
                      <a:pt x="295" y="481"/>
                      <a:pt x="295" y="481"/>
                      <a:pt x="295" y="481"/>
                    </a:cubicBezTo>
                    <a:cubicBezTo>
                      <a:pt x="289" y="486"/>
                      <a:pt x="289" y="486"/>
                      <a:pt x="289" y="486"/>
                    </a:cubicBezTo>
                    <a:cubicBezTo>
                      <a:pt x="285" y="489"/>
                      <a:pt x="280" y="489"/>
                      <a:pt x="274" y="486"/>
                    </a:cubicBezTo>
                    <a:cubicBezTo>
                      <a:pt x="271" y="486"/>
                      <a:pt x="271" y="486"/>
                      <a:pt x="271" y="486"/>
                    </a:cubicBezTo>
                    <a:cubicBezTo>
                      <a:pt x="262" y="475"/>
                      <a:pt x="262" y="475"/>
                      <a:pt x="262" y="475"/>
                    </a:cubicBezTo>
                    <a:cubicBezTo>
                      <a:pt x="251" y="479"/>
                      <a:pt x="251" y="479"/>
                      <a:pt x="251" y="479"/>
                    </a:cubicBezTo>
                    <a:cubicBezTo>
                      <a:pt x="238" y="493"/>
                      <a:pt x="238" y="493"/>
                      <a:pt x="238" y="493"/>
                    </a:cubicBezTo>
                    <a:cubicBezTo>
                      <a:pt x="223" y="537"/>
                      <a:pt x="223" y="537"/>
                      <a:pt x="223" y="537"/>
                    </a:cubicBezTo>
                    <a:cubicBezTo>
                      <a:pt x="223" y="538"/>
                      <a:pt x="223" y="538"/>
                      <a:pt x="223" y="538"/>
                    </a:cubicBezTo>
                    <a:cubicBezTo>
                      <a:pt x="222" y="539"/>
                      <a:pt x="222" y="539"/>
                      <a:pt x="222" y="539"/>
                    </a:cubicBezTo>
                    <a:cubicBezTo>
                      <a:pt x="207" y="551"/>
                      <a:pt x="207" y="551"/>
                      <a:pt x="207" y="551"/>
                    </a:cubicBezTo>
                    <a:cubicBezTo>
                      <a:pt x="205" y="551"/>
                      <a:pt x="205" y="551"/>
                      <a:pt x="205" y="551"/>
                    </a:cubicBezTo>
                    <a:cubicBezTo>
                      <a:pt x="197" y="552"/>
                      <a:pt x="197" y="552"/>
                      <a:pt x="197" y="552"/>
                    </a:cubicBezTo>
                    <a:cubicBezTo>
                      <a:pt x="180" y="577"/>
                      <a:pt x="180" y="577"/>
                      <a:pt x="180" y="577"/>
                    </a:cubicBezTo>
                    <a:cubicBezTo>
                      <a:pt x="188" y="592"/>
                      <a:pt x="188" y="592"/>
                      <a:pt x="188" y="592"/>
                    </a:cubicBezTo>
                    <a:cubicBezTo>
                      <a:pt x="190" y="595"/>
                      <a:pt x="190" y="595"/>
                      <a:pt x="190" y="595"/>
                    </a:cubicBezTo>
                    <a:cubicBezTo>
                      <a:pt x="211" y="621"/>
                      <a:pt x="211" y="621"/>
                      <a:pt x="211" y="621"/>
                    </a:cubicBezTo>
                    <a:cubicBezTo>
                      <a:pt x="211" y="622"/>
                      <a:pt x="211" y="622"/>
                      <a:pt x="211" y="622"/>
                    </a:cubicBezTo>
                    <a:cubicBezTo>
                      <a:pt x="211" y="630"/>
                      <a:pt x="211" y="630"/>
                      <a:pt x="211" y="630"/>
                    </a:cubicBezTo>
                    <a:cubicBezTo>
                      <a:pt x="235" y="634"/>
                      <a:pt x="235" y="634"/>
                      <a:pt x="235" y="634"/>
                    </a:cubicBezTo>
                    <a:cubicBezTo>
                      <a:pt x="239" y="655"/>
                      <a:pt x="239" y="655"/>
                      <a:pt x="239" y="655"/>
                    </a:cubicBezTo>
                    <a:cubicBezTo>
                      <a:pt x="239" y="656"/>
                      <a:pt x="239" y="656"/>
                      <a:pt x="239" y="656"/>
                    </a:cubicBezTo>
                    <a:cubicBezTo>
                      <a:pt x="242" y="681"/>
                      <a:pt x="242" y="681"/>
                      <a:pt x="242" y="681"/>
                    </a:cubicBezTo>
                    <a:cubicBezTo>
                      <a:pt x="248" y="686"/>
                      <a:pt x="248" y="686"/>
                      <a:pt x="248" y="686"/>
                    </a:cubicBezTo>
                    <a:cubicBezTo>
                      <a:pt x="269" y="680"/>
                      <a:pt x="269" y="680"/>
                      <a:pt x="269" y="680"/>
                    </a:cubicBezTo>
                    <a:cubicBezTo>
                      <a:pt x="289" y="668"/>
                      <a:pt x="289" y="668"/>
                      <a:pt x="289" y="668"/>
                    </a:cubicBezTo>
                    <a:cubicBezTo>
                      <a:pt x="293" y="666"/>
                      <a:pt x="293" y="666"/>
                      <a:pt x="293" y="666"/>
                    </a:cubicBezTo>
                    <a:cubicBezTo>
                      <a:pt x="300" y="702"/>
                      <a:pt x="300" y="702"/>
                      <a:pt x="300" y="702"/>
                    </a:cubicBezTo>
                    <a:cubicBezTo>
                      <a:pt x="309" y="716"/>
                      <a:pt x="309" y="716"/>
                      <a:pt x="309" y="716"/>
                    </a:cubicBezTo>
                    <a:cubicBezTo>
                      <a:pt x="312" y="717"/>
                      <a:pt x="312" y="717"/>
                      <a:pt x="312" y="717"/>
                    </a:cubicBezTo>
                    <a:cubicBezTo>
                      <a:pt x="319" y="732"/>
                      <a:pt x="319" y="732"/>
                      <a:pt x="319" y="732"/>
                    </a:cubicBezTo>
                    <a:cubicBezTo>
                      <a:pt x="335" y="744"/>
                      <a:pt x="335" y="744"/>
                      <a:pt x="335" y="744"/>
                    </a:cubicBezTo>
                    <a:cubicBezTo>
                      <a:pt x="337" y="748"/>
                      <a:pt x="342" y="748"/>
                      <a:pt x="347" y="748"/>
                    </a:cubicBezTo>
                    <a:cubicBezTo>
                      <a:pt x="353" y="749"/>
                      <a:pt x="353" y="749"/>
                      <a:pt x="353" y="749"/>
                    </a:cubicBezTo>
                    <a:cubicBezTo>
                      <a:pt x="362" y="744"/>
                      <a:pt x="362" y="744"/>
                      <a:pt x="362" y="744"/>
                    </a:cubicBezTo>
                    <a:cubicBezTo>
                      <a:pt x="370" y="741"/>
                      <a:pt x="377" y="738"/>
                      <a:pt x="385" y="737"/>
                    </a:cubicBezTo>
                    <a:cubicBezTo>
                      <a:pt x="392" y="734"/>
                      <a:pt x="392" y="734"/>
                      <a:pt x="392" y="734"/>
                    </a:cubicBezTo>
                    <a:cubicBezTo>
                      <a:pt x="407" y="733"/>
                      <a:pt x="407" y="733"/>
                      <a:pt x="407" y="733"/>
                    </a:cubicBezTo>
                    <a:cubicBezTo>
                      <a:pt x="412" y="733"/>
                      <a:pt x="414" y="734"/>
                      <a:pt x="417" y="737"/>
                    </a:cubicBezTo>
                    <a:cubicBezTo>
                      <a:pt x="438" y="723"/>
                      <a:pt x="438" y="723"/>
                      <a:pt x="438" y="723"/>
                    </a:cubicBezTo>
                    <a:cubicBezTo>
                      <a:pt x="440" y="723"/>
                      <a:pt x="440" y="723"/>
                      <a:pt x="440" y="723"/>
                    </a:cubicBezTo>
                    <a:cubicBezTo>
                      <a:pt x="442" y="724"/>
                      <a:pt x="442" y="724"/>
                      <a:pt x="442" y="724"/>
                    </a:cubicBezTo>
                    <a:cubicBezTo>
                      <a:pt x="443" y="723"/>
                      <a:pt x="443" y="723"/>
                      <a:pt x="443" y="723"/>
                    </a:cubicBezTo>
                    <a:cubicBezTo>
                      <a:pt x="446" y="725"/>
                      <a:pt x="446" y="725"/>
                      <a:pt x="446" y="725"/>
                    </a:cubicBezTo>
                    <a:cubicBezTo>
                      <a:pt x="454" y="735"/>
                      <a:pt x="458" y="743"/>
                      <a:pt x="458" y="748"/>
                    </a:cubicBezTo>
                    <a:cubicBezTo>
                      <a:pt x="468" y="763"/>
                      <a:pt x="468" y="763"/>
                      <a:pt x="468" y="763"/>
                    </a:cubicBezTo>
                    <a:cubicBezTo>
                      <a:pt x="475" y="766"/>
                      <a:pt x="475" y="766"/>
                      <a:pt x="475" y="766"/>
                    </a:cubicBezTo>
                    <a:cubicBezTo>
                      <a:pt x="476" y="766"/>
                      <a:pt x="476" y="766"/>
                      <a:pt x="476" y="766"/>
                    </a:cubicBezTo>
                    <a:cubicBezTo>
                      <a:pt x="477" y="766"/>
                      <a:pt x="477" y="766"/>
                      <a:pt x="477" y="766"/>
                    </a:cubicBezTo>
                    <a:cubicBezTo>
                      <a:pt x="475" y="763"/>
                      <a:pt x="475" y="763"/>
                      <a:pt x="475" y="763"/>
                    </a:cubicBezTo>
                    <a:cubicBezTo>
                      <a:pt x="474" y="758"/>
                      <a:pt x="474" y="755"/>
                      <a:pt x="475" y="753"/>
                    </a:cubicBezTo>
                    <a:cubicBezTo>
                      <a:pt x="477" y="750"/>
                      <a:pt x="481" y="748"/>
                      <a:pt x="488" y="748"/>
                    </a:cubicBezTo>
                    <a:cubicBezTo>
                      <a:pt x="527" y="747"/>
                      <a:pt x="527" y="747"/>
                      <a:pt x="527" y="747"/>
                    </a:cubicBezTo>
                    <a:cubicBezTo>
                      <a:pt x="528" y="746"/>
                      <a:pt x="528" y="746"/>
                      <a:pt x="528" y="746"/>
                    </a:cubicBezTo>
                    <a:cubicBezTo>
                      <a:pt x="530" y="746"/>
                      <a:pt x="530" y="746"/>
                      <a:pt x="530" y="746"/>
                    </a:cubicBezTo>
                    <a:cubicBezTo>
                      <a:pt x="530" y="748"/>
                      <a:pt x="530" y="748"/>
                      <a:pt x="530" y="748"/>
                    </a:cubicBezTo>
                    <a:cubicBezTo>
                      <a:pt x="532" y="748"/>
                      <a:pt x="532" y="748"/>
                      <a:pt x="532" y="748"/>
                    </a:cubicBezTo>
                    <a:cubicBezTo>
                      <a:pt x="544" y="770"/>
                      <a:pt x="544" y="770"/>
                      <a:pt x="544" y="770"/>
                    </a:cubicBezTo>
                    <a:cubicBezTo>
                      <a:pt x="543" y="781"/>
                      <a:pt x="543" y="781"/>
                      <a:pt x="543" y="781"/>
                    </a:cubicBezTo>
                    <a:cubicBezTo>
                      <a:pt x="542" y="781"/>
                      <a:pt x="542" y="781"/>
                      <a:pt x="542" y="781"/>
                    </a:cubicBezTo>
                    <a:cubicBezTo>
                      <a:pt x="556" y="785"/>
                      <a:pt x="556" y="785"/>
                      <a:pt x="556" y="785"/>
                    </a:cubicBezTo>
                    <a:cubicBezTo>
                      <a:pt x="557" y="785"/>
                      <a:pt x="557" y="785"/>
                      <a:pt x="557" y="785"/>
                    </a:cubicBezTo>
                    <a:cubicBezTo>
                      <a:pt x="556" y="781"/>
                      <a:pt x="556" y="779"/>
                      <a:pt x="559" y="777"/>
                    </a:cubicBezTo>
                    <a:cubicBezTo>
                      <a:pt x="564" y="776"/>
                      <a:pt x="564" y="776"/>
                      <a:pt x="564" y="776"/>
                    </a:cubicBezTo>
                    <a:cubicBezTo>
                      <a:pt x="599" y="800"/>
                      <a:pt x="599" y="800"/>
                      <a:pt x="599" y="800"/>
                    </a:cubicBezTo>
                    <a:cubicBezTo>
                      <a:pt x="602" y="804"/>
                      <a:pt x="604" y="808"/>
                      <a:pt x="605" y="813"/>
                    </a:cubicBezTo>
                    <a:cubicBezTo>
                      <a:pt x="606" y="828"/>
                      <a:pt x="606" y="828"/>
                      <a:pt x="606" y="828"/>
                    </a:cubicBezTo>
                    <a:cubicBezTo>
                      <a:pt x="618" y="830"/>
                      <a:pt x="618" y="830"/>
                      <a:pt x="618" y="830"/>
                    </a:cubicBezTo>
                    <a:cubicBezTo>
                      <a:pt x="625" y="817"/>
                      <a:pt x="625" y="817"/>
                      <a:pt x="625" y="817"/>
                    </a:cubicBezTo>
                    <a:cubicBezTo>
                      <a:pt x="622" y="811"/>
                      <a:pt x="620" y="805"/>
                      <a:pt x="621" y="800"/>
                    </a:cubicBezTo>
                    <a:cubicBezTo>
                      <a:pt x="622" y="796"/>
                      <a:pt x="623" y="793"/>
                      <a:pt x="627" y="791"/>
                    </a:cubicBezTo>
                    <a:cubicBezTo>
                      <a:pt x="630" y="788"/>
                      <a:pt x="630" y="788"/>
                      <a:pt x="630" y="788"/>
                    </a:cubicBezTo>
                    <a:cubicBezTo>
                      <a:pt x="630" y="786"/>
                      <a:pt x="631" y="785"/>
                      <a:pt x="633" y="784"/>
                    </a:cubicBezTo>
                    <a:cubicBezTo>
                      <a:pt x="643" y="785"/>
                      <a:pt x="643" y="785"/>
                      <a:pt x="643" y="785"/>
                    </a:cubicBezTo>
                    <a:cubicBezTo>
                      <a:pt x="648" y="788"/>
                      <a:pt x="652" y="798"/>
                      <a:pt x="655" y="816"/>
                    </a:cubicBezTo>
                    <a:cubicBezTo>
                      <a:pt x="655" y="818"/>
                      <a:pt x="655" y="818"/>
                      <a:pt x="655" y="818"/>
                    </a:cubicBezTo>
                    <a:cubicBezTo>
                      <a:pt x="657" y="819"/>
                      <a:pt x="657" y="819"/>
                      <a:pt x="657" y="819"/>
                    </a:cubicBezTo>
                    <a:cubicBezTo>
                      <a:pt x="658" y="824"/>
                      <a:pt x="664" y="827"/>
                      <a:pt x="674" y="830"/>
                    </a:cubicBezTo>
                    <a:cubicBezTo>
                      <a:pt x="675" y="830"/>
                      <a:pt x="675" y="830"/>
                      <a:pt x="675" y="830"/>
                    </a:cubicBezTo>
                    <a:cubicBezTo>
                      <a:pt x="676" y="831"/>
                      <a:pt x="676" y="831"/>
                      <a:pt x="676" y="831"/>
                    </a:cubicBezTo>
                    <a:cubicBezTo>
                      <a:pt x="709" y="866"/>
                      <a:pt x="709" y="866"/>
                      <a:pt x="709" y="866"/>
                    </a:cubicBezTo>
                    <a:cubicBezTo>
                      <a:pt x="709" y="866"/>
                      <a:pt x="709" y="866"/>
                      <a:pt x="709" y="866"/>
                    </a:cubicBezTo>
                    <a:cubicBezTo>
                      <a:pt x="725" y="861"/>
                      <a:pt x="725" y="861"/>
                      <a:pt x="725" y="861"/>
                    </a:cubicBezTo>
                    <a:cubicBezTo>
                      <a:pt x="723" y="855"/>
                      <a:pt x="723" y="855"/>
                      <a:pt x="723" y="855"/>
                    </a:cubicBezTo>
                    <a:cubicBezTo>
                      <a:pt x="719" y="850"/>
                      <a:pt x="718" y="845"/>
                      <a:pt x="718" y="842"/>
                    </a:cubicBezTo>
                    <a:cubicBezTo>
                      <a:pt x="718" y="834"/>
                      <a:pt x="723" y="827"/>
                      <a:pt x="734" y="819"/>
                    </a:cubicBezTo>
                    <a:cubicBezTo>
                      <a:pt x="752" y="804"/>
                      <a:pt x="752" y="804"/>
                      <a:pt x="752" y="804"/>
                    </a:cubicBezTo>
                    <a:cubicBezTo>
                      <a:pt x="773" y="818"/>
                      <a:pt x="773" y="818"/>
                      <a:pt x="773" y="818"/>
                    </a:cubicBezTo>
                    <a:cubicBezTo>
                      <a:pt x="777" y="818"/>
                      <a:pt x="777" y="818"/>
                      <a:pt x="777" y="818"/>
                    </a:cubicBezTo>
                    <a:cubicBezTo>
                      <a:pt x="781" y="795"/>
                      <a:pt x="781" y="795"/>
                      <a:pt x="781" y="795"/>
                    </a:cubicBezTo>
                    <a:cubicBezTo>
                      <a:pt x="781" y="791"/>
                      <a:pt x="781" y="791"/>
                      <a:pt x="781" y="791"/>
                    </a:cubicBezTo>
                    <a:cubicBezTo>
                      <a:pt x="785" y="790"/>
                      <a:pt x="785" y="790"/>
                      <a:pt x="785" y="790"/>
                    </a:cubicBezTo>
                    <a:cubicBezTo>
                      <a:pt x="802" y="792"/>
                      <a:pt x="802" y="792"/>
                      <a:pt x="802" y="792"/>
                    </a:cubicBezTo>
                    <a:cubicBezTo>
                      <a:pt x="806" y="795"/>
                      <a:pt x="808" y="798"/>
                      <a:pt x="808" y="804"/>
                    </a:cubicBezTo>
                    <a:cubicBezTo>
                      <a:pt x="808" y="808"/>
                      <a:pt x="804" y="813"/>
                      <a:pt x="801" y="817"/>
                    </a:cubicBezTo>
                    <a:cubicBezTo>
                      <a:pt x="804" y="819"/>
                      <a:pt x="804" y="819"/>
                      <a:pt x="804" y="819"/>
                    </a:cubicBezTo>
                    <a:cubicBezTo>
                      <a:pt x="815" y="825"/>
                      <a:pt x="823" y="829"/>
                      <a:pt x="830" y="830"/>
                    </a:cubicBezTo>
                    <a:cubicBezTo>
                      <a:pt x="831" y="830"/>
                      <a:pt x="831" y="830"/>
                      <a:pt x="831" y="830"/>
                    </a:cubicBezTo>
                    <a:cubicBezTo>
                      <a:pt x="831" y="830"/>
                      <a:pt x="831" y="830"/>
                      <a:pt x="831" y="830"/>
                    </a:cubicBezTo>
                    <a:cubicBezTo>
                      <a:pt x="845" y="837"/>
                      <a:pt x="845" y="837"/>
                      <a:pt x="845" y="837"/>
                    </a:cubicBezTo>
                    <a:cubicBezTo>
                      <a:pt x="855" y="836"/>
                      <a:pt x="855" y="836"/>
                      <a:pt x="855" y="836"/>
                    </a:cubicBezTo>
                    <a:cubicBezTo>
                      <a:pt x="839" y="759"/>
                      <a:pt x="839" y="759"/>
                      <a:pt x="839" y="759"/>
                    </a:cubicBezTo>
                    <a:cubicBezTo>
                      <a:pt x="829" y="753"/>
                      <a:pt x="819" y="740"/>
                      <a:pt x="810" y="725"/>
                    </a:cubicBezTo>
                    <a:cubicBezTo>
                      <a:pt x="802" y="713"/>
                      <a:pt x="807" y="695"/>
                      <a:pt x="823" y="674"/>
                    </a:cubicBezTo>
                    <a:cubicBezTo>
                      <a:pt x="833" y="663"/>
                      <a:pt x="845" y="653"/>
                      <a:pt x="857" y="642"/>
                    </a:cubicBezTo>
                    <a:cubicBezTo>
                      <a:pt x="857" y="642"/>
                      <a:pt x="857" y="642"/>
                      <a:pt x="857" y="642"/>
                    </a:cubicBezTo>
                    <a:cubicBezTo>
                      <a:pt x="858" y="640"/>
                      <a:pt x="858" y="640"/>
                      <a:pt x="858" y="640"/>
                    </a:cubicBezTo>
                    <a:cubicBezTo>
                      <a:pt x="873" y="640"/>
                      <a:pt x="873" y="640"/>
                      <a:pt x="873" y="640"/>
                    </a:cubicBezTo>
                    <a:cubicBezTo>
                      <a:pt x="874" y="642"/>
                      <a:pt x="874" y="642"/>
                      <a:pt x="874" y="642"/>
                    </a:cubicBezTo>
                    <a:cubicBezTo>
                      <a:pt x="887" y="647"/>
                      <a:pt x="887" y="647"/>
                      <a:pt x="887" y="647"/>
                    </a:cubicBezTo>
                    <a:cubicBezTo>
                      <a:pt x="913" y="647"/>
                      <a:pt x="913" y="647"/>
                      <a:pt x="913" y="647"/>
                    </a:cubicBezTo>
                    <a:cubicBezTo>
                      <a:pt x="924" y="642"/>
                      <a:pt x="933" y="626"/>
                      <a:pt x="944" y="601"/>
                    </a:cubicBezTo>
                    <a:cubicBezTo>
                      <a:pt x="950" y="586"/>
                      <a:pt x="950" y="556"/>
                      <a:pt x="946" y="5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91" name="Freeform 31">
                <a:extLst>
                  <a:ext uri="{FF2B5EF4-FFF2-40B4-BE49-F238E27FC236}">
                    <a16:creationId xmlns:a16="http://schemas.microsoft.com/office/drawing/2014/main" id="{8942C729-E78D-4040-82EC-51CB6DDEC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746" y="3493848"/>
                <a:ext cx="774817" cy="488471"/>
              </a:xfrm>
              <a:custGeom>
                <a:avLst/>
                <a:gdLst>
                  <a:gd name="T0" fmla="*/ 523 w 573"/>
                  <a:gd name="T1" fmla="*/ 12 h 361"/>
                  <a:gd name="T2" fmla="*/ 473 w 573"/>
                  <a:gd name="T3" fmla="*/ 16 h 361"/>
                  <a:gd name="T4" fmla="*/ 358 w 573"/>
                  <a:gd name="T5" fmla="*/ 57 h 361"/>
                  <a:gd name="T6" fmla="*/ 360 w 573"/>
                  <a:gd name="T7" fmla="*/ 82 h 361"/>
                  <a:gd name="T8" fmla="*/ 282 w 573"/>
                  <a:gd name="T9" fmla="*/ 70 h 361"/>
                  <a:gd name="T10" fmla="*/ 224 w 573"/>
                  <a:gd name="T11" fmla="*/ 2 h 361"/>
                  <a:gd name="T12" fmla="*/ 200 w 573"/>
                  <a:gd name="T13" fmla="*/ 28 h 361"/>
                  <a:gd name="T14" fmla="*/ 169 w 573"/>
                  <a:gd name="T15" fmla="*/ 12 h 361"/>
                  <a:gd name="T16" fmla="*/ 158 w 573"/>
                  <a:gd name="T17" fmla="*/ 27 h 361"/>
                  <a:gd name="T18" fmla="*/ 135 w 573"/>
                  <a:gd name="T19" fmla="*/ 34 h 361"/>
                  <a:gd name="T20" fmla="*/ 18 w 573"/>
                  <a:gd name="T21" fmla="*/ 171 h 361"/>
                  <a:gd name="T22" fmla="*/ 30 w 573"/>
                  <a:gd name="T23" fmla="*/ 201 h 361"/>
                  <a:gd name="T24" fmla="*/ 29 w 573"/>
                  <a:gd name="T25" fmla="*/ 202 h 361"/>
                  <a:gd name="T26" fmla="*/ 46 w 573"/>
                  <a:gd name="T27" fmla="*/ 274 h 361"/>
                  <a:gd name="T28" fmla="*/ 0 w 573"/>
                  <a:gd name="T29" fmla="*/ 304 h 361"/>
                  <a:gd name="T30" fmla="*/ 21 w 573"/>
                  <a:gd name="T31" fmla="*/ 324 h 361"/>
                  <a:gd name="T32" fmla="*/ 25 w 573"/>
                  <a:gd name="T33" fmla="*/ 330 h 361"/>
                  <a:gd name="T34" fmla="*/ 87 w 573"/>
                  <a:gd name="T35" fmla="*/ 361 h 361"/>
                  <a:gd name="T36" fmla="*/ 111 w 573"/>
                  <a:gd name="T37" fmla="*/ 335 h 361"/>
                  <a:gd name="T38" fmla="*/ 152 w 573"/>
                  <a:gd name="T39" fmla="*/ 316 h 361"/>
                  <a:gd name="T40" fmla="*/ 157 w 573"/>
                  <a:gd name="T41" fmla="*/ 321 h 361"/>
                  <a:gd name="T42" fmla="*/ 157 w 573"/>
                  <a:gd name="T43" fmla="*/ 323 h 361"/>
                  <a:gd name="T44" fmla="*/ 198 w 573"/>
                  <a:gd name="T45" fmla="*/ 350 h 361"/>
                  <a:gd name="T46" fmla="*/ 245 w 573"/>
                  <a:gd name="T47" fmla="*/ 333 h 361"/>
                  <a:gd name="T48" fmla="*/ 282 w 573"/>
                  <a:gd name="T49" fmla="*/ 331 h 361"/>
                  <a:gd name="T50" fmla="*/ 285 w 573"/>
                  <a:gd name="T51" fmla="*/ 328 h 361"/>
                  <a:gd name="T52" fmla="*/ 315 w 573"/>
                  <a:gd name="T53" fmla="*/ 292 h 361"/>
                  <a:gd name="T54" fmla="*/ 331 w 573"/>
                  <a:gd name="T55" fmla="*/ 282 h 361"/>
                  <a:gd name="T56" fmla="*/ 333 w 573"/>
                  <a:gd name="T57" fmla="*/ 283 h 361"/>
                  <a:gd name="T58" fmla="*/ 341 w 573"/>
                  <a:gd name="T59" fmla="*/ 286 h 361"/>
                  <a:gd name="T60" fmla="*/ 355 w 573"/>
                  <a:gd name="T61" fmla="*/ 234 h 361"/>
                  <a:gd name="T62" fmla="*/ 372 w 573"/>
                  <a:gd name="T63" fmla="*/ 230 h 361"/>
                  <a:gd name="T64" fmla="*/ 393 w 573"/>
                  <a:gd name="T65" fmla="*/ 184 h 361"/>
                  <a:gd name="T66" fmla="*/ 399 w 573"/>
                  <a:gd name="T67" fmla="*/ 159 h 361"/>
                  <a:gd name="T68" fmla="*/ 426 w 573"/>
                  <a:gd name="T69" fmla="*/ 148 h 361"/>
                  <a:gd name="T70" fmla="*/ 427 w 573"/>
                  <a:gd name="T71" fmla="*/ 145 h 361"/>
                  <a:gd name="T72" fmla="*/ 447 w 573"/>
                  <a:gd name="T73" fmla="*/ 127 h 361"/>
                  <a:gd name="T74" fmla="*/ 434 w 573"/>
                  <a:gd name="T75" fmla="*/ 126 h 361"/>
                  <a:gd name="T76" fmla="*/ 435 w 573"/>
                  <a:gd name="T77" fmla="*/ 118 h 361"/>
                  <a:gd name="T78" fmla="*/ 439 w 573"/>
                  <a:gd name="T79" fmla="*/ 116 h 361"/>
                  <a:gd name="T80" fmla="*/ 467 w 573"/>
                  <a:gd name="T81" fmla="*/ 103 h 361"/>
                  <a:gd name="T82" fmla="*/ 535 w 573"/>
                  <a:gd name="T83" fmla="*/ 56 h 361"/>
                  <a:gd name="T84" fmla="*/ 565 w 573"/>
                  <a:gd name="T85" fmla="*/ 64 h 361"/>
                  <a:gd name="T86" fmla="*/ 560 w 573"/>
                  <a:gd name="T87" fmla="*/ 40 h 361"/>
                  <a:gd name="T88" fmla="*/ 562 w 573"/>
                  <a:gd name="T89" fmla="*/ 38 h 361"/>
                  <a:gd name="T90" fmla="*/ 570 w 573"/>
                  <a:gd name="T91" fmla="*/ 16 h 361"/>
                  <a:gd name="T92" fmla="*/ 563 w 573"/>
                  <a:gd name="T93" fmla="*/ 20 h 361"/>
                  <a:gd name="T94" fmla="*/ 541 w 573"/>
                  <a:gd name="T95" fmla="*/ 23 h 361"/>
                  <a:gd name="T96" fmla="*/ 534 w 573"/>
                  <a:gd name="T97" fmla="*/ 23 h 361"/>
                  <a:gd name="T98" fmla="*/ 533 w 573"/>
                  <a:gd name="T99" fmla="*/ 19 h 361"/>
                  <a:gd name="T100" fmla="*/ 525 w 573"/>
                  <a:gd name="T101" fmla="*/ 1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3" h="361">
                    <a:moveTo>
                      <a:pt x="525" y="11"/>
                    </a:moveTo>
                    <a:cubicBezTo>
                      <a:pt x="523" y="12"/>
                      <a:pt x="523" y="12"/>
                      <a:pt x="523" y="12"/>
                    </a:cubicBezTo>
                    <a:cubicBezTo>
                      <a:pt x="523" y="18"/>
                      <a:pt x="520" y="21"/>
                      <a:pt x="514" y="21"/>
                    </a:cubicBezTo>
                    <a:cubicBezTo>
                      <a:pt x="473" y="16"/>
                      <a:pt x="473" y="16"/>
                      <a:pt x="473" y="16"/>
                    </a:cubicBezTo>
                    <a:cubicBezTo>
                      <a:pt x="445" y="11"/>
                      <a:pt x="427" y="0"/>
                      <a:pt x="416" y="2"/>
                    </a:cubicBezTo>
                    <a:cubicBezTo>
                      <a:pt x="396" y="4"/>
                      <a:pt x="358" y="57"/>
                      <a:pt x="358" y="57"/>
                    </a:cubicBezTo>
                    <a:cubicBezTo>
                      <a:pt x="360" y="80"/>
                      <a:pt x="360" y="80"/>
                      <a:pt x="360" y="80"/>
                    </a:cubicBezTo>
                    <a:cubicBezTo>
                      <a:pt x="360" y="82"/>
                      <a:pt x="360" y="82"/>
                      <a:pt x="360" y="82"/>
                    </a:cubicBezTo>
                    <a:cubicBezTo>
                      <a:pt x="355" y="83"/>
                      <a:pt x="355" y="83"/>
                      <a:pt x="355" y="83"/>
                    </a:cubicBezTo>
                    <a:cubicBezTo>
                      <a:pt x="310" y="89"/>
                      <a:pt x="285" y="85"/>
                      <a:pt x="282" y="70"/>
                    </a:cubicBezTo>
                    <a:cubicBezTo>
                      <a:pt x="277" y="5"/>
                      <a:pt x="277" y="5"/>
                      <a:pt x="277" y="5"/>
                    </a:cubicBezTo>
                    <a:cubicBezTo>
                      <a:pt x="224" y="2"/>
                      <a:pt x="224" y="2"/>
                      <a:pt x="224" y="2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0" y="28"/>
                      <a:pt x="200" y="28"/>
                      <a:pt x="200" y="28"/>
                    </a:cubicBezTo>
                    <a:cubicBezTo>
                      <a:pt x="199" y="12"/>
                      <a:pt x="196" y="3"/>
                      <a:pt x="192" y="1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58" y="27"/>
                      <a:pt x="158" y="27"/>
                      <a:pt x="158" y="27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12" y="53"/>
                      <a:pt x="92" y="73"/>
                      <a:pt x="74" y="95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29" y="202"/>
                      <a:pt x="29" y="202"/>
                      <a:pt x="29" y="202"/>
                    </a:cubicBezTo>
                    <a:cubicBezTo>
                      <a:pt x="25" y="209"/>
                      <a:pt x="27" y="218"/>
                      <a:pt x="33" y="229"/>
                    </a:cubicBezTo>
                    <a:cubicBezTo>
                      <a:pt x="40" y="242"/>
                      <a:pt x="46" y="257"/>
                      <a:pt x="46" y="274"/>
                    </a:cubicBezTo>
                    <a:cubicBezTo>
                      <a:pt x="46" y="277"/>
                      <a:pt x="46" y="277"/>
                      <a:pt x="46" y="277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21" y="324"/>
                      <a:pt x="21" y="324"/>
                      <a:pt x="21" y="324"/>
                    </a:cubicBezTo>
                    <a:cubicBezTo>
                      <a:pt x="24" y="325"/>
                      <a:pt x="25" y="327"/>
                      <a:pt x="25" y="328"/>
                    </a:cubicBezTo>
                    <a:cubicBezTo>
                      <a:pt x="25" y="330"/>
                      <a:pt x="25" y="330"/>
                      <a:pt x="25" y="330"/>
                    </a:cubicBezTo>
                    <a:cubicBezTo>
                      <a:pt x="24" y="335"/>
                      <a:pt x="32" y="343"/>
                      <a:pt x="48" y="350"/>
                    </a:cubicBezTo>
                    <a:cubicBezTo>
                      <a:pt x="87" y="361"/>
                      <a:pt x="87" y="361"/>
                      <a:pt x="87" y="361"/>
                    </a:cubicBezTo>
                    <a:cubicBezTo>
                      <a:pt x="99" y="353"/>
                      <a:pt x="99" y="353"/>
                      <a:pt x="99" y="353"/>
                    </a:cubicBezTo>
                    <a:cubicBezTo>
                      <a:pt x="111" y="335"/>
                      <a:pt x="111" y="335"/>
                      <a:pt x="111" y="335"/>
                    </a:cubicBezTo>
                    <a:cubicBezTo>
                      <a:pt x="122" y="305"/>
                      <a:pt x="122" y="305"/>
                      <a:pt x="122" y="305"/>
                    </a:cubicBezTo>
                    <a:cubicBezTo>
                      <a:pt x="152" y="316"/>
                      <a:pt x="152" y="316"/>
                      <a:pt x="152" y="316"/>
                    </a:cubicBezTo>
                    <a:cubicBezTo>
                      <a:pt x="157" y="319"/>
                      <a:pt x="157" y="319"/>
                      <a:pt x="157" y="319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7" y="323"/>
                      <a:pt x="157" y="323"/>
                      <a:pt x="157" y="323"/>
                    </a:cubicBezTo>
                    <a:cubicBezTo>
                      <a:pt x="151" y="335"/>
                      <a:pt x="154" y="344"/>
                      <a:pt x="164" y="349"/>
                    </a:cubicBezTo>
                    <a:cubicBezTo>
                      <a:pt x="198" y="350"/>
                      <a:pt x="198" y="350"/>
                      <a:pt x="198" y="350"/>
                    </a:cubicBezTo>
                    <a:cubicBezTo>
                      <a:pt x="209" y="348"/>
                      <a:pt x="219" y="344"/>
                      <a:pt x="225" y="338"/>
                    </a:cubicBezTo>
                    <a:cubicBezTo>
                      <a:pt x="229" y="333"/>
                      <a:pt x="236" y="332"/>
                      <a:pt x="245" y="333"/>
                    </a:cubicBezTo>
                    <a:cubicBezTo>
                      <a:pt x="257" y="335"/>
                      <a:pt x="267" y="339"/>
                      <a:pt x="275" y="349"/>
                    </a:cubicBezTo>
                    <a:cubicBezTo>
                      <a:pt x="282" y="331"/>
                      <a:pt x="282" y="331"/>
                      <a:pt x="282" y="331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285" y="328"/>
                      <a:pt x="285" y="328"/>
                      <a:pt x="285" y="328"/>
                    </a:cubicBezTo>
                    <a:cubicBezTo>
                      <a:pt x="291" y="325"/>
                      <a:pt x="294" y="319"/>
                      <a:pt x="298" y="312"/>
                    </a:cubicBezTo>
                    <a:cubicBezTo>
                      <a:pt x="301" y="305"/>
                      <a:pt x="306" y="297"/>
                      <a:pt x="315" y="292"/>
                    </a:cubicBezTo>
                    <a:cubicBezTo>
                      <a:pt x="330" y="283"/>
                      <a:pt x="330" y="283"/>
                      <a:pt x="330" y="283"/>
                    </a:cubicBezTo>
                    <a:cubicBezTo>
                      <a:pt x="331" y="282"/>
                      <a:pt x="331" y="282"/>
                      <a:pt x="331" y="282"/>
                    </a:cubicBezTo>
                    <a:cubicBezTo>
                      <a:pt x="332" y="283"/>
                      <a:pt x="332" y="283"/>
                      <a:pt x="332" y="283"/>
                    </a:cubicBezTo>
                    <a:cubicBezTo>
                      <a:pt x="333" y="283"/>
                      <a:pt x="333" y="283"/>
                      <a:pt x="333" y="283"/>
                    </a:cubicBezTo>
                    <a:cubicBezTo>
                      <a:pt x="341" y="286"/>
                      <a:pt x="341" y="286"/>
                      <a:pt x="341" y="286"/>
                    </a:cubicBezTo>
                    <a:cubicBezTo>
                      <a:pt x="341" y="286"/>
                      <a:pt x="341" y="286"/>
                      <a:pt x="341" y="286"/>
                    </a:cubicBezTo>
                    <a:cubicBezTo>
                      <a:pt x="343" y="287"/>
                      <a:pt x="343" y="287"/>
                      <a:pt x="343" y="287"/>
                    </a:cubicBezTo>
                    <a:cubicBezTo>
                      <a:pt x="355" y="234"/>
                      <a:pt x="355" y="234"/>
                      <a:pt x="355" y="234"/>
                    </a:cubicBezTo>
                    <a:cubicBezTo>
                      <a:pt x="355" y="233"/>
                      <a:pt x="355" y="233"/>
                      <a:pt x="355" y="233"/>
                    </a:cubicBezTo>
                    <a:cubicBezTo>
                      <a:pt x="372" y="230"/>
                      <a:pt x="372" y="230"/>
                      <a:pt x="372" y="230"/>
                    </a:cubicBezTo>
                    <a:cubicBezTo>
                      <a:pt x="389" y="218"/>
                      <a:pt x="397" y="209"/>
                      <a:pt x="396" y="200"/>
                    </a:cubicBezTo>
                    <a:cubicBezTo>
                      <a:pt x="393" y="184"/>
                      <a:pt x="393" y="184"/>
                      <a:pt x="393" y="184"/>
                    </a:cubicBezTo>
                    <a:cubicBezTo>
                      <a:pt x="389" y="174"/>
                      <a:pt x="389" y="166"/>
                      <a:pt x="391" y="163"/>
                    </a:cubicBezTo>
                    <a:cubicBezTo>
                      <a:pt x="394" y="160"/>
                      <a:pt x="396" y="159"/>
                      <a:pt x="399" y="159"/>
                    </a:cubicBezTo>
                    <a:cubicBezTo>
                      <a:pt x="407" y="159"/>
                      <a:pt x="415" y="161"/>
                      <a:pt x="424" y="165"/>
                    </a:cubicBezTo>
                    <a:cubicBezTo>
                      <a:pt x="426" y="148"/>
                      <a:pt x="426" y="148"/>
                      <a:pt x="426" y="148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7" y="145"/>
                      <a:pt x="427" y="145"/>
                      <a:pt x="427" y="145"/>
                    </a:cubicBezTo>
                    <a:cubicBezTo>
                      <a:pt x="445" y="137"/>
                      <a:pt x="445" y="137"/>
                      <a:pt x="445" y="137"/>
                    </a:cubicBezTo>
                    <a:cubicBezTo>
                      <a:pt x="447" y="127"/>
                      <a:pt x="447" y="127"/>
                      <a:pt x="447" y="127"/>
                    </a:cubicBezTo>
                    <a:cubicBezTo>
                      <a:pt x="436" y="127"/>
                      <a:pt x="436" y="127"/>
                      <a:pt x="436" y="127"/>
                    </a:cubicBezTo>
                    <a:cubicBezTo>
                      <a:pt x="434" y="126"/>
                      <a:pt x="434" y="126"/>
                      <a:pt x="434" y="126"/>
                    </a:cubicBezTo>
                    <a:cubicBezTo>
                      <a:pt x="435" y="121"/>
                      <a:pt x="435" y="121"/>
                      <a:pt x="435" y="121"/>
                    </a:cubicBezTo>
                    <a:cubicBezTo>
                      <a:pt x="435" y="118"/>
                      <a:pt x="435" y="118"/>
                      <a:pt x="435" y="118"/>
                    </a:cubicBezTo>
                    <a:cubicBezTo>
                      <a:pt x="436" y="116"/>
                      <a:pt x="436" y="116"/>
                      <a:pt x="436" y="116"/>
                    </a:cubicBezTo>
                    <a:cubicBezTo>
                      <a:pt x="439" y="116"/>
                      <a:pt x="439" y="116"/>
                      <a:pt x="439" y="116"/>
                    </a:cubicBezTo>
                    <a:cubicBezTo>
                      <a:pt x="442" y="116"/>
                      <a:pt x="442" y="116"/>
                      <a:pt x="442" y="116"/>
                    </a:cubicBezTo>
                    <a:cubicBezTo>
                      <a:pt x="449" y="116"/>
                      <a:pt x="457" y="111"/>
                      <a:pt x="467" y="103"/>
                    </a:cubicBezTo>
                    <a:cubicBezTo>
                      <a:pt x="533" y="56"/>
                      <a:pt x="533" y="56"/>
                      <a:pt x="533" y="56"/>
                    </a:cubicBezTo>
                    <a:cubicBezTo>
                      <a:pt x="535" y="56"/>
                      <a:pt x="535" y="56"/>
                      <a:pt x="535" y="56"/>
                    </a:cubicBezTo>
                    <a:cubicBezTo>
                      <a:pt x="557" y="65"/>
                      <a:pt x="557" y="65"/>
                      <a:pt x="557" y="65"/>
                    </a:cubicBezTo>
                    <a:cubicBezTo>
                      <a:pt x="565" y="64"/>
                      <a:pt x="565" y="64"/>
                      <a:pt x="565" y="64"/>
                    </a:cubicBezTo>
                    <a:cubicBezTo>
                      <a:pt x="560" y="42"/>
                      <a:pt x="560" y="42"/>
                      <a:pt x="560" y="42"/>
                    </a:cubicBezTo>
                    <a:cubicBezTo>
                      <a:pt x="560" y="40"/>
                      <a:pt x="560" y="40"/>
                      <a:pt x="560" y="40"/>
                    </a:cubicBezTo>
                    <a:cubicBezTo>
                      <a:pt x="561" y="39"/>
                      <a:pt x="561" y="39"/>
                      <a:pt x="561" y="39"/>
                    </a:cubicBezTo>
                    <a:cubicBezTo>
                      <a:pt x="562" y="38"/>
                      <a:pt x="562" y="38"/>
                      <a:pt x="562" y="38"/>
                    </a:cubicBezTo>
                    <a:cubicBezTo>
                      <a:pt x="573" y="19"/>
                      <a:pt x="573" y="19"/>
                      <a:pt x="573" y="19"/>
                    </a:cubicBezTo>
                    <a:cubicBezTo>
                      <a:pt x="570" y="16"/>
                      <a:pt x="570" y="16"/>
                      <a:pt x="570" y="16"/>
                    </a:cubicBezTo>
                    <a:cubicBezTo>
                      <a:pt x="563" y="19"/>
                      <a:pt x="563" y="19"/>
                      <a:pt x="563" y="19"/>
                    </a:cubicBezTo>
                    <a:cubicBezTo>
                      <a:pt x="563" y="20"/>
                      <a:pt x="563" y="20"/>
                      <a:pt x="563" y="20"/>
                    </a:cubicBezTo>
                    <a:cubicBezTo>
                      <a:pt x="562" y="20"/>
                      <a:pt x="562" y="20"/>
                      <a:pt x="562" y="20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35" y="23"/>
                      <a:pt x="535" y="23"/>
                      <a:pt x="535" y="23"/>
                    </a:cubicBezTo>
                    <a:cubicBezTo>
                      <a:pt x="534" y="23"/>
                      <a:pt x="534" y="23"/>
                      <a:pt x="534" y="23"/>
                    </a:cubicBezTo>
                    <a:cubicBezTo>
                      <a:pt x="534" y="22"/>
                      <a:pt x="534" y="22"/>
                      <a:pt x="534" y="22"/>
                    </a:cubicBezTo>
                    <a:cubicBezTo>
                      <a:pt x="533" y="19"/>
                      <a:pt x="533" y="19"/>
                      <a:pt x="533" y="19"/>
                    </a:cubicBezTo>
                    <a:cubicBezTo>
                      <a:pt x="529" y="11"/>
                      <a:pt x="529" y="11"/>
                      <a:pt x="529" y="11"/>
                    </a:cubicBezTo>
                    <a:lnTo>
                      <a:pt x="52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92" name="Freeform 32">
                <a:extLst>
                  <a:ext uri="{FF2B5EF4-FFF2-40B4-BE49-F238E27FC236}">
                    <a16:creationId xmlns:a16="http://schemas.microsoft.com/office/drawing/2014/main" id="{9EB31070-8127-4FD1-AA61-A8D0E1626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918" y="4301056"/>
                <a:ext cx="119203" cy="107541"/>
              </a:xfrm>
              <a:custGeom>
                <a:avLst/>
                <a:gdLst>
                  <a:gd name="T0" fmla="*/ 81 w 88"/>
                  <a:gd name="T1" fmla="*/ 43 h 80"/>
                  <a:gd name="T2" fmla="*/ 88 w 88"/>
                  <a:gd name="T3" fmla="*/ 35 h 80"/>
                  <a:gd name="T4" fmla="*/ 88 w 88"/>
                  <a:gd name="T5" fmla="*/ 35 h 80"/>
                  <a:gd name="T6" fmla="*/ 88 w 88"/>
                  <a:gd name="T7" fmla="*/ 35 h 80"/>
                  <a:gd name="T8" fmla="*/ 88 w 88"/>
                  <a:gd name="T9" fmla="*/ 34 h 80"/>
                  <a:gd name="T10" fmla="*/ 62 w 88"/>
                  <a:gd name="T11" fmla="*/ 13 h 80"/>
                  <a:gd name="T12" fmla="*/ 28 w 88"/>
                  <a:gd name="T13" fmla="*/ 1 h 80"/>
                  <a:gd name="T14" fmla="*/ 16 w 88"/>
                  <a:gd name="T15" fmla="*/ 5 h 80"/>
                  <a:gd name="T16" fmla="*/ 16 w 88"/>
                  <a:gd name="T17" fmla="*/ 27 h 80"/>
                  <a:gd name="T18" fmla="*/ 4 w 88"/>
                  <a:gd name="T19" fmla="*/ 49 h 80"/>
                  <a:gd name="T20" fmla="*/ 0 w 88"/>
                  <a:gd name="T21" fmla="*/ 54 h 80"/>
                  <a:gd name="T22" fmla="*/ 10 w 88"/>
                  <a:gd name="T23" fmla="*/ 66 h 80"/>
                  <a:gd name="T24" fmla="*/ 11 w 88"/>
                  <a:gd name="T25" fmla="*/ 66 h 80"/>
                  <a:gd name="T26" fmla="*/ 14 w 88"/>
                  <a:gd name="T27" fmla="*/ 75 h 80"/>
                  <a:gd name="T28" fmla="*/ 27 w 88"/>
                  <a:gd name="T29" fmla="*/ 80 h 80"/>
                  <a:gd name="T30" fmla="*/ 45 w 88"/>
                  <a:gd name="T31" fmla="*/ 74 h 80"/>
                  <a:gd name="T32" fmla="*/ 67 w 88"/>
                  <a:gd name="T33" fmla="*/ 78 h 80"/>
                  <a:gd name="T34" fmla="*/ 68 w 88"/>
                  <a:gd name="T35" fmla="*/ 71 h 80"/>
                  <a:gd name="T36" fmla="*/ 81 w 88"/>
                  <a:gd name="T37" fmla="*/ 4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80">
                    <a:moveTo>
                      <a:pt x="81" y="43"/>
                    </a:move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48" y="3"/>
                      <a:pt x="36" y="0"/>
                      <a:pt x="28" y="1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35"/>
                      <a:pt x="11" y="43"/>
                      <a:pt x="4" y="4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4" y="75"/>
                      <a:pt x="14" y="75"/>
                      <a:pt x="14" y="75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34" y="75"/>
                      <a:pt x="40" y="73"/>
                      <a:pt x="45" y="74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8" y="71"/>
                      <a:pt x="68" y="71"/>
                      <a:pt x="68" y="71"/>
                    </a:cubicBezTo>
                    <a:cubicBezTo>
                      <a:pt x="69" y="56"/>
                      <a:pt x="74" y="47"/>
                      <a:pt x="8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93" name="Freeform 33">
                <a:extLst>
                  <a:ext uri="{FF2B5EF4-FFF2-40B4-BE49-F238E27FC236}">
                    <a16:creationId xmlns:a16="http://schemas.microsoft.com/office/drawing/2014/main" id="{08FA1995-7C0B-4BF5-9C2B-A6E1E6D05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410" y="3892918"/>
                <a:ext cx="672458" cy="520863"/>
              </a:xfrm>
              <a:custGeom>
                <a:avLst/>
                <a:gdLst>
                  <a:gd name="T0" fmla="*/ 317 w 498"/>
                  <a:gd name="T1" fmla="*/ 59 h 385"/>
                  <a:gd name="T2" fmla="*/ 223 w 498"/>
                  <a:gd name="T3" fmla="*/ 22 h 385"/>
                  <a:gd name="T4" fmla="*/ 223 w 498"/>
                  <a:gd name="T5" fmla="*/ 3 h 385"/>
                  <a:gd name="T6" fmla="*/ 215 w 498"/>
                  <a:gd name="T7" fmla="*/ 0 h 385"/>
                  <a:gd name="T8" fmla="*/ 175 w 498"/>
                  <a:gd name="T9" fmla="*/ 42 h 385"/>
                  <a:gd name="T10" fmla="*/ 151 w 498"/>
                  <a:gd name="T11" fmla="*/ 63 h 385"/>
                  <a:gd name="T12" fmla="*/ 125 w 498"/>
                  <a:gd name="T13" fmla="*/ 50 h 385"/>
                  <a:gd name="T14" fmla="*/ 81 w 498"/>
                  <a:gd name="T15" fmla="*/ 67 h 385"/>
                  <a:gd name="T16" fmla="*/ 26 w 498"/>
                  <a:gd name="T17" fmla="*/ 30 h 385"/>
                  <a:gd name="T18" fmla="*/ 4 w 498"/>
                  <a:gd name="T19" fmla="*/ 45 h 385"/>
                  <a:gd name="T20" fmla="*/ 4 w 498"/>
                  <a:gd name="T21" fmla="*/ 47 h 385"/>
                  <a:gd name="T22" fmla="*/ 0 w 498"/>
                  <a:gd name="T23" fmla="*/ 52 h 385"/>
                  <a:gd name="T24" fmla="*/ 11 w 498"/>
                  <a:gd name="T25" fmla="*/ 54 h 385"/>
                  <a:gd name="T26" fmla="*/ 12 w 498"/>
                  <a:gd name="T27" fmla="*/ 56 h 385"/>
                  <a:gd name="T28" fmla="*/ 90 w 498"/>
                  <a:gd name="T29" fmla="*/ 113 h 385"/>
                  <a:gd name="T30" fmla="*/ 164 w 498"/>
                  <a:gd name="T31" fmla="*/ 196 h 385"/>
                  <a:gd name="T32" fmla="*/ 237 w 498"/>
                  <a:gd name="T33" fmla="*/ 190 h 385"/>
                  <a:gd name="T34" fmla="*/ 239 w 498"/>
                  <a:gd name="T35" fmla="*/ 188 h 385"/>
                  <a:gd name="T36" fmla="*/ 260 w 498"/>
                  <a:gd name="T37" fmla="*/ 193 h 385"/>
                  <a:gd name="T38" fmla="*/ 262 w 498"/>
                  <a:gd name="T39" fmla="*/ 196 h 385"/>
                  <a:gd name="T40" fmla="*/ 245 w 498"/>
                  <a:gd name="T41" fmla="*/ 244 h 385"/>
                  <a:gd name="T42" fmla="*/ 220 w 498"/>
                  <a:gd name="T43" fmla="*/ 246 h 385"/>
                  <a:gd name="T44" fmla="*/ 194 w 498"/>
                  <a:gd name="T45" fmla="*/ 307 h 385"/>
                  <a:gd name="T46" fmla="*/ 234 w 498"/>
                  <a:gd name="T47" fmla="*/ 334 h 385"/>
                  <a:gd name="T48" fmla="*/ 244 w 498"/>
                  <a:gd name="T49" fmla="*/ 352 h 385"/>
                  <a:gd name="T50" fmla="*/ 262 w 498"/>
                  <a:gd name="T51" fmla="*/ 349 h 385"/>
                  <a:gd name="T52" fmla="*/ 302 w 498"/>
                  <a:gd name="T53" fmla="*/ 365 h 385"/>
                  <a:gd name="T54" fmla="*/ 312 w 498"/>
                  <a:gd name="T55" fmla="*/ 378 h 385"/>
                  <a:gd name="T56" fmla="*/ 348 w 498"/>
                  <a:gd name="T57" fmla="*/ 379 h 385"/>
                  <a:gd name="T58" fmla="*/ 401 w 498"/>
                  <a:gd name="T59" fmla="*/ 377 h 385"/>
                  <a:gd name="T60" fmla="*/ 418 w 498"/>
                  <a:gd name="T61" fmla="*/ 366 h 385"/>
                  <a:gd name="T62" fmla="*/ 417 w 498"/>
                  <a:gd name="T63" fmla="*/ 344 h 385"/>
                  <a:gd name="T64" fmla="*/ 428 w 498"/>
                  <a:gd name="T65" fmla="*/ 315 h 385"/>
                  <a:gd name="T66" fmla="*/ 447 w 498"/>
                  <a:gd name="T67" fmla="*/ 293 h 385"/>
                  <a:gd name="T68" fmla="*/ 490 w 498"/>
                  <a:gd name="T69" fmla="*/ 293 h 385"/>
                  <a:gd name="T70" fmla="*/ 477 w 498"/>
                  <a:gd name="T71" fmla="*/ 259 h 385"/>
                  <a:gd name="T72" fmla="*/ 458 w 498"/>
                  <a:gd name="T73" fmla="*/ 255 h 385"/>
                  <a:gd name="T74" fmla="*/ 458 w 498"/>
                  <a:gd name="T75" fmla="*/ 254 h 385"/>
                  <a:gd name="T76" fmla="*/ 410 w 498"/>
                  <a:gd name="T77" fmla="*/ 227 h 385"/>
                  <a:gd name="T78" fmla="*/ 387 w 498"/>
                  <a:gd name="T79" fmla="*/ 218 h 385"/>
                  <a:gd name="T80" fmla="*/ 348 w 498"/>
                  <a:gd name="T81" fmla="*/ 112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98" h="385">
                    <a:moveTo>
                      <a:pt x="348" y="112"/>
                    </a:moveTo>
                    <a:cubicBezTo>
                      <a:pt x="336" y="102"/>
                      <a:pt x="327" y="86"/>
                      <a:pt x="317" y="59"/>
                    </a:cubicBezTo>
                    <a:cubicBezTo>
                      <a:pt x="287" y="59"/>
                      <a:pt x="269" y="54"/>
                      <a:pt x="260" y="43"/>
                    </a:cubicBezTo>
                    <a:cubicBezTo>
                      <a:pt x="254" y="34"/>
                      <a:pt x="241" y="28"/>
                      <a:pt x="223" y="22"/>
                    </a:cubicBezTo>
                    <a:cubicBezTo>
                      <a:pt x="218" y="21"/>
                      <a:pt x="218" y="21"/>
                      <a:pt x="218" y="21"/>
                    </a:cubicBezTo>
                    <a:cubicBezTo>
                      <a:pt x="223" y="3"/>
                      <a:pt x="223" y="3"/>
                      <a:pt x="223" y="3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02" y="6"/>
                      <a:pt x="194" y="13"/>
                      <a:pt x="191" y="21"/>
                    </a:cubicBezTo>
                    <a:cubicBezTo>
                      <a:pt x="186" y="30"/>
                      <a:pt x="181" y="37"/>
                      <a:pt x="175" y="42"/>
                    </a:cubicBezTo>
                    <a:cubicBezTo>
                      <a:pt x="169" y="59"/>
                      <a:pt x="164" y="68"/>
                      <a:pt x="159" y="68"/>
                    </a:cubicBezTo>
                    <a:cubicBezTo>
                      <a:pt x="156" y="69"/>
                      <a:pt x="154" y="67"/>
                      <a:pt x="151" y="63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7" y="53"/>
                      <a:pt x="130" y="50"/>
                      <a:pt x="125" y="50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07" y="59"/>
                      <a:pt x="97" y="64"/>
                      <a:pt x="81" y="6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28" y="58"/>
                      <a:pt x="23" y="45"/>
                      <a:pt x="26" y="30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30" y="80"/>
                      <a:pt x="44" y="96"/>
                      <a:pt x="51" y="100"/>
                    </a:cubicBezTo>
                    <a:cubicBezTo>
                      <a:pt x="55" y="102"/>
                      <a:pt x="68" y="107"/>
                      <a:pt x="90" y="113"/>
                    </a:cubicBezTo>
                    <a:cubicBezTo>
                      <a:pt x="128" y="127"/>
                      <a:pt x="128" y="127"/>
                      <a:pt x="128" y="127"/>
                    </a:cubicBezTo>
                    <a:cubicBezTo>
                      <a:pt x="140" y="132"/>
                      <a:pt x="151" y="155"/>
                      <a:pt x="164" y="196"/>
                    </a:cubicBezTo>
                    <a:cubicBezTo>
                      <a:pt x="181" y="208"/>
                      <a:pt x="192" y="213"/>
                      <a:pt x="199" y="212"/>
                    </a:cubicBezTo>
                    <a:cubicBezTo>
                      <a:pt x="206" y="209"/>
                      <a:pt x="219" y="202"/>
                      <a:pt x="237" y="190"/>
                    </a:cubicBezTo>
                    <a:cubicBezTo>
                      <a:pt x="238" y="189"/>
                      <a:pt x="238" y="189"/>
                      <a:pt x="238" y="189"/>
                    </a:cubicBezTo>
                    <a:cubicBezTo>
                      <a:pt x="239" y="188"/>
                      <a:pt x="239" y="188"/>
                      <a:pt x="239" y="188"/>
                    </a:cubicBezTo>
                    <a:cubicBezTo>
                      <a:pt x="241" y="189"/>
                      <a:pt x="241" y="189"/>
                      <a:pt x="241" y="189"/>
                    </a:cubicBezTo>
                    <a:cubicBezTo>
                      <a:pt x="260" y="193"/>
                      <a:pt x="260" y="193"/>
                      <a:pt x="260" y="193"/>
                    </a:cubicBezTo>
                    <a:cubicBezTo>
                      <a:pt x="262" y="193"/>
                      <a:pt x="262" y="193"/>
                      <a:pt x="262" y="193"/>
                    </a:cubicBezTo>
                    <a:cubicBezTo>
                      <a:pt x="262" y="196"/>
                      <a:pt x="262" y="196"/>
                      <a:pt x="262" y="196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5" y="225"/>
                      <a:pt x="250" y="240"/>
                      <a:pt x="245" y="244"/>
                    </a:cubicBezTo>
                    <a:cubicBezTo>
                      <a:pt x="220" y="245"/>
                      <a:pt x="220" y="245"/>
                      <a:pt x="220" y="245"/>
                    </a:cubicBez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57"/>
                      <a:pt x="213" y="272"/>
                      <a:pt x="199" y="292"/>
                    </a:cubicBezTo>
                    <a:cubicBezTo>
                      <a:pt x="195" y="299"/>
                      <a:pt x="194" y="304"/>
                      <a:pt x="194" y="307"/>
                    </a:cubicBezTo>
                    <a:cubicBezTo>
                      <a:pt x="218" y="324"/>
                      <a:pt x="218" y="324"/>
                      <a:pt x="218" y="324"/>
                    </a:cubicBezTo>
                    <a:cubicBezTo>
                      <a:pt x="224" y="331"/>
                      <a:pt x="229" y="334"/>
                      <a:pt x="234" y="334"/>
                    </a:cubicBez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44" y="352"/>
                      <a:pt x="244" y="352"/>
                      <a:pt x="244" y="352"/>
                    </a:cubicBezTo>
                    <a:cubicBezTo>
                      <a:pt x="256" y="356"/>
                      <a:pt x="256" y="356"/>
                      <a:pt x="256" y="356"/>
                    </a:cubicBezTo>
                    <a:cubicBezTo>
                      <a:pt x="262" y="349"/>
                      <a:pt x="262" y="349"/>
                      <a:pt x="262" y="349"/>
                    </a:cubicBezTo>
                    <a:cubicBezTo>
                      <a:pt x="265" y="346"/>
                      <a:pt x="270" y="344"/>
                      <a:pt x="273" y="345"/>
                    </a:cubicBezTo>
                    <a:cubicBezTo>
                      <a:pt x="283" y="345"/>
                      <a:pt x="292" y="352"/>
                      <a:pt x="302" y="365"/>
                    </a:cubicBezTo>
                    <a:cubicBezTo>
                      <a:pt x="302" y="365"/>
                      <a:pt x="302" y="365"/>
                      <a:pt x="302" y="365"/>
                    </a:cubicBezTo>
                    <a:cubicBezTo>
                      <a:pt x="312" y="378"/>
                      <a:pt x="312" y="378"/>
                      <a:pt x="312" y="378"/>
                    </a:cubicBezTo>
                    <a:cubicBezTo>
                      <a:pt x="313" y="377"/>
                      <a:pt x="313" y="377"/>
                      <a:pt x="313" y="377"/>
                    </a:cubicBezTo>
                    <a:cubicBezTo>
                      <a:pt x="319" y="373"/>
                      <a:pt x="331" y="374"/>
                      <a:pt x="348" y="379"/>
                    </a:cubicBezTo>
                    <a:cubicBezTo>
                      <a:pt x="375" y="385"/>
                      <a:pt x="375" y="385"/>
                      <a:pt x="375" y="385"/>
                    </a:cubicBezTo>
                    <a:cubicBezTo>
                      <a:pt x="401" y="377"/>
                      <a:pt x="401" y="377"/>
                      <a:pt x="401" y="377"/>
                    </a:cubicBezTo>
                    <a:cubicBezTo>
                      <a:pt x="411" y="372"/>
                      <a:pt x="411" y="372"/>
                      <a:pt x="411" y="372"/>
                    </a:cubicBezTo>
                    <a:cubicBezTo>
                      <a:pt x="418" y="366"/>
                      <a:pt x="418" y="366"/>
                      <a:pt x="418" y="366"/>
                    </a:cubicBezTo>
                    <a:cubicBezTo>
                      <a:pt x="412" y="359"/>
                      <a:pt x="412" y="359"/>
                      <a:pt x="412" y="359"/>
                    </a:cubicBezTo>
                    <a:cubicBezTo>
                      <a:pt x="410" y="355"/>
                      <a:pt x="412" y="349"/>
                      <a:pt x="417" y="344"/>
                    </a:cubicBezTo>
                    <a:cubicBezTo>
                      <a:pt x="424" y="339"/>
                      <a:pt x="428" y="334"/>
                      <a:pt x="428" y="327"/>
                    </a:cubicBezTo>
                    <a:cubicBezTo>
                      <a:pt x="428" y="315"/>
                      <a:pt x="428" y="315"/>
                      <a:pt x="428" y="315"/>
                    </a:cubicBezTo>
                    <a:cubicBezTo>
                      <a:pt x="426" y="308"/>
                      <a:pt x="427" y="304"/>
                      <a:pt x="429" y="302"/>
                    </a:cubicBezTo>
                    <a:cubicBezTo>
                      <a:pt x="431" y="298"/>
                      <a:pt x="439" y="296"/>
                      <a:pt x="447" y="293"/>
                    </a:cubicBezTo>
                    <a:cubicBezTo>
                      <a:pt x="461" y="291"/>
                      <a:pt x="478" y="298"/>
                      <a:pt x="498" y="315"/>
                    </a:cubicBezTo>
                    <a:cubicBezTo>
                      <a:pt x="490" y="293"/>
                      <a:pt x="490" y="293"/>
                      <a:pt x="490" y="293"/>
                    </a:cubicBezTo>
                    <a:cubicBezTo>
                      <a:pt x="479" y="278"/>
                      <a:pt x="479" y="278"/>
                      <a:pt x="479" y="278"/>
                    </a:cubicBezTo>
                    <a:cubicBezTo>
                      <a:pt x="477" y="259"/>
                      <a:pt x="477" y="259"/>
                      <a:pt x="477" y="259"/>
                    </a:cubicBezTo>
                    <a:cubicBezTo>
                      <a:pt x="459" y="255"/>
                      <a:pt x="459" y="255"/>
                      <a:pt x="459" y="255"/>
                    </a:cubicBezTo>
                    <a:cubicBezTo>
                      <a:pt x="458" y="255"/>
                      <a:pt x="458" y="255"/>
                      <a:pt x="458" y="255"/>
                    </a:cubicBezTo>
                    <a:cubicBezTo>
                      <a:pt x="458" y="254"/>
                      <a:pt x="458" y="254"/>
                      <a:pt x="458" y="254"/>
                    </a:cubicBezTo>
                    <a:cubicBezTo>
                      <a:pt x="458" y="254"/>
                      <a:pt x="458" y="254"/>
                      <a:pt x="458" y="254"/>
                    </a:cubicBezTo>
                    <a:cubicBezTo>
                      <a:pt x="458" y="254"/>
                      <a:pt x="458" y="254"/>
                      <a:pt x="458" y="254"/>
                    </a:cubicBezTo>
                    <a:cubicBezTo>
                      <a:pt x="410" y="227"/>
                      <a:pt x="410" y="227"/>
                      <a:pt x="410" y="227"/>
                    </a:cubicBezTo>
                    <a:cubicBezTo>
                      <a:pt x="387" y="223"/>
                      <a:pt x="387" y="223"/>
                      <a:pt x="387" y="223"/>
                    </a:cubicBezTo>
                    <a:cubicBezTo>
                      <a:pt x="387" y="218"/>
                      <a:pt x="387" y="218"/>
                      <a:pt x="387" y="218"/>
                    </a:cubicBezTo>
                    <a:cubicBezTo>
                      <a:pt x="386" y="193"/>
                      <a:pt x="386" y="193"/>
                      <a:pt x="386" y="193"/>
                    </a:cubicBezTo>
                    <a:cubicBezTo>
                      <a:pt x="370" y="149"/>
                      <a:pt x="357" y="121"/>
                      <a:pt x="34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94" name="Freeform 34">
                <a:extLst>
                  <a:ext uri="{FF2B5EF4-FFF2-40B4-BE49-F238E27FC236}">
                    <a16:creationId xmlns:a16="http://schemas.microsoft.com/office/drawing/2014/main" id="{6C1CF12F-8B94-413A-84D4-073330AC1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690" y="2896539"/>
                <a:ext cx="625813" cy="895315"/>
              </a:xfrm>
              <a:custGeom>
                <a:avLst/>
                <a:gdLst>
                  <a:gd name="T0" fmla="*/ 417 w 463"/>
                  <a:gd name="T1" fmla="*/ 196 h 662"/>
                  <a:gd name="T2" fmla="*/ 368 w 463"/>
                  <a:gd name="T3" fmla="*/ 183 h 662"/>
                  <a:gd name="T4" fmla="*/ 366 w 463"/>
                  <a:gd name="T5" fmla="*/ 137 h 662"/>
                  <a:gd name="T6" fmla="*/ 352 w 463"/>
                  <a:gd name="T7" fmla="*/ 121 h 662"/>
                  <a:gd name="T8" fmla="*/ 307 w 463"/>
                  <a:gd name="T9" fmla="*/ 101 h 662"/>
                  <a:gd name="T10" fmla="*/ 309 w 463"/>
                  <a:gd name="T11" fmla="*/ 64 h 662"/>
                  <a:gd name="T12" fmla="*/ 298 w 463"/>
                  <a:gd name="T13" fmla="*/ 53 h 662"/>
                  <a:gd name="T14" fmla="*/ 275 w 463"/>
                  <a:gd name="T15" fmla="*/ 39 h 662"/>
                  <a:gd name="T16" fmla="*/ 263 w 463"/>
                  <a:gd name="T17" fmla="*/ 0 h 662"/>
                  <a:gd name="T18" fmla="*/ 235 w 463"/>
                  <a:gd name="T19" fmla="*/ 22 h 662"/>
                  <a:gd name="T20" fmla="*/ 205 w 463"/>
                  <a:gd name="T21" fmla="*/ 64 h 662"/>
                  <a:gd name="T22" fmla="*/ 188 w 463"/>
                  <a:gd name="T23" fmla="*/ 88 h 662"/>
                  <a:gd name="T24" fmla="*/ 154 w 463"/>
                  <a:gd name="T25" fmla="*/ 104 h 662"/>
                  <a:gd name="T26" fmla="*/ 117 w 463"/>
                  <a:gd name="T27" fmla="*/ 104 h 662"/>
                  <a:gd name="T28" fmla="*/ 83 w 463"/>
                  <a:gd name="T29" fmla="*/ 131 h 662"/>
                  <a:gd name="T30" fmla="*/ 62 w 463"/>
                  <a:gd name="T31" fmla="*/ 120 h 662"/>
                  <a:gd name="T32" fmla="*/ 43 w 463"/>
                  <a:gd name="T33" fmla="*/ 85 h 662"/>
                  <a:gd name="T34" fmla="*/ 20 w 463"/>
                  <a:gd name="T35" fmla="*/ 126 h 662"/>
                  <a:gd name="T36" fmla="*/ 19 w 463"/>
                  <a:gd name="T37" fmla="*/ 128 h 662"/>
                  <a:gd name="T38" fmla="*/ 38 w 463"/>
                  <a:gd name="T39" fmla="*/ 221 h 662"/>
                  <a:gd name="T40" fmla="*/ 47 w 463"/>
                  <a:gd name="T41" fmla="*/ 247 h 662"/>
                  <a:gd name="T42" fmla="*/ 15 w 463"/>
                  <a:gd name="T43" fmla="*/ 264 h 662"/>
                  <a:gd name="T44" fmla="*/ 62 w 463"/>
                  <a:gd name="T45" fmla="*/ 316 h 662"/>
                  <a:gd name="T46" fmla="*/ 62 w 463"/>
                  <a:gd name="T47" fmla="*/ 318 h 662"/>
                  <a:gd name="T48" fmla="*/ 48 w 463"/>
                  <a:gd name="T49" fmla="*/ 371 h 662"/>
                  <a:gd name="T50" fmla="*/ 20 w 463"/>
                  <a:gd name="T51" fmla="*/ 389 h 662"/>
                  <a:gd name="T52" fmla="*/ 47 w 463"/>
                  <a:gd name="T53" fmla="*/ 473 h 662"/>
                  <a:gd name="T54" fmla="*/ 63 w 463"/>
                  <a:gd name="T55" fmla="*/ 500 h 662"/>
                  <a:gd name="T56" fmla="*/ 41 w 463"/>
                  <a:gd name="T57" fmla="*/ 548 h 662"/>
                  <a:gd name="T58" fmla="*/ 25 w 463"/>
                  <a:gd name="T59" fmla="*/ 595 h 662"/>
                  <a:gd name="T60" fmla="*/ 27 w 463"/>
                  <a:gd name="T61" fmla="*/ 628 h 662"/>
                  <a:gd name="T62" fmla="*/ 35 w 463"/>
                  <a:gd name="T63" fmla="*/ 636 h 662"/>
                  <a:gd name="T64" fmla="*/ 36 w 463"/>
                  <a:gd name="T65" fmla="*/ 643 h 662"/>
                  <a:gd name="T66" fmla="*/ 36 w 463"/>
                  <a:gd name="T67" fmla="*/ 644 h 662"/>
                  <a:gd name="T68" fmla="*/ 122 w 463"/>
                  <a:gd name="T69" fmla="*/ 654 h 662"/>
                  <a:gd name="T70" fmla="*/ 148 w 463"/>
                  <a:gd name="T71" fmla="*/ 611 h 662"/>
                  <a:gd name="T72" fmla="*/ 274 w 463"/>
                  <a:gd name="T73" fmla="*/ 466 h 662"/>
                  <a:gd name="T74" fmla="*/ 329 w 463"/>
                  <a:gd name="T75" fmla="*/ 432 h 662"/>
                  <a:gd name="T76" fmla="*/ 308 w 463"/>
                  <a:gd name="T77" fmla="*/ 412 h 662"/>
                  <a:gd name="T78" fmla="*/ 302 w 463"/>
                  <a:gd name="T79" fmla="*/ 389 h 662"/>
                  <a:gd name="T80" fmla="*/ 230 w 463"/>
                  <a:gd name="T81" fmla="*/ 315 h 662"/>
                  <a:gd name="T82" fmla="*/ 160 w 463"/>
                  <a:gd name="T83" fmla="*/ 301 h 662"/>
                  <a:gd name="T84" fmla="*/ 133 w 463"/>
                  <a:gd name="T85" fmla="*/ 263 h 662"/>
                  <a:gd name="T86" fmla="*/ 175 w 463"/>
                  <a:gd name="T87" fmla="*/ 195 h 662"/>
                  <a:gd name="T88" fmla="*/ 186 w 463"/>
                  <a:gd name="T89" fmla="*/ 162 h 662"/>
                  <a:gd name="T90" fmla="*/ 273 w 463"/>
                  <a:gd name="T91" fmla="*/ 177 h 662"/>
                  <a:gd name="T92" fmla="*/ 267 w 463"/>
                  <a:gd name="T93" fmla="*/ 211 h 662"/>
                  <a:gd name="T94" fmla="*/ 315 w 463"/>
                  <a:gd name="T95" fmla="*/ 252 h 662"/>
                  <a:gd name="T96" fmla="*/ 395 w 463"/>
                  <a:gd name="T97" fmla="*/ 321 h 662"/>
                  <a:gd name="T98" fmla="*/ 437 w 463"/>
                  <a:gd name="T99" fmla="*/ 270 h 662"/>
                  <a:gd name="T100" fmla="*/ 443 w 463"/>
                  <a:gd name="T101" fmla="*/ 244 h 662"/>
                  <a:gd name="T102" fmla="*/ 462 w 463"/>
                  <a:gd name="T103" fmla="*/ 230 h 662"/>
                  <a:gd name="T104" fmla="*/ 428 w 463"/>
                  <a:gd name="T105" fmla="*/ 205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3" h="662">
                    <a:moveTo>
                      <a:pt x="426" y="200"/>
                    </a:moveTo>
                    <a:cubicBezTo>
                      <a:pt x="418" y="196"/>
                      <a:pt x="418" y="196"/>
                      <a:pt x="418" y="196"/>
                    </a:cubicBezTo>
                    <a:cubicBezTo>
                      <a:pt x="418" y="196"/>
                      <a:pt x="418" y="196"/>
                      <a:pt x="418" y="196"/>
                    </a:cubicBezTo>
                    <a:cubicBezTo>
                      <a:pt x="417" y="196"/>
                      <a:pt x="417" y="196"/>
                      <a:pt x="417" y="196"/>
                    </a:cubicBezTo>
                    <a:cubicBezTo>
                      <a:pt x="410" y="189"/>
                      <a:pt x="410" y="189"/>
                      <a:pt x="410" y="189"/>
                    </a:cubicBezTo>
                    <a:cubicBezTo>
                      <a:pt x="381" y="181"/>
                      <a:pt x="381" y="181"/>
                      <a:pt x="381" y="181"/>
                    </a:cubicBezTo>
                    <a:cubicBezTo>
                      <a:pt x="373" y="181"/>
                      <a:pt x="373" y="181"/>
                      <a:pt x="373" y="181"/>
                    </a:cubicBez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57" y="161"/>
                      <a:pt x="357" y="161"/>
                      <a:pt x="357" y="161"/>
                    </a:cubicBezTo>
                    <a:cubicBezTo>
                      <a:pt x="358" y="160"/>
                      <a:pt x="358" y="160"/>
                      <a:pt x="358" y="160"/>
                    </a:cubicBezTo>
                    <a:cubicBezTo>
                      <a:pt x="366" y="149"/>
                      <a:pt x="366" y="149"/>
                      <a:pt x="366" y="149"/>
                    </a:cubicBezTo>
                    <a:cubicBezTo>
                      <a:pt x="366" y="137"/>
                      <a:pt x="366" y="137"/>
                      <a:pt x="366" y="137"/>
                    </a:cubicBezTo>
                    <a:cubicBezTo>
                      <a:pt x="367" y="134"/>
                      <a:pt x="367" y="134"/>
                      <a:pt x="367" y="134"/>
                    </a:cubicBezTo>
                    <a:cubicBezTo>
                      <a:pt x="372" y="126"/>
                      <a:pt x="372" y="126"/>
                      <a:pt x="372" y="126"/>
                    </a:cubicBezTo>
                    <a:cubicBezTo>
                      <a:pt x="368" y="124"/>
                      <a:pt x="368" y="124"/>
                      <a:pt x="368" y="124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25" y="116"/>
                      <a:pt x="325" y="116"/>
                      <a:pt x="325" y="116"/>
                    </a:cubicBezTo>
                    <a:cubicBezTo>
                      <a:pt x="323" y="116"/>
                      <a:pt x="323" y="116"/>
                      <a:pt x="323" y="116"/>
                    </a:cubicBezTo>
                    <a:cubicBezTo>
                      <a:pt x="307" y="101"/>
                      <a:pt x="307" y="101"/>
                      <a:pt x="307" y="101"/>
                    </a:cubicBezTo>
                    <a:cubicBezTo>
                      <a:pt x="307" y="100"/>
                      <a:pt x="307" y="100"/>
                      <a:pt x="307" y="100"/>
                    </a:cubicBezTo>
                    <a:cubicBezTo>
                      <a:pt x="302" y="89"/>
                      <a:pt x="302" y="89"/>
                      <a:pt x="302" y="89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9" y="64"/>
                      <a:pt x="309" y="64"/>
                      <a:pt x="309" y="64"/>
                    </a:cubicBezTo>
                    <a:cubicBezTo>
                      <a:pt x="309" y="48"/>
                      <a:pt x="309" y="48"/>
                      <a:pt x="309" y="48"/>
                    </a:cubicBezTo>
                    <a:cubicBezTo>
                      <a:pt x="308" y="44"/>
                      <a:pt x="308" y="44"/>
                      <a:pt x="308" y="44"/>
                    </a:cubicBezTo>
                    <a:cubicBezTo>
                      <a:pt x="300" y="52"/>
                      <a:pt x="300" y="52"/>
                      <a:pt x="300" y="52"/>
                    </a:cubicBezTo>
                    <a:cubicBezTo>
                      <a:pt x="298" y="53"/>
                      <a:pt x="298" y="53"/>
                      <a:pt x="298" y="53"/>
                    </a:cubicBezTo>
                    <a:cubicBezTo>
                      <a:pt x="296" y="56"/>
                      <a:pt x="296" y="56"/>
                      <a:pt x="296" y="56"/>
                    </a:cubicBezTo>
                    <a:cubicBezTo>
                      <a:pt x="294" y="53"/>
                      <a:pt x="294" y="53"/>
                      <a:pt x="294" y="53"/>
                    </a:cubicBezTo>
                    <a:cubicBezTo>
                      <a:pt x="291" y="52"/>
                      <a:pt x="291" y="52"/>
                      <a:pt x="291" y="52"/>
                    </a:cubicBezTo>
                    <a:cubicBezTo>
                      <a:pt x="275" y="39"/>
                      <a:pt x="275" y="39"/>
                      <a:pt x="275" y="39"/>
                    </a:cubicBezTo>
                    <a:cubicBezTo>
                      <a:pt x="273" y="37"/>
                      <a:pt x="273" y="37"/>
                      <a:pt x="273" y="37"/>
                    </a:cubicBezTo>
                    <a:cubicBezTo>
                      <a:pt x="273" y="35"/>
                      <a:pt x="273" y="35"/>
                      <a:pt x="273" y="35"/>
                    </a:cubicBezTo>
                    <a:cubicBezTo>
                      <a:pt x="270" y="12"/>
                      <a:pt x="270" y="12"/>
                      <a:pt x="270" y="12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37" y="18"/>
                      <a:pt x="237" y="18"/>
                      <a:pt x="237" y="18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35" y="22"/>
                      <a:pt x="235" y="22"/>
                      <a:pt x="235" y="22"/>
                    </a:cubicBezTo>
                    <a:cubicBezTo>
                      <a:pt x="210" y="16"/>
                      <a:pt x="210" y="16"/>
                      <a:pt x="210" y="16"/>
                    </a:cubicBezTo>
                    <a:cubicBezTo>
                      <a:pt x="206" y="39"/>
                      <a:pt x="206" y="39"/>
                      <a:pt x="206" y="39"/>
                    </a:cubicBezTo>
                    <a:cubicBezTo>
                      <a:pt x="206" y="63"/>
                      <a:pt x="206" y="63"/>
                      <a:pt x="206" y="63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7"/>
                      <a:pt x="191" y="87"/>
                      <a:pt x="191" y="87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88" y="88"/>
                      <a:pt x="188" y="88"/>
                      <a:pt x="188" y="88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1" y="103"/>
                      <a:pt x="151" y="103"/>
                      <a:pt x="151" y="103"/>
                    </a:cubicBezTo>
                    <a:cubicBezTo>
                      <a:pt x="121" y="93"/>
                      <a:pt x="121" y="93"/>
                      <a:pt x="121" y="93"/>
                    </a:cubicBez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04" y="126"/>
                      <a:pt x="104" y="126"/>
                      <a:pt x="104" y="126"/>
                    </a:cubicBezTo>
                    <a:cubicBezTo>
                      <a:pt x="102" y="130"/>
                      <a:pt x="99" y="132"/>
                      <a:pt x="96" y="133"/>
                    </a:cubicBezTo>
                    <a:cubicBezTo>
                      <a:pt x="83" y="131"/>
                      <a:pt x="83" y="131"/>
                      <a:pt x="83" y="13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63" y="122"/>
                      <a:pt x="63" y="122"/>
                      <a:pt x="63" y="122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59" y="94"/>
                      <a:pt x="59" y="94"/>
                      <a:pt x="59" y="94"/>
                    </a:cubicBezTo>
                    <a:cubicBezTo>
                      <a:pt x="54" y="75"/>
                      <a:pt x="54" y="75"/>
                      <a:pt x="54" y="75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27"/>
                      <a:pt x="20" y="127"/>
                      <a:pt x="20" y="127"/>
                    </a:cubicBezTo>
                    <a:cubicBezTo>
                      <a:pt x="20" y="127"/>
                      <a:pt x="20" y="127"/>
                      <a:pt x="20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9" y="146"/>
                      <a:pt x="6" y="152"/>
                      <a:pt x="0" y="162"/>
                    </a:cubicBezTo>
                    <a:cubicBezTo>
                      <a:pt x="6" y="186"/>
                      <a:pt x="6" y="186"/>
                      <a:pt x="6" y="186"/>
                    </a:cubicBezTo>
                    <a:cubicBezTo>
                      <a:pt x="38" y="221"/>
                      <a:pt x="38" y="221"/>
                      <a:pt x="38" y="221"/>
                    </a:cubicBezTo>
                    <a:cubicBezTo>
                      <a:pt x="38" y="221"/>
                      <a:pt x="38" y="221"/>
                      <a:pt x="38" y="221"/>
                    </a:cubicBezTo>
                    <a:cubicBezTo>
                      <a:pt x="48" y="243"/>
                      <a:pt x="48" y="243"/>
                      <a:pt x="48" y="243"/>
                    </a:cubicBezTo>
                    <a:cubicBezTo>
                      <a:pt x="48" y="245"/>
                      <a:pt x="48" y="245"/>
                      <a:pt x="48" y="245"/>
                    </a:cubicBezTo>
                    <a:cubicBezTo>
                      <a:pt x="47" y="247"/>
                      <a:pt x="47" y="247"/>
                      <a:pt x="47" y="247"/>
                    </a:cubicBezTo>
                    <a:cubicBezTo>
                      <a:pt x="46" y="247"/>
                      <a:pt x="46" y="247"/>
                      <a:pt x="46" y="247"/>
                    </a:cubicBezTo>
                    <a:cubicBezTo>
                      <a:pt x="38" y="258"/>
                      <a:pt x="38" y="258"/>
                      <a:pt x="38" y="258"/>
                    </a:cubicBezTo>
                    <a:cubicBezTo>
                      <a:pt x="36" y="260"/>
                      <a:pt x="36" y="260"/>
                      <a:pt x="36" y="260"/>
                    </a:cubicBezTo>
                    <a:cubicBezTo>
                      <a:pt x="15" y="264"/>
                      <a:pt x="15" y="264"/>
                      <a:pt x="15" y="264"/>
                    </a:cubicBezTo>
                    <a:cubicBezTo>
                      <a:pt x="17" y="281"/>
                      <a:pt x="17" y="281"/>
                      <a:pt x="17" y="281"/>
                    </a:cubicBezTo>
                    <a:cubicBezTo>
                      <a:pt x="33" y="290"/>
                      <a:pt x="33" y="290"/>
                      <a:pt x="33" y="290"/>
                    </a:cubicBezTo>
                    <a:cubicBezTo>
                      <a:pt x="56" y="295"/>
                      <a:pt x="56" y="295"/>
                      <a:pt x="56" y="295"/>
                    </a:cubicBezTo>
                    <a:cubicBezTo>
                      <a:pt x="62" y="316"/>
                      <a:pt x="62" y="316"/>
                      <a:pt x="62" y="316"/>
                    </a:cubicBezTo>
                    <a:cubicBezTo>
                      <a:pt x="62" y="316"/>
                      <a:pt x="62" y="316"/>
                      <a:pt x="62" y="316"/>
                    </a:cubicBezTo>
                    <a:cubicBezTo>
                      <a:pt x="62" y="316"/>
                      <a:pt x="62" y="316"/>
                      <a:pt x="62" y="316"/>
                    </a:cubicBezTo>
                    <a:cubicBezTo>
                      <a:pt x="62" y="317"/>
                      <a:pt x="62" y="317"/>
                      <a:pt x="62" y="317"/>
                    </a:cubicBezTo>
                    <a:cubicBezTo>
                      <a:pt x="62" y="318"/>
                      <a:pt x="62" y="318"/>
                      <a:pt x="62" y="318"/>
                    </a:cubicBezTo>
                    <a:cubicBezTo>
                      <a:pt x="57" y="354"/>
                      <a:pt x="57" y="354"/>
                      <a:pt x="57" y="354"/>
                    </a:cubicBezTo>
                    <a:cubicBezTo>
                      <a:pt x="57" y="354"/>
                      <a:pt x="57" y="354"/>
                      <a:pt x="57" y="354"/>
                    </a:cubicBezTo>
                    <a:cubicBezTo>
                      <a:pt x="57" y="355"/>
                      <a:pt x="57" y="355"/>
                      <a:pt x="57" y="355"/>
                    </a:cubicBezTo>
                    <a:cubicBezTo>
                      <a:pt x="48" y="371"/>
                      <a:pt x="48" y="371"/>
                      <a:pt x="48" y="371"/>
                    </a:cubicBezTo>
                    <a:cubicBezTo>
                      <a:pt x="48" y="374"/>
                      <a:pt x="48" y="374"/>
                      <a:pt x="48" y="374"/>
                    </a:cubicBezTo>
                    <a:cubicBezTo>
                      <a:pt x="46" y="374"/>
                      <a:pt x="46" y="374"/>
                      <a:pt x="46" y="374"/>
                    </a:cubicBezTo>
                    <a:cubicBezTo>
                      <a:pt x="20" y="378"/>
                      <a:pt x="20" y="378"/>
                      <a:pt x="20" y="378"/>
                    </a:cubicBezTo>
                    <a:cubicBezTo>
                      <a:pt x="20" y="389"/>
                      <a:pt x="20" y="389"/>
                      <a:pt x="20" y="389"/>
                    </a:cubicBezTo>
                    <a:cubicBezTo>
                      <a:pt x="12" y="412"/>
                      <a:pt x="12" y="412"/>
                      <a:pt x="12" y="412"/>
                    </a:cubicBezTo>
                    <a:cubicBezTo>
                      <a:pt x="9" y="438"/>
                      <a:pt x="9" y="438"/>
                      <a:pt x="9" y="438"/>
                    </a:cubicBezTo>
                    <a:cubicBezTo>
                      <a:pt x="15" y="453"/>
                      <a:pt x="15" y="453"/>
                      <a:pt x="15" y="453"/>
                    </a:cubicBezTo>
                    <a:cubicBezTo>
                      <a:pt x="47" y="473"/>
                      <a:pt x="47" y="473"/>
                      <a:pt x="47" y="473"/>
                    </a:cubicBezTo>
                    <a:cubicBezTo>
                      <a:pt x="48" y="474"/>
                      <a:pt x="48" y="474"/>
                      <a:pt x="48" y="474"/>
                    </a:cubicBezTo>
                    <a:cubicBezTo>
                      <a:pt x="62" y="498"/>
                      <a:pt x="62" y="498"/>
                      <a:pt x="62" y="498"/>
                    </a:cubicBezTo>
                    <a:cubicBezTo>
                      <a:pt x="62" y="499"/>
                      <a:pt x="62" y="499"/>
                      <a:pt x="62" y="499"/>
                    </a:cubicBezTo>
                    <a:cubicBezTo>
                      <a:pt x="63" y="500"/>
                      <a:pt x="63" y="500"/>
                      <a:pt x="63" y="500"/>
                    </a:cubicBezTo>
                    <a:cubicBezTo>
                      <a:pt x="62" y="501"/>
                      <a:pt x="62" y="501"/>
                      <a:pt x="62" y="501"/>
                    </a:cubicBezTo>
                    <a:cubicBezTo>
                      <a:pt x="45" y="538"/>
                      <a:pt x="45" y="538"/>
                      <a:pt x="45" y="538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0" y="572"/>
                      <a:pt x="30" y="572"/>
                      <a:pt x="30" y="572"/>
                    </a:cubicBezTo>
                    <a:cubicBezTo>
                      <a:pt x="26" y="591"/>
                      <a:pt x="26" y="591"/>
                      <a:pt x="26" y="591"/>
                    </a:cubicBezTo>
                    <a:cubicBezTo>
                      <a:pt x="25" y="594"/>
                      <a:pt x="25" y="594"/>
                      <a:pt x="25" y="594"/>
                    </a:cubicBezTo>
                    <a:cubicBezTo>
                      <a:pt x="25" y="595"/>
                      <a:pt x="25" y="595"/>
                      <a:pt x="25" y="595"/>
                    </a:cubicBezTo>
                    <a:cubicBezTo>
                      <a:pt x="20" y="599"/>
                      <a:pt x="17" y="603"/>
                      <a:pt x="15" y="609"/>
                    </a:cubicBezTo>
                    <a:cubicBezTo>
                      <a:pt x="14" y="611"/>
                      <a:pt x="14" y="614"/>
                      <a:pt x="16" y="616"/>
                    </a:cubicBezTo>
                    <a:cubicBezTo>
                      <a:pt x="17" y="617"/>
                      <a:pt x="17" y="617"/>
                      <a:pt x="17" y="617"/>
                    </a:cubicBezTo>
                    <a:cubicBezTo>
                      <a:pt x="27" y="628"/>
                      <a:pt x="27" y="628"/>
                      <a:pt x="27" y="628"/>
                    </a:cubicBezTo>
                    <a:cubicBezTo>
                      <a:pt x="27" y="628"/>
                      <a:pt x="27" y="628"/>
                      <a:pt x="27" y="628"/>
                    </a:cubicBezTo>
                    <a:cubicBezTo>
                      <a:pt x="27" y="628"/>
                      <a:pt x="27" y="628"/>
                      <a:pt x="27" y="628"/>
                    </a:cubicBezTo>
                    <a:cubicBezTo>
                      <a:pt x="33" y="637"/>
                      <a:pt x="33" y="637"/>
                      <a:pt x="33" y="637"/>
                    </a:cubicBezTo>
                    <a:cubicBezTo>
                      <a:pt x="35" y="636"/>
                      <a:pt x="35" y="636"/>
                      <a:pt x="35" y="636"/>
                    </a:cubicBezTo>
                    <a:cubicBezTo>
                      <a:pt x="35" y="636"/>
                      <a:pt x="35" y="636"/>
                      <a:pt x="35" y="636"/>
                    </a:cubicBezTo>
                    <a:cubicBezTo>
                      <a:pt x="36" y="639"/>
                      <a:pt x="36" y="639"/>
                      <a:pt x="36" y="639"/>
                    </a:cubicBezTo>
                    <a:cubicBezTo>
                      <a:pt x="36" y="640"/>
                      <a:pt x="36" y="640"/>
                      <a:pt x="36" y="640"/>
                    </a:cubicBezTo>
                    <a:cubicBezTo>
                      <a:pt x="36" y="643"/>
                      <a:pt x="36" y="643"/>
                      <a:pt x="36" y="643"/>
                    </a:cubicBezTo>
                    <a:cubicBezTo>
                      <a:pt x="36" y="643"/>
                      <a:pt x="36" y="643"/>
                      <a:pt x="36" y="643"/>
                    </a:cubicBezTo>
                    <a:cubicBezTo>
                      <a:pt x="36" y="644"/>
                      <a:pt x="36" y="644"/>
                      <a:pt x="36" y="644"/>
                    </a:cubicBezTo>
                    <a:cubicBezTo>
                      <a:pt x="36" y="644"/>
                      <a:pt x="36" y="644"/>
                      <a:pt x="36" y="644"/>
                    </a:cubicBezTo>
                    <a:cubicBezTo>
                      <a:pt x="36" y="644"/>
                      <a:pt x="36" y="644"/>
                      <a:pt x="36" y="644"/>
                    </a:cubicBezTo>
                    <a:cubicBezTo>
                      <a:pt x="38" y="651"/>
                      <a:pt x="38" y="651"/>
                      <a:pt x="38" y="651"/>
                    </a:cubicBezTo>
                    <a:cubicBezTo>
                      <a:pt x="47" y="654"/>
                      <a:pt x="47" y="654"/>
                      <a:pt x="47" y="654"/>
                    </a:cubicBezTo>
                    <a:cubicBezTo>
                      <a:pt x="85" y="662"/>
                      <a:pt x="85" y="662"/>
                      <a:pt x="85" y="662"/>
                    </a:cubicBezTo>
                    <a:cubicBezTo>
                      <a:pt x="98" y="662"/>
                      <a:pt x="110" y="659"/>
                      <a:pt x="122" y="654"/>
                    </a:cubicBezTo>
                    <a:cubicBezTo>
                      <a:pt x="135" y="648"/>
                      <a:pt x="147" y="647"/>
                      <a:pt x="159" y="649"/>
                    </a:cubicBezTo>
                    <a:cubicBezTo>
                      <a:pt x="161" y="642"/>
                      <a:pt x="161" y="642"/>
                      <a:pt x="161" y="642"/>
                    </a:cubicBezTo>
                    <a:cubicBezTo>
                      <a:pt x="149" y="614"/>
                      <a:pt x="149" y="614"/>
                      <a:pt x="149" y="614"/>
                    </a:cubicBezTo>
                    <a:cubicBezTo>
                      <a:pt x="148" y="611"/>
                      <a:pt x="148" y="611"/>
                      <a:pt x="148" y="611"/>
                    </a:cubicBezTo>
                    <a:cubicBezTo>
                      <a:pt x="149" y="611"/>
                      <a:pt x="149" y="611"/>
                      <a:pt x="149" y="611"/>
                    </a:cubicBezTo>
                    <a:cubicBezTo>
                      <a:pt x="209" y="528"/>
                      <a:pt x="209" y="528"/>
                      <a:pt x="209" y="528"/>
                    </a:cubicBezTo>
                    <a:cubicBezTo>
                      <a:pt x="273" y="466"/>
                      <a:pt x="273" y="466"/>
                      <a:pt x="273" y="466"/>
                    </a:cubicBezTo>
                    <a:cubicBezTo>
                      <a:pt x="274" y="466"/>
                      <a:pt x="274" y="466"/>
                      <a:pt x="274" y="466"/>
                    </a:cubicBezTo>
                    <a:cubicBezTo>
                      <a:pt x="294" y="458"/>
                      <a:pt x="294" y="458"/>
                      <a:pt x="294" y="458"/>
                    </a:cubicBezTo>
                    <a:cubicBezTo>
                      <a:pt x="305" y="447"/>
                      <a:pt x="305" y="447"/>
                      <a:pt x="305" y="447"/>
                    </a:cubicBezTo>
                    <a:cubicBezTo>
                      <a:pt x="305" y="446"/>
                      <a:pt x="305" y="446"/>
                      <a:pt x="305" y="446"/>
                    </a:cubicBezTo>
                    <a:cubicBezTo>
                      <a:pt x="313" y="439"/>
                      <a:pt x="321" y="435"/>
                      <a:pt x="329" y="432"/>
                    </a:cubicBezTo>
                    <a:cubicBezTo>
                      <a:pt x="323" y="427"/>
                      <a:pt x="323" y="427"/>
                      <a:pt x="323" y="427"/>
                    </a:cubicBezTo>
                    <a:cubicBezTo>
                      <a:pt x="309" y="413"/>
                      <a:pt x="309" y="413"/>
                      <a:pt x="309" y="413"/>
                    </a:cubicBezTo>
                    <a:cubicBezTo>
                      <a:pt x="309" y="412"/>
                      <a:pt x="309" y="412"/>
                      <a:pt x="309" y="412"/>
                    </a:cubicBezTo>
                    <a:cubicBezTo>
                      <a:pt x="308" y="412"/>
                      <a:pt x="308" y="412"/>
                      <a:pt x="308" y="412"/>
                    </a:cubicBezTo>
                    <a:cubicBezTo>
                      <a:pt x="297" y="399"/>
                      <a:pt x="297" y="399"/>
                      <a:pt x="297" y="399"/>
                    </a:cubicBezTo>
                    <a:cubicBezTo>
                      <a:pt x="296" y="397"/>
                      <a:pt x="296" y="397"/>
                      <a:pt x="296" y="397"/>
                    </a:cubicBezTo>
                    <a:cubicBezTo>
                      <a:pt x="296" y="395"/>
                      <a:pt x="296" y="395"/>
                      <a:pt x="296" y="395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288" y="392"/>
                      <a:pt x="288" y="392"/>
                      <a:pt x="288" y="392"/>
                    </a:cubicBezTo>
                    <a:cubicBezTo>
                      <a:pt x="258" y="385"/>
                      <a:pt x="258" y="385"/>
                      <a:pt x="258" y="385"/>
                    </a:cubicBezTo>
                    <a:cubicBezTo>
                      <a:pt x="247" y="379"/>
                      <a:pt x="239" y="373"/>
                      <a:pt x="237" y="366"/>
                    </a:cubicBezTo>
                    <a:cubicBezTo>
                      <a:pt x="231" y="347"/>
                      <a:pt x="229" y="330"/>
                      <a:pt x="230" y="315"/>
                    </a:cubicBezTo>
                    <a:cubicBezTo>
                      <a:pt x="226" y="320"/>
                      <a:pt x="220" y="321"/>
                      <a:pt x="215" y="321"/>
                    </a:cubicBezTo>
                    <a:cubicBezTo>
                      <a:pt x="193" y="316"/>
                      <a:pt x="193" y="316"/>
                      <a:pt x="193" y="316"/>
                    </a:cubicBezTo>
                    <a:cubicBezTo>
                      <a:pt x="178" y="305"/>
                      <a:pt x="178" y="305"/>
                      <a:pt x="178" y="305"/>
                    </a:cubicBezTo>
                    <a:cubicBezTo>
                      <a:pt x="160" y="301"/>
                      <a:pt x="160" y="301"/>
                      <a:pt x="160" y="301"/>
                    </a:cubicBezTo>
                    <a:cubicBezTo>
                      <a:pt x="152" y="301"/>
                      <a:pt x="152" y="301"/>
                      <a:pt x="152" y="301"/>
                    </a:cubicBezTo>
                    <a:cubicBezTo>
                      <a:pt x="147" y="301"/>
                      <a:pt x="140" y="299"/>
                      <a:pt x="136" y="295"/>
                    </a:cubicBezTo>
                    <a:cubicBezTo>
                      <a:pt x="130" y="291"/>
                      <a:pt x="126" y="286"/>
                      <a:pt x="125" y="282"/>
                    </a:cubicBezTo>
                    <a:cubicBezTo>
                      <a:pt x="123" y="274"/>
                      <a:pt x="125" y="268"/>
                      <a:pt x="133" y="263"/>
                    </a:cubicBezTo>
                    <a:cubicBezTo>
                      <a:pt x="140" y="258"/>
                      <a:pt x="149" y="249"/>
                      <a:pt x="156" y="239"/>
                    </a:cubicBezTo>
                    <a:cubicBezTo>
                      <a:pt x="149" y="229"/>
                      <a:pt x="145" y="220"/>
                      <a:pt x="149" y="210"/>
                    </a:cubicBezTo>
                    <a:cubicBezTo>
                      <a:pt x="150" y="209"/>
                      <a:pt x="150" y="209"/>
                      <a:pt x="150" y="209"/>
                    </a:cubicBezTo>
                    <a:cubicBezTo>
                      <a:pt x="151" y="204"/>
                      <a:pt x="159" y="200"/>
                      <a:pt x="175" y="195"/>
                    </a:cubicBezTo>
                    <a:cubicBezTo>
                      <a:pt x="176" y="189"/>
                      <a:pt x="178" y="186"/>
                      <a:pt x="180" y="185"/>
                    </a:cubicBezTo>
                    <a:cubicBezTo>
                      <a:pt x="196" y="186"/>
                      <a:pt x="196" y="186"/>
                      <a:pt x="196" y="186"/>
                    </a:cubicBezTo>
                    <a:cubicBezTo>
                      <a:pt x="194" y="184"/>
                      <a:pt x="194" y="184"/>
                      <a:pt x="194" y="184"/>
                    </a:cubicBezTo>
                    <a:cubicBezTo>
                      <a:pt x="183" y="178"/>
                      <a:pt x="180" y="170"/>
                      <a:pt x="186" y="162"/>
                    </a:cubicBezTo>
                    <a:cubicBezTo>
                      <a:pt x="194" y="156"/>
                      <a:pt x="194" y="156"/>
                      <a:pt x="194" y="156"/>
                    </a:cubicBezTo>
                    <a:cubicBezTo>
                      <a:pt x="204" y="152"/>
                      <a:pt x="215" y="153"/>
                      <a:pt x="227" y="160"/>
                    </a:cubicBezTo>
                    <a:cubicBezTo>
                      <a:pt x="251" y="177"/>
                      <a:pt x="251" y="177"/>
                      <a:pt x="251" y="177"/>
                    </a:cubicBezTo>
                    <a:cubicBezTo>
                      <a:pt x="273" y="177"/>
                      <a:pt x="273" y="177"/>
                      <a:pt x="273" y="177"/>
                    </a:cubicBezTo>
                    <a:cubicBezTo>
                      <a:pt x="281" y="183"/>
                      <a:pt x="281" y="183"/>
                      <a:pt x="281" y="183"/>
                    </a:cubicBezTo>
                    <a:cubicBezTo>
                      <a:pt x="283" y="191"/>
                      <a:pt x="283" y="191"/>
                      <a:pt x="283" y="191"/>
                    </a:cubicBezTo>
                    <a:cubicBezTo>
                      <a:pt x="283" y="197"/>
                      <a:pt x="279" y="200"/>
                      <a:pt x="275" y="200"/>
                    </a:cubicBezTo>
                    <a:cubicBezTo>
                      <a:pt x="270" y="200"/>
                      <a:pt x="268" y="205"/>
                      <a:pt x="267" y="211"/>
                    </a:cubicBezTo>
                    <a:cubicBezTo>
                      <a:pt x="277" y="237"/>
                      <a:pt x="277" y="237"/>
                      <a:pt x="277" y="237"/>
                    </a:cubicBezTo>
                    <a:cubicBezTo>
                      <a:pt x="284" y="227"/>
                      <a:pt x="290" y="222"/>
                      <a:pt x="296" y="221"/>
                    </a:cubicBezTo>
                    <a:cubicBezTo>
                      <a:pt x="300" y="221"/>
                      <a:pt x="304" y="223"/>
                      <a:pt x="307" y="227"/>
                    </a:cubicBezTo>
                    <a:cubicBezTo>
                      <a:pt x="310" y="233"/>
                      <a:pt x="313" y="242"/>
                      <a:pt x="315" y="252"/>
                    </a:cubicBezTo>
                    <a:cubicBezTo>
                      <a:pt x="316" y="263"/>
                      <a:pt x="320" y="273"/>
                      <a:pt x="323" y="278"/>
                    </a:cubicBezTo>
                    <a:cubicBezTo>
                      <a:pt x="331" y="290"/>
                      <a:pt x="331" y="290"/>
                      <a:pt x="331" y="290"/>
                    </a:cubicBezTo>
                    <a:cubicBezTo>
                      <a:pt x="344" y="305"/>
                      <a:pt x="351" y="317"/>
                      <a:pt x="353" y="327"/>
                    </a:cubicBezTo>
                    <a:cubicBezTo>
                      <a:pt x="395" y="321"/>
                      <a:pt x="395" y="321"/>
                      <a:pt x="395" y="321"/>
                    </a:cubicBezTo>
                    <a:cubicBezTo>
                      <a:pt x="412" y="312"/>
                      <a:pt x="412" y="312"/>
                      <a:pt x="412" y="312"/>
                    </a:cubicBezTo>
                    <a:cubicBezTo>
                      <a:pt x="429" y="291"/>
                      <a:pt x="429" y="291"/>
                      <a:pt x="429" y="291"/>
                    </a:cubicBezTo>
                    <a:cubicBezTo>
                      <a:pt x="437" y="271"/>
                      <a:pt x="437" y="271"/>
                      <a:pt x="437" y="271"/>
                    </a:cubicBezTo>
                    <a:cubicBezTo>
                      <a:pt x="437" y="270"/>
                      <a:pt x="437" y="270"/>
                      <a:pt x="437" y="270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42" y="247"/>
                      <a:pt x="442" y="247"/>
                      <a:pt x="442" y="247"/>
                    </a:cubicBezTo>
                    <a:cubicBezTo>
                      <a:pt x="442" y="246"/>
                      <a:pt x="442" y="246"/>
                      <a:pt x="442" y="246"/>
                    </a:cubicBezTo>
                    <a:cubicBezTo>
                      <a:pt x="443" y="244"/>
                      <a:pt x="443" y="244"/>
                      <a:pt x="443" y="244"/>
                    </a:cubicBezTo>
                    <a:cubicBezTo>
                      <a:pt x="444" y="244"/>
                      <a:pt x="444" y="244"/>
                      <a:pt x="444" y="244"/>
                    </a:cubicBezTo>
                    <a:cubicBezTo>
                      <a:pt x="460" y="234"/>
                      <a:pt x="460" y="234"/>
                      <a:pt x="460" y="234"/>
                    </a:cubicBezTo>
                    <a:cubicBezTo>
                      <a:pt x="463" y="232"/>
                      <a:pt x="463" y="232"/>
                      <a:pt x="463" y="232"/>
                    </a:cubicBezTo>
                    <a:cubicBezTo>
                      <a:pt x="462" y="230"/>
                      <a:pt x="462" y="230"/>
                      <a:pt x="462" y="230"/>
                    </a:cubicBezTo>
                    <a:cubicBezTo>
                      <a:pt x="436" y="222"/>
                      <a:pt x="436" y="222"/>
                      <a:pt x="436" y="222"/>
                    </a:cubicBezTo>
                    <a:cubicBezTo>
                      <a:pt x="434" y="222"/>
                      <a:pt x="434" y="222"/>
                      <a:pt x="434" y="222"/>
                    </a:cubicBezTo>
                    <a:cubicBezTo>
                      <a:pt x="434" y="221"/>
                      <a:pt x="434" y="221"/>
                      <a:pt x="434" y="221"/>
                    </a:cubicBezTo>
                    <a:cubicBezTo>
                      <a:pt x="428" y="205"/>
                      <a:pt x="428" y="205"/>
                      <a:pt x="428" y="205"/>
                    </a:cubicBezTo>
                    <a:lnTo>
                      <a:pt x="426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95" name="Freeform 35">
                <a:extLst>
                  <a:ext uri="{FF2B5EF4-FFF2-40B4-BE49-F238E27FC236}">
                    <a16:creationId xmlns:a16="http://schemas.microsoft.com/office/drawing/2014/main" id="{53B00548-3004-469E-9D3A-F80786196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8753" y="3756871"/>
                <a:ext cx="663388" cy="653023"/>
              </a:xfrm>
              <a:custGeom>
                <a:avLst/>
                <a:gdLst>
                  <a:gd name="T0" fmla="*/ 108 w 491"/>
                  <a:gd name="T1" fmla="*/ 159 h 483"/>
                  <a:gd name="T2" fmla="*/ 4 w 491"/>
                  <a:gd name="T3" fmla="*/ 215 h 483"/>
                  <a:gd name="T4" fmla="*/ 40 w 491"/>
                  <a:gd name="T5" fmla="*/ 293 h 483"/>
                  <a:gd name="T6" fmla="*/ 41 w 491"/>
                  <a:gd name="T7" fmla="*/ 294 h 483"/>
                  <a:gd name="T8" fmla="*/ 88 w 491"/>
                  <a:gd name="T9" fmla="*/ 377 h 483"/>
                  <a:gd name="T10" fmla="*/ 115 w 491"/>
                  <a:gd name="T11" fmla="*/ 383 h 483"/>
                  <a:gd name="T12" fmla="*/ 139 w 491"/>
                  <a:gd name="T13" fmla="*/ 397 h 483"/>
                  <a:gd name="T14" fmla="*/ 280 w 491"/>
                  <a:gd name="T15" fmla="*/ 408 h 483"/>
                  <a:gd name="T16" fmla="*/ 287 w 491"/>
                  <a:gd name="T17" fmla="*/ 457 h 483"/>
                  <a:gd name="T18" fmla="*/ 344 w 491"/>
                  <a:gd name="T19" fmla="*/ 450 h 483"/>
                  <a:gd name="T20" fmla="*/ 375 w 491"/>
                  <a:gd name="T21" fmla="*/ 482 h 483"/>
                  <a:gd name="T22" fmla="*/ 399 w 491"/>
                  <a:gd name="T23" fmla="*/ 460 h 483"/>
                  <a:gd name="T24" fmla="*/ 429 w 491"/>
                  <a:gd name="T25" fmla="*/ 462 h 483"/>
                  <a:gd name="T26" fmla="*/ 458 w 491"/>
                  <a:gd name="T27" fmla="*/ 437 h 483"/>
                  <a:gd name="T28" fmla="*/ 453 w 491"/>
                  <a:gd name="T29" fmla="*/ 430 h 483"/>
                  <a:gd name="T30" fmla="*/ 456 w 491"/>
                  <a:gd name="T31" fmla="*/ 403 h 483"/>
                  <a:gd name="T32" fmla="*/ 402 w 491"/>
                  <a:gd name="T33" fmla="*/ 387 h 483"/>
                  <a:gd name="T34" fmla="*/ 375 w 491"/>
                  <a:gd name="T35" fmla="*/ 345 h 483"/>
                  <a:gd name="T36" fmla="*/ 365 w 491"/>
                  <a:gd name="T37" fmla="*/ 312 h 483"/>
                  <a:gd name="T38" fmla="*/ 392 w 491"/>
                  <a:gd name="T39" fmla="*/ 299 h 483"/>
                  <a:gd name="T40" fmla="*/ 410 w 491"/>
                  <a:gd name="T41" fmla="*/ 269 h 483"/>
                  <a:gd name="T42" fmla="*/ 423 w 491"/>
                  <a:gd name="T43" fmla="*/ 259 h 483"/>
                  <a:gd name="T44" fmla="*/ 421 w 491"/>
                  <a:gd name="T45" fmla="*/ 213 h 483"/>
                  <a:gd name="T46" fmla="*/ 449 w 491"/>
                  <a:gd name="T47" fmla="*/ 219 h 483"/>
                  <a:gd name="T48" fmla="*/ 450 w 491"/>
                  <a:gd name="T49" fmla="*/ 222 h 483"/>
                  <a:gd name="T50" fmla="*/ 491 w 491"/>
                  <a:gd name="T51" fmla="*/ 214 h 483"/>
                  <a:gd name="T52" fmla="*/ 445 w 491"/>
                  <a:gd name="T53" fmla="*/ 180 h 483"/>
                  <a:gd name="T54" fmla="*/ 401 w 491"/>
                  <a:gd name="T55" fmla="*/ 168 h 483"/>
                  <a:gd name="T56" fmla="*/ 400 w 491"/>
                  <a:gd name="T57" fmla="*/ 167 h 483"/>
                  <a:gd name="T58" fmla="*/ 345 w 491"/>
                  <a:gd name="T59" fmla="*/ 127 h 483"/>
                  <a:gd name="T60" fmla="*/ 391 w 491"/>
                  <a:gd name="T61" fmla="*/ 76 h 483"/>
                  <a:gd name="T62" fmla="*/ 373 w 491"/>
                  <a:gd name="T63" fmla="*/ 25 h 483"/>
                  <a:gd name="T64" fmla="*/ 299 w 491"/>
                  <a:gd name="T65" fmla="*/ 38 h 483"/>
                  <a:gd name="T66" fmla="*/ 267 w 491"/>
                  <a:gd name="T67" fmla="*/ 19 h 483"/>
                  <a:gd name="T68" fmla="*/ 252 w 491"/>
                  <a:gd name="T69" fmla="*/ 15 h 483"/>
                  <a:gd name="T70" fmla="*/ 250 w 491"/>
                  <a:gd name="T71" fmla="*/ 8 h 483"/>
                  <a:gd name="T72" fmla="*/ 250 w 491"/>
                  <a:gd name="T73" fmla="*/ 7 h 483"/>
                  <a:gd name="T74" fmla="*/ 249 w 491"/>
                  <a:gd name="T75" fmla="*/ 4 h 483"/>
                  <a:gd name="T76" fmla="*/ 249 w 491"/>
                  <a:gd name="T77" fmla="*/ 0 h 483"/>
                  <a:gd name="T78" fmla="*/ 244 w 491"/>
                  <a:gd name="T79" fmla="*/ 28 h 483"/>
                  <a:gd name="T80" fmla="*/ 241 w 491"/>
                  <a:gd name="T81" fmla="*/ 48 h 483"/>
                  <a:gd name="T82" fmla="*/ 244 w 491"/>
                  <a:gd name="T83" fmla="*/ 89 h 483"/>
                  <a:gd name="T84" fmla="*/ 241 w 491"/>
                  <a:gd name="T85" fmla="*/ 92 h 483"/>
                  <a:gd name="T86" fmla="*/ 229 w 491"/>
                  <a:gd name="T87" fmla="*/ 127 h 483"/>
                  <a:gd name="T88" fmla="*/ 177 w 491"/>
                  <a:gd name="T89" fmla="*/ 144 h 483"/>
                  <a:gd name="T90" fmla="*/ 110 w 491"/>
                  <a:gd name="T91" fmla="*/ 15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1" h="483">
                    <a:moveTo>
                      <a:pt x="109" y="159"/>
                    </a:moveTo>
                    <a:cubicBezTo>
                      <a:pt x="108" y="159"/>
                      <a:pt x="108" y="159"/>
                      <a:pt x="108" y="159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4" y="215"/>
                      <a:pt x="4" y="215"/>
                      <a:pt x="4" y="215"/>
                    </a:cubicBezTo>
                    <a:cubicBezTo>
                      <a:pt x="0" y="251"/>
                      <a:pt x="4" y="272"/>
                      <a:pt x="16" y="278"/>
                    </a:cubicBezTo>
                    <a:cubicBezTo>
                      <a:pt x="40" y="293"/>
                      <a:pt x="40" y="293"/>
                      <a:pt x="40" y="293"/>
                    </a:cubicBezTo>
                    <a:cubicBezTo>
                      <a:pt x="41" y="293"/>
                      <a:pt x="41" y="293"/>
                      <a:pt x="41" y="293"/>
                    </a:cubicBezTo>
                    <a:cubicBezTo>
                      <a:pt x="41" y="294"/>
                      <a:pt x="41" y="294"/>
                      <a:pt x="41" y="294"/>
                    </a:cubicBezTo>
                    <a:cubicBezTo>
                      <a:pt x="47" y="333"/>
                      <a:pt x="47" y="333"/>
                      <a:pt x="47" y="333"/>
                    </a:cubicBezTo>
                    <a:cubicBezTo>
                      <a:pt x="67" y="360"/>
                      <a:pt x="81" y="373"/>
                      <a:pt x="88" y="377"/>
                    </a:cubicBezTo>
                    <a:cubicBezTo>
                      <a:pt x="111" y="382"/>
                      <a:pt x="111" y="382"/>
                      <a:pt x="111" y="382"/>
                    </a:cubicBezTo>
                    <a:cubicBezTo>
                      <a:pt x="115" y="383"/>
                      <a:pt x="115" y="383"/>
                      <a:pt x="115" y="383"/>
                    </a:cubicBezTo>
                    <a:cubicBezTo>
                      <a:pt x="115" y="384"/>
                      <a:pt x="115" y="384"/>
                      <a:pt x="115" y="384"/>
                    </a:cubicBezTo>
                    <a:cubicBezTo>
                      <a:pt x="118" y="388"/>
                      <a:pt x="125" y="392"/>
                      <a:pt x="139" y="397"/>
                    </a:cubicBezTo>
                    <a:cubicBezTo>
                      <a:pt x="202" y="400"/>
                      <a:pt x="202" y="400"/>
                      <a:pt x="202" y="400"/>
                    </a:cubicBezTo>
                    <a:cubicBezTo>
                      <a:pt x="249" y="400"/>
                      <a:pt x="275" y="403"/>
                      <a:pt x="280" y="408"/>
                    </a:cubicBezTo>
                    <a:cubicBezTo>
                      <a:pt x="286" y="412"/>
                      <a:pt x="287" y="423"/>
                      <a:pt x="286" y="439"/>
                    </a:cubicBezTo>
                    <a:cubicBezTo>
                      <a:pt x="285" y="449"/>
                      <a:pt x="286" y="456"/>
                      <a:pt x="287" y="457"/>
                    </a:cubicBezTo>
                    <a:cubicBezTo>
                      <a:pt x="310" y="451"/>
                      <a:pt x="310" y="451"/>
                      <a:pt x="310" y="451"/>
                    </a:cubicBezTo>
                    <a:cubicBezTo>
                      <a:pt x="328" y="445"/>
                      <a:pt x="338" y="445"/>
                      <a:pt x="344" y="450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65" y="477"/>
                      <a:pt x="373" y="483"/>
                      <a:pt x="375" y="482"/>
                    </a:cubicBezTo>
                    <a:cubicBezTo>
                      <a:pt x="382" y="480"/>
                      <a:pt x="389" y="474"/>
                      <a:pt x="396" y="463"/>
                    </a:cubicBezTo>
                    <a:cubicBezTo>
                      <a:pt x="399" y="460"/>
                      <a:pt x="399" y="460"/>
                      <a:pt x="399" y="460"/>
                    </a:cubicBezTo>
                    <a:cubicBezTo>
                      <a:pt x="418" y="472"/>
                      <a:pt x="418" y="472"/>
                      <a:pt x="418" y="472"/>
                    </a:cubicBezTo>
                    <a:cubicBezTo>
                      <a:pt x="429" y="462"/>
                      <a:pt x="429" y="462"/>
                      <a:pt x="429" y="462"/>
                    </a:cubicBezTo>
                    <a:cubicBezTo>
                      <a:pt x="432" y="447"/>
                      <a:pt x="440" y="440"/>
                      <a:pt x="452" y="439"/>
                    </a:cubicBezTo>
                    <a:cubicBezTo>
                      <a:pt x="458" y="437"/>
                      <a:pt x="458" y="437"/>
                      <a:pt x="458" y="437"/>
                    </a:cubicBezTo>
                    <a:cubicBezTo>
                      <a:pt x="456" y="432"/>
                      <a:pt x="456" y="432"/>
                      <a:pt x="456" y="432"/>
                    </a:cubicBezTo>
                    <a:cubicBezTo>
                      <a:pt x="453" y="430"/>
                      <a:pt x="453" y="430"/>
                      <a:pt x="453" y="430"/>
                    </a:cubicBezTo>
                    <a:cubicBezTo>
                      <a:pt x="454" y="429"/>
                      <a:pt x="454" y="429"/>
                      <a:pt x="454" y="429"/>
                    </a:cubicBezTo>
                    <a:cubicBezTo>
                      <a:pt x="456" y="403"/>
                      <a:pt x="456" y="403"/>
                      <a:pt x="456" y="403"/>
                    </a:cubicBezTo>
                    <a:cubicBezTo>
                      <a:pt x="447" y="390"/>
                      <a:pt x="436" y="386"/>
                      <a:pt x="425" y="388"/>
                    </a:cubicBezTo>
                    <a:cubicBezTo>
                      <a:pt x="413" y="391"/>
                      <a:pt x="405" y="391"/>
                      <a:pt x="402" y="387"/>
                    </a:cubicBezTo>
                    <a:cubicBezTo>
                      <a:pt x="400" y="384"/>
                      <a:pt x="400" y="382"/>
                      <a:pt x="400" y="378"/>
                    </a:cubicBezTo>
                    <a:cubicBezTo>
                      <a:pt x="392" y="365"/>
                      <a:pt x="385" y="354"/>
                      <a:pt x="375" y="345"/>
                    </a:cubicBezTo>
                    <a:cubicBezTo>
                      <a:pt x="363" y="334"/>
                      <a:pt x="359" y="325"/>
                      <a:pt x="363" y="315"/>
                    </a:cubicBezTo>
                    <a:cubicBezTo>
                      <a:pt x="365" y="312"/>
                      <a:pt x="365" y="312"/>
                      <a:pt x="365" y="312"/>
                    </a:cubicBezTo>
                    <a:cubicBezTo>
                      <a:pt x="394" y="317"/>
                      <a:pt x="394" y="317"/>
                      <a:pt x="394" y="317"/>
                    </a:cubicBezTo>
                    <a:cubicBezTo>
                      <a:pt x="392" y="299"/>
                      <a:pt x="392" y="299"/>
                      <a:pt x="392" y="299"/>
                    </a:cubicBezTo>
                    <a:cubicBezTo>
                      <a:pt x="391" y="289"/>
                      <a:pt x="392" y="282"/>
                      <a:pt x="397" y="276"/>
                    </a:cubicBezTo>
                    <a:cubicBezTo>
                      <a:pt x="400" y="272"/>
                      <a:pt x="405" y="270"/>
                      <a:pt x="410" y="269"/>
                    </a:cubicBezTo>
                    <a:cubicBezTo>
                      <a:pt x="423" y="265"/>
                      <a:pt x="423" y="265"/>
                      <a:pt x="423" y="265"/>
                    </a:cubicBezTo>
                    <a:cubicBezTo>
                      <a:pt x="423" y="259"/>
                      <a:pt x="423" y="259"/>
                      <a:pt x="423" y="259"/>
                    </a:cubicBezTo>
                    <a:cubicBezTo>
                      <a:pt x="413" y="239"/>
                      <a:pt x="410" y="225"/>
                      <a:pt x="414" y="218"/>
                    </a:cubicBezTo>
                    <a:cubicBezTo>
                      <a:pt x="421" y="213"/>
                      <a:pt x="421" y="213"/>
                      <a:pt x="421" y="213"/>
                    </a:cubicBezTo>
                    <a:cubicBezTo>
                      <a:pt x="424" y="212"/>
                      <a:pt x="434" y="214"/>
                      <a:pt x="449" y="219"/>
                    </a:cubicBezTo>
                    <a:cubicBezTo>
                      <a:pt x="449" y="219"/>
                      <a:pt x="449" y="219"/>
                      <a:pt x="449" y="219"/>
                    </a:cubicBezTo>
                    <a:cubicBezTo>
                      <a:pt x="450" y="220"/>
                      <a:pt x="450" y="220"/>
                      <a:pt x="450" y="220"/>
                    </a:cubicBezTo>
                    <a:cubicBezTo>
                      <a:pt x="450" y="222"/>
                      <a:pt x="450" y="222"/>
                      <a:pt x="450" y="222"/>
                    </a:cubicBezTo>
                    <a:cubicBezTo>
                      <a:pt x="462" y="236"/>
                      <a:pt x="468" y="245"/>
                      <a:pt x="471" y="247"/>
                    </a:cubicBezTo>
                    <a:cubicBezTo>
                      <a:pt x="491" y="214"/>
                      <a:pt x="491" y="214"/>
                      <a:pt x="491" y="214"/>
                    </a:cubicBezTo>
                    <a:cubicBezTo>
                      <a:pt x="473" y="192"/>
                      <a:pt x="464" y="176"/>
                      <a:pt x="461" y="170"/>
                    </a:cubicBezTo>
                    <a:cubicBezTo>
                      <a:pt x="445" y="180"/>
                      <a:pt x="445" y="180"/>
                      <a:pt x="445" y="180"/>
                    </a:cubicBezTo>
                    <a:cubicBezTo>
                      <a:pt x="443" y="178"/>
                      <a:pt x="443" y="178"/>
                      <a:pt x="443" y="178"/>
                    </a:cubicBezTo>
                    <a:cubicBezTo>
                      <a:pt x="401" y="168"/>
                      <a:pt x="401" y="168"/>
                      <a:pt x="401" y="168"/>
                    </a:cubicBezTo>
                    <a:cubicBezTo>
                      <a:pt x="400" y="168"/>
                      <a:pt x="400" y="168"/>
                      <a:pt x="400" y="168"/>
                    </a:cubicBezTo>
                    <a:cubicBezTo>
                      <a:pt x="400" y="167"/>
                      <a:pt x="400" y="167"/>
                      <a:pt x="400" y="167"/>
                    </a:cubicBezTo>
                    <a:cubicBezTo>
                      <a:pt x="382" y="158"/>
                      <a:pt x="371" y="149"/>
                      <a:pt x="370" y="139"/>
                    </a:cubicBezTo>
                    <a:cubicBezTo>
                      <a:pt x="345" y="127"/>
                      <a:pt x="345" y="127"/>
                      <a:pt x="345" y="127"/>
                    </a:cubicBezTo>
                    <a:cubicBezTo>
                      <a:pt x="345" y="103"/>
                      <a:pt x="345" y="103"/>
                      <a:pt x="345" y="103"/>
                    </a:cubicBezTo>
                    <a:cubicBezTo>
                      <a:pt x="391" y="76"/>
                      <a:pt x="391" y="76"/>
                      <a:pt x="391" y="76"/>
                    </a:cubicBezTo>
                    <a:cubicBezTo>
                      <a:pt x="389" y="63"/>
                      <a:pt x="386" y="50"/>
                      <a:pt x="381" y="40"/>
                    </a:cubicBezTo>
                    <a:cubicBezTo>
                      <a:pt x="373" y="25"/>
                      <a:pt x="373" y="25"/>
                      <a:pt x="373" y="25"/>
                    </a:cubicBezTo>
                    <a:cubicBezTo>
                      <a:pt x="342" y="28"/>
                      <a:pt x="342" y="28"/>
                      <a:pt x="342" y="28"/>
                    </a:cubicBezTo>
                    <a:cubicBezTo>
                      <a:pt x="327" y="35"/>
                      <a:pt x="313" y="38"/>
                      <a:pt x="299" y="38"/>
                    </a:cubicBezTo>
                    <a:cubicBezTo>
                      <a:pt x="267" y="30"/>
                      <a:pt x="267" y="30"/>
                      <a:pt x="267" y="30"/>
                    </a:cubicBezTo>
                    <a:cubicBezTo>
                      <a:pt x="267" y="19"/>
                      <a:pt x="267" y="19"/>
                      <a:pt x="267" y="19"/>
                    </a:cubicBezTo>
                    <a:cubicBezTo>
                      <a:pt x="261" y="18"/>
                      <a:pt x="261" y="18"/>
                      <a:pt x="261" y="18"/>
                    </a:cubicBezTo>
                    <a:cubicBezTo>
                      <a:pt x="252" y="15"/>
                      <a:pt x="252" y="15"/>
                      <a:pt x="252" y="15"/>
                    </a:cubicBezTo>
                    <a:cubicBezTo>
                      <a:pt x="250" y="8"/>
                      <a:pt x="250" y="8"/>
                      <a:pt x="250" y="8"/>
                    </a:cubicBezTo>
                    <a:cubicBezTo>
                      <a:pt x="250" y="8"/>
                      <a:pt x="250" y="8"/>
                      <a:pt x="250" y="8"/>
                    </a:cubicBezTo>
                    <a:cubicBezTo>
                      <a:pt x="250" y="7"/>
                      <a:pt x="250" y="7"/>
                      <a:pt x="250" y="7"/>
                    </a:cubicBezTo>
                    <a:cubicBezTo>
                      <a:pt x="250" y="7"/>
                      <a:pt x="250" y="7"/>
                      <a:pt x="250" y="7"/>
                    </a:cubicBezTo>
                    <a:cubicBezTo>
                      <a:pt x="250" y="7"/>
                      <a:pt x="250" y="7"/>
                      <a:pt x="250" y="7"/>
                    </a:cubicBezTo>
                    <a:cubicBezTo>
                      <a:pt x="249" y="4"/>
                      <a:pt x="249" y="4"/>
                      <a:pt x="249" y="4"/>
                    </a:cubicBezTo>
                    <a:cubicBezTo>
                      <a:pt x="249" y="3"/>
                      <a:pt x="249" y="3"/>
                      <a:pt x="249" y="3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3" y="38"/>
                      <a:pt x="243" y="38"/>
                      <a:pt x="243" y="38"/>
                    </a:cubicBezTo>
                    <a:cubicBezTo>
                      <a:pt x="241" y="43"/>
                      <a:pt x="239" y="46"/>
                      <a:pt x="241" y="48"/>
                    </a:cubicBezTo>
                    <a:cubicBezTo>
                      <a:pt x="247" y="56"/>
                      <a:pt x="245" y="64"/>
                      <a:pt x="240" y="72"/>
                    </a:cubicBezTo>
                    <a:cubicBezTo>
                      <a:pt x="244" y="89"/>
                      <a:pt x="244" y="89"/>
                      <a:pt x="244" y="89"/>
                    </a:cubicBezTo>
                    <a:cubicBezTo>
                      <a:pt x="243" y="91"/>
                      <a:pt x="243" y="91"/>
                      <a:pt x="243" y="91"/>
                    </a:cubicBezTo>
                    <a:cubicBezTo>
                      <a:pt x="241" y="92"/>
                      <a:pt x="241" y="92"/>
                      <a:pt x="241" y="92"/>
                    </a:cubicBezTo>
                    <a:cubicBezTo>
                      <a:pt x="229" y="103"/>
                      <a:pt x="229" y="103"/>
                      <a:pt x="229" y="103"/>
                    </a:cubicBezTo>
                    <a:cubicBezTo>
                      <a:pt x="229" y="127"/>
                      <a:pt x="229" y="127"/>
                      <a:pt x="229" y="127"/>
                    </a:cubicBezTo>
                    <a:cubicBezTo>
                      <a:pt x="225" y="129"/>
                      <a:pt x="225" y="129"/>
                      <a:pt x="225" y="129"/>
                    </a:cubicBezTo>
                    <a:cubicBezTo>
                      <a:pt x="202" y="139"/>
                      <a:pt x="186" y="144"/>
                      <a:pt x="177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10" y="159"/>
                      <a:pt x="110" y="159"/>
                      <a:pt x="110" y="159"/>
                    </a:cubicBezTo>
                    <a:lnTo>
                      <a:pt x="109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96" name="Freeform 36">
                <a:extLst>
                  <a:ext uri="{FF2B5EF4-FFF2-40B4-BE49-F238E27FC236}">
                    <a16:creationId xmlns:a16="http://schemas.microsoft.com/office/drawing/2014/main" id="{1EB5A90A-08D0-4120-82DD-6C1E99BEC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2606" y="5152319"/>
                <a:ext cx="187873" cy="457375"/>
              </a:xfrm>
              <a:custGeom>
                <a:avLst/>
                <a:gdLst>
                  <a:gd name="T0" fmla="*/ 105 w 139"/>
                  <a:gd name="T1" fmla="*/ 0 h 338"/>
                  <a:gd name="T2" fmla="*/ 32 w 139"/>
                  <a:gd name="T3" fmla="*/ 92 h 338"/>
                  <a:gd name="T4" fmla="*/ 0 w 139"/>
                  <a:gd name="T5" fmla="*/ 143 h 338"/>
                  <a:gd name="T6" fmla="*/ 7 w 139"/>
                  <a:gd name="T7" fmla="*/ 202 h 338"/>
                  <a:gd name="T8" fmla="*/ 7 w 139"/>
                  <a:gd name="T9" fmla="*/ 203 h 338"/>
                  <a:gd name="T10" fmla="*/ 7 w 139"/>
                  <a:gd name="T11" fmla="*/ 203 h 338"/>
                  <a:gd name="T12" fmla="*/ 2 w 139"/>
                  <a:gd name="T13" fmla="*/ 243 h 338"/>
                  <a:gd name="T14" fmla="*/ 5 w 139"/>
                  <a:gd name="T15" fmla="*/ 266 h 338"/>
                  <a:gd name="T16" fmla="*/ 48 w 139"/>
                  <a:gd name="T17" fmla="*/ 294 h 338"/>
                  <a:gd name="T18" fmla="*/ 48 w 139"/>
                  <a:gd name="T19" fmla="*/ 294 h 338"/>
                  <a:gd name="T20" fmla="*/ 49 w 139"/>
                  <a:gd name="T21" fmla="*/ 294 h 338"/>
                  <a:gd name="T22" fmla="*/ 51 w 139"/>
                  <a:gd name="T23" fmla="*/ 298 h 338"/>
                  <a:gd name="T24" fmla="*/ 51 w 139"/>
                  <a:gd name="T25" fmla="*/ 298 h 338"/>
                  <a:gd name="T26" fmla="*/ 67 w 139"/>
                  <a:gd name="T27" fmla="*/ 326 h 338"/>
                  <a:gd name="T28" fmla="*/ 81 w 139"/>
                  <a:gd name="T29" fmla="*/ 338 h 338"/>
                  <a:gd name="T30" fmla="*/ 87 w 139"/>
                  <a:gd name="T31" fmla="*/ 268 h 338"/>
                  <a:gd name="T32" fmla="*/ 87 w 139"/>
                  <a:gd name="T33" fmla="*/ 266 h 338"/>
                  <a:gd name="T34" fmla="*/ 118 w 139"/>
                  <a:gd name="T35" fmla="*/ 192 h 338"/>
                  <a:gd name="T36" fmla="*/ 129 w 139"/>
                  <a:gd name="T37" fmla="*/ 104 h 338"/>
                  <a:gd name="T38" fmla="*/ 129 w 139"/>
                  <a:gd name="T39" fmla="*/ 103 h 338"/>
                  <a:gd name="T40" fmla="*/ 130 w 139"/>
                  <a:gd name="T41" fmla="*/ 102 h 338"/>
                  <a:gd name="T42" fmla="*/ 139 w 139"/>
                  <a:gd name="T43" fmla="*/ 79 h 338"/>
                  <a:gd name="T44" fmla="*/ 132 w 139"/>
                  <a:gd name="T45" fmla="*/ 59 h 338"/>
                  <a:gd name="T46" fmla="*/ 132 w 139"/>
                  <a:gd name="T47" fmla="*/ 58 h 338"/>
                  <a:gd name="T48" fmla="*/ 131 w 139"/>
                  <a:gd name="T49" fmla="*/ 58 h 338"/>
                  <a:gd name="T50" fmla="*/ 129 w 139"/>
                  <a:gd name="T51" fmla="*/ 31 h 338"/>
                  <a:gd name="T52" fmla="*/ 130 w 139"/>
                  <a:gd name="T53" fmla="*/ 30 h 338"/>
                  <a:gd name="T54" fmla="*/ 131 w 139"/>
                  <a:gd name="T55" fmla="*/ 28 h 338"/>
                  <a:gd name="T56" fmla="*/ 136 w 139"/>
                  <a:gd name="T57" fmla="*/ 22 h 338"/>
                  <a:gd name="T58" fmla="*/ 139 w 139"/>
                  <a:gd name="T59" fmla="*/ 15 h 338"/>
                  <a:gd name="T60" fmla="*/ 105 w 139"/>
                  <a:gd name="T61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338">
                    <a:moveTo>
                      <a:pt x="105" y="0"/>
                    </a:moveTo>
                    <a:cubicBezTo>
                      <a:pt x="72" y="24"/>
                      <a:pt x="47" y="55"/>
                      <a:pt x="32" y="92"/>
                    </a:cubicBezTo>
                    <a:cubicBezTo>
                      <a:pt x="18" y="123"/>
                      <a:pt x="7" y="139"/>
                      <a:pt x="0" y="143"/>
                    </a:cubicBez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3"/>
                      <a:pt x="7" y="203"/>
                      <a:pt x="7" y="203"/>
                    </a:cubicBezTo>
                    <a:cubicBezTo>
                      <a:pt x="7" y="203"/>
                      <a:pt x="7" y="203"/>
                      <a:pt x="7" y="203"/>
                    </a:cubicBezTo>
                    <a:cubicBezTo>
                      <a:pt x="2" y="243"/>
                      <a:pt x="2" y="243"/>
                      <a:pt x="2" y="243"/>
                    </a:cubicBezTo>
                    <a:cubicBezTo>
                      <a:pt x="0" y="255"/>
                      <a:pt x="2" y="264"/>
                      <a:pt x="5" y="266"/>
                    </a:cubicBezTo>
                    <a:cubicBezTo>
                      <a:pt x="48" y="294"/>
                      <a:pt x="48" y="294"/>
                      <a:pt x="48" y="294"/>
                    </a:cubicBezTo>
                    <a:cubicBezTo>
                      <a:pt x="48" y="294"/>
                      <a:pt x="48" y="294"/>
                      <a:pt x="48" y="294"/>
                    </a:cubicBezTo>
                    <a:cubicBezTo>
                      <a:pt x="49" y="294"/>
                      <a:pt x="49" y="294"/>
                      <a:pt x="49" y="294"/>
                    </a:cubicBezTo>
                    <a:cubicBezTo>
                      <a:pt x="51" y="298"/>
                      <a:pt x="51" y="298"/>
                      <a:pt x="51" y="298"/>
                    </a:cubicBezTo>
                    <a:cubicBezTo>
                      <a:pt x="51" y="298"/>
                      <a:pt x="51" y="298"/>
                      <a:pt x="51" y="298"/>
                    </a:cubicBezTo>
                    <a:cubicBezTo>
                      <a:pt x="53" y="307"/>
                      <a:pt x="59" y="316"/>
                      <a:pt x="67" y="326"/>
                    </a:cubicBezTo>
                    <a:cubicBezTo>
                      <a:pt x="72" y="332"/>
                      <a:pt x="77" y="336"/>
                      <a:pt x="81" y="33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266"/>
                      <a:pt x="87" y="266"/>
                      <a:pt x="87" y="266"/>
                    </a:cubicBezTo>
                    <a:cubicBezTo>
                      <a:pt x="118" y="192"/>
                      <a:pt x="118" y="192"/>
                      <a:pt x="118" y="192"/>
                    </a:cubicBezTo>
                    <a:cubicBezTo>
                      <a:pt x="129" y="104"/>
                      <a:pt x="129" y="104"/>
                      <a:pt x="129" y="104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2" y="58"/>
                      <a:pt x="132" y="58"/>
                      <a:pt x="132" y="58"/>
                    </a:cubicBezTo>
                    <a:cubicBezTo>
                      <a:pt x="131" y="58"/>
                      <a:pt x="131" y="58"/>
                      <a:pt x="131" y="58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28"/>
                      <a:pt x="131" y="28"/>
                      <a:pt x="131" y="28"/>
                    </a:cubicBezTo>
                    <a:cubicBezTo>
                      <a:pt x="136" y="22"/>
                      <a:pt x="136" y="22"/>
                      <a:pt x="136" y="22"/>
                    </a:cubicBezTo>
                    <a:cubicBezTo>
                      <a:pt x="139" y="15"/>
                      <a:pt x="139" y="15"/>
                      <a:pt x="139" y="15"/>
                    </a:cubicBez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397" name="Freeform 37">
                <a:extLst>
                  <a:ext uri="{FF2B5EF4-FFF2-40B4-BE49-F238E27FC236}">
                    <a16:creationId xmlns:a16="http://schemas.microsoft.com/office/drawing/2014/main" id="{84527850-1D65-4E60-BCFD-9C039DC52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159" y="5963414"/>
                <a:ext cx="291528" cy="248771"/>
              </a:xfrm>
              <a:custGeom>
                <a:avLst/>
                <a:gdLst>
                  <a:gd name="T0" fmla="*/ 98 w 216"/>
                  <a:gd name="T1" fmla="*/ 18 h 184"/>
                  <a:gd name="T2" fmla="*/ 95 w 216"/>
                  <a:gd name="T3" fmla="*/ 24 h 184"/>
                  <a:gd name="T4" fmla="*/ 95 w 216"/>
                  <a:gd name="T5" fmla="*/ 25 h 184"/>
                  <a:gd name="T6" fmla="*/ 94 w 216"/>
                  <a:gd name="T7" fmla="*/ 27 h 184"/>
                  <a:gd name="T8" fmla="*/ 50 w 216"/>
                  <a:gd name="T9" fmla="*/ 37 h 184"/>
                  <a:gd name="T10" fmla="*/ 52 w 216"/>
                  <a:gd name="T11" fmla="*/ 43 h 184"/>
                  <a:gd name="T12" fmla="*/ 66 w 216"/>
                  <a:gd name="T13" fmla="*/ 58 h 184"/>
                  <a:gd name="T14" fmla="*/ 62 w 216"/>
                  <a:gd name="T15" fmla="*/ 60 h 184"/>
                  <a:gd name="T16" fmla="*/ 42 w 216"/>
                  <a:gd name="T17" fmla="*/ 70 h 184"/>
                  <a:gd name="T18" fmla="*/ 10 w 216"/>
                  <a:gd name="T19" fmla="*/ 94 h 184"/>
                  <a:gd name="T20" fmla="*/ 18 w 216"/>
                  <a:gd name="T21" fmla="*/ 165 h 184"/>
                  <a:gd name="T22" fmla="*/ 49 w 216"/>
                  <a:gd name="T23" fmla="*/ 168 h 184"/>
                  <a:gd name="T24" fmla="*/ 50 w 216"/>
                  <a:gd name="T25" fmla="*/ 168 h 184"/>
                  <a:gd name="T26" fmla="*/ 50 w 216"/>
                  <a:gd name="T27" fmla="*/ 169 h 184"/>
                  <a:gd name="T28" fmla="*/ 82 w 216"/>
                  <a:gd name="T29" fmla="*/ 184 h 184"/>
                  <a:gd name="T30" fmla="*/ 116 w 216"/>
                  <a:gd name="T31" fmla="*/ 179 h 184"/>
                  <a:gd name="T32" fmla="*/ 165 w 216"/>
                  <a:gd name="T33" fmla="*/ 139 h 184"/>
                  <a:gd name="T34" fmla="*/ 166 w 216"/>
                  <a:gd name="T35" fmla="*/ 139 h 184"/>
                  <a:gd name="T36" fmla="*/ 169 w 216"/>
                  <a:gd name="T37" fmla="*/ 137 h 184"/>
                  <a:gd name="T38" fmla="*/ 183 w 216"/>
                  <a:gd name="T39" fmla="*/ 132 h 184"/>
                  <a:gd name="T40" fmla="*/ 179 w 216"/>
                  <a:gd name="T41" fmla="*/ 88 h 184"/>
                  <a:gd name="T42" fmla="*/ 179 w 216"/>
                  <a:gd name="T43" fmla="*/ 86 h 184"/>
                  <a:gd name="T44" fmla="*/ 198 w 216"/>
                  <a:gd name="T45" fmla="*/ 58 h 184"/>
                  <a:gd name="T46" fmla="*/ 198 w 216"/>
                  <a:gd name="T47" fmla="*/ 57 h 184"/>
                  <a:gd name="T48" fmla="*/ 199 w 216"/>
                  <a:gd name="T49" fmla="*/ 57 h 184"/>
                  <a:gd name="T50" fmla="*/ 214 w 216"/>
                  <a:gd name="T51" fmla="*/ 46 h 184"/>
                  <a:gd name="T52" fmla="*/ 210 w 216"/>
                  <a:gd name="T53" fmla="*/ 12 h 184"/>
                  <a:gd name="T54" fmla="*/ 195 w 216"/>
                  <a:gd name="T55" fmla="*/ 0 h 184"/>
                  <a:gd name="T56" fmla="*/ 197 w 216"/>
                  <a:gd name="T57" fmla="*/ 16 h 184"/>
                  <a:gd name="T58" fmla="*/ 169 w 216"/>
                  <a:gd name="T59" fmla="*/ 11 h 184"/>
                  <a:gd name="T60" fmla="*/ 156 w 216"/>
                  <a:gd name="T61" fmla="*/ 18 h 184"/>
                  <a:gd name="T62" fmla="*/ 155 w 216"/>
                  <a:gd name="T63" fmla="*/ 18 h 184"/>
                  <a:gd name="T64" fmla="*/ 155 w 216"/>
                  <a:gd name="T65" fmla="*/ 18 h 184"/>
                  <a:gd name="T66" fmla="*/ 98 w 216"/>
                  <a:gd name="T67" fmla="*/ 18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84">
                    <a:moveTo>
                      <a:pt x="98" y="18"/>
                    </a:move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5" y="58"/>
                      <a:pt x="63" y="60"/>
                      <a:pt x="6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0" y="107"/>
                      <a:pt x="2" y="130"/>
                      <a:pt x="18" y="165"/>
                    </a:cubicBezTo>
                    <a:cubicBezTo>
                      <a:pt x="49" y="168"/>
                      <a:pt x="49" y="168"/>
                      <a:pt x="49" y="168"/>
                    </a:cubicBezTo>
                    <a:cubicBezTo>
                      <a:pt x="50" y="168"/>
                      <a:pt x="50" y="168"/>
                      <a:pt x="50" y="168"/>
                    </a:cubicBezTo>
                    <a:cubicBezTo>
                      <a:pt x="50" y="169"/>
                      <a:pt x="50" y="169"/>
                      <a:pt x="50" y="169"/>
                    </a:cubicBezTo>
                    <a:cubicBezTo>
                      <a:pt x="82" y="184"/>
                      <a:pt x="82" y="184"/>
                      <a:pt x="82" y="184"/>
                    </a:cubicBezTo>
                    <a:cubicBezTo>
                      <a:pt x="116" y="179"/>
                      <a:pt x="116" y="179"/>
                      <a:pt x="116" y="179"/>
                    </a:cubicBezTo>
                    <a:cubicBezTo>
                      <a:pt x="130" y="176"/>
                      <a:pt x="145" y="163"/>
                      <a:pt x="165" y="139"/>
                    </a:cubicBezTo>
                    <a:cubicBezTo>
                      <a:pt x="166" y="139"/>
                      <a:pt x="166" y="139"/>
                      <a:pt x="166" y="139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83" y="132"/>
                      <a:pt x="183" y="132"/>
                      <a:pt x="183" y="132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6"/>
                      <a:pt x="179" y="86"/>
                      <a:pt x="179" y="86"/>
                    </a:cubicBezTo>
                    <a:cubicBezTo>
                      <a:pt x="198" y="58"/>
                      <a:pt x="198" y="58"/>
                      <a:pt x="198" y="58"/>
                    </a:cubicBezTo>
                    <a:cubicBezTo>
                      <a:pt x="198" y="57"/>
                      <a:pt x="198" y="57"/>
                      <a:pt x="198" y="57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6" y="33"/>
                      <a:pt x="215" y="22"/>
                      <a:pt x="210" y="12"/>
                    </a:cubicBezTo>
                    <a:cubicBezTo>
                      <a:pt x="205" y="4"/>
                      <a:pt x="200" y="0"/>
                      <a:pt x="195" y="0"/>
                    </a:cubicBezTo>
                    <a:cubicBezTo>
                      <a:pt x="197" y="16"/>
                      <a:pt x="197" y="16"/>
                      <a:pt x="197" y="16"/>
                    </a:cubicBezTo>
                    <a:cubicBezTo>
                      <a:pt x="169" y="11"/>
                      <a:pt x="169" y="11"/>
                      <a:pt x="169" y="11"/>
                    </a:cubicBezTo>
                    <a:cubicBezTo>
                      <a:pt x="156" y="18"/>
                      <a:pt x="156" y="18"/>
                      <a:pt x="156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lnTo>
                      <a:pt x="9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398" name="椭圆 397">
              <a:extLst>
                <a:ext uri="{FF2B5EF4-FFF2-40B4-BE49-F238E27FC236}">
                  <a16:creationId xmlns:a16="http://schemas.microsoft.com/office/drawing/2014/main" id="{68638D4F-DCFC-45CB-A8A8-AE3C4B71951E}"/>
                </a:ext>
              </a:extLst>
            </p:cNvPr>
            <p:cNvSpPr/>
            <p:nvPr/>
          </p:nvSpPr>
          <p:spPr>
            <a:xfrm>
              <a:off x="2144491" y="2715710"/>
              <a:ext cx="229756" cy="229756"/>
            </a:xfrm>
            <a:prstGeom prst="ellipse">
              <a:avLst/>
            </a:prstGeom>
            <a:solidFill>
              <a:srgbClr val="716F6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9" name="椭圆 398">
              <a:extLst>
                <a:ext uri="{FF2B5EF4-FFF2-40B4-BE49-F238E27FC236}">
                  <a16:creationId xmlns:a16="http://schemas.microsoft.com/office/drawing/2014/main" id="{F98A34BE-9843-4155-A8EA-DE1A93710886}"/>
                </a:ext>
              </a:extLst>
            </p:cNvPr>
            <p:cNvSpPr/>
            <p:nvPr/>
          </p:nvSpPr>
          <p:spPr>
            <a:xfrm>
              <a:off x="6440609" y="2038795"/>
              <a:ext cx="261208" cy="261208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0" name="椭圆 399">
              <a:extLst>
                <a:ext uri="{FF2B5EF4-FFF2-40B4-BE49-F238E27FC236}">
                  <a16:creationId xmlns:a16="http://schemas.microsoft.com/office/drawing/2014/main" id="{83BDFDD5-0ECD-401D-9868-744B1E1A3031}"/>
                </a:ext>
              </a:extLst>
            </p:cNvPr>
            <p:cNvSpPr/>
            <p:nvPr/>
          </p:nvSpPr>
          <p:spPr>
            <a:xfrm>
              <a:off x="6289053" y="2456671"/>
              <a:ext cx="199323" cy="199323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1" name="椭圆 400">
              <a:extLst>
                <a:ext uri="{FF2B5EF4-FFF2-40B4-BE49-F238E27FC236}">
                  <a16:creationId xmlns:a16="http://schemas.microsoft.com/office/drawing/2014/main" id="{CB031C3B-7D21-4A40-B3BF-12B52A02CAF4}"/>
                </a:ext>
              </a:extLst>
            </p:cNvPr>
            <p:cNvSpPr/>
            <p:nvPr/>
          </p:nvSpPr>
          <p:spPr>
            <a:xfrm>
              <a:off x="6096020" y="2748720"/>
              <a:ext cx="341691" cy="341691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2" name="椭圆 401">
              <a:extLst>
                <a:ext uri="{FF2B5EF4-FFF2-40B4-BE49-F238E27FC236}">
                  <a16:creationId xmlns:a16="http://schemas.microsoft.com/office/drawing/2014/main" id="{FFA8E8B9-D690-42E9-8755-401D5BD2068D}"/>
                </a:ext>
              </a:extLst>
            </p:cNvPr>
            <p:cNvSpPr/>
            <p:nvPr/>
          </p:nvSpPr>
          <p:spPr>
            <a:xfrm>
              <a:off x="5349184" y="3113379"/>
              <a:ext cx="422743" cy="422743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3" name="椭圆 402">
              <a:extLst>
                <a:ext uri="{FF2B5EF4-FFF2-40B4-BE49-F238E27FC236}">
                  <a16:creationId xmlns:a16="http://schemas.microsoft.com/office/drawing/2014/main" id="{ADD1E83E-E67F-47E0-8F0C-75CA2C001958}"/>
                </a:ext>
              </a:extLst>
            </p:cNvPr>
            <p:cNvSpPr/>
            <p:nvPr/>
          </p:nvSpPr>
          <p:spPr>
            <a:xfrm>
              <a:off x="5614536" y="3391004"/>
              <a:ext cx="199323" cy="199323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4" name="椭圆 403">
              <a:extLst>
                <a:ext uri="{FF2B5EF4-FFF2-40B4-BE49-F238E27FC236}">
                  <a16:creationId xmlns:a16="http://schemas.microsoft.com/office/drawing/2014/main" id="{0795576C-764E-4E39-AFC9-3B12DFC20BC8}"/>
                </a:ext>
              </a:extLst>
            </p:cNvPr>
            <p:cNvSpPr/>
            <p:nvPr/>
          </p:nvSpPr>
          <p:spPr>
            <a:xfrm>
              <a:off x="5575030" y="3587092"/>
              <a:ext cx="468204" cy="468204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5" name="椭圆 404">
              <a:extLst>
                <a:ext uri="{FF2B5EF4-FFF2-40B4-BE49-F238E27FC236}">
                  <a16:creationId xmlns:a16="http://schemas.microsoft.com/office/drawing/2014/main" id="{7855DEB6-FF09-4F5B-A3AC-DEC23BB729EC}"/>
                </a:ext>
              </a:extLst>
            </p:cNvPr>
            <p:cNvSpPr/>
            <p:nvPr/>
          </p:nvSpPr>
          <p:spPr>
            <a:xfrm>
              <a:off x="6015684" y="4994005"/>
              <a:ext cx="268600" cy="268600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6" name="椭圆 405">
              <a:extLst>
                <a:ext uri="{FF2B5EF4-FFF2-40B4-BE49-F238E27FC236}">
                  <a16:creationId xmlns:a16="http://schemas.microsoft.com/office/drawing/2014/main" id="{4AA74D1E-1998-4DF5-934C-FAEDC4FE590E}"/>
                </a:ext>
              </a:extLst>
            </p:cNvPr>
            <p:cNvSpPr/>
            <p:nvPr/>
          </p:nvSpPr>
          <p:spPr>
            <a:xfrm>
              <a:off x="5158948" y="5321798"/>
              <a:ext cx="528727" cy="528727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7" name="椭圆 406">
              <a:extLst>
                <a:ext uri="{FF2B5EF4-FFF2-40B4-BE49-F238E27FC236}">
                  <a16:creationId xmlns:a16="http://schemas.microsoft.com/office/drawing/2014/main" id="{9461702D-CDF1-4726-8712-4238B3F14984}"/>
                </a:ext>
              </a:extLst>
            </p:cNvPr>
            <p:cNvSpPr/>
            <p:nvPr/>
          </p:nvSpPr>
          <p:spPr>
            <a:xfrm>
              <a:off x="5221063" y="4379496"/>
              <a:ext cx="323569" cy="323569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8" name="椭圆 407">
              <a:extLst>
                <a:ext uri="{FF2B5EF4-FFF2-40B4-BE49-F238E27FC236}">
                  <a16:creationId xmlns:a16="http://schemas.microsoft.com/office/drawing/2014/main" id="{8F2C9AAB-8A56-47F5-A5A6-3B1A399E1F4B}"/>
                </a:ext>
              </a:extLst>
            </p:cNvPr>
            <p:cNvSpPr/>
            <p:nvPr/>
          </p:nvSpPr>
          <p:spPr>
            <a:xfrm>
              <a:off x="4585776" y="3878206"/>
              <a:ext cx="346501" cy="346501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9" name="椭圆 408">
              <a:extLst>
                <a:ext uri="{FF2B5EF4-FFF2-40B4-BE49-F238E27FC236}">
                  <a16:creationId xmlns:a16="http://schemas.microsoft.com/office/drawing/2014/main" id="{1C52BEC0-5810-44AD-963B-0C5F0F7EA7A9}"/>
                </a:ext>
              </a:extLst>
            </p:cNvPr>
            <p:cNvSpPr/>
            <p:nvPr/>
          </p:nvSpPr>
          <p:spPr>
            <a:xfrm>
              <a:off x="4414479" y="4615249"/>
              <a:ext cx="268600" cy="268600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0" name="椭圆 409">
              <a:extLst>
                <a:ext uri="{FF2B5EF4-FFF2-40B4-BE49-F238E27FC236}">
                  <a16:creationId xmlns:a16="http://schemas.microsoft.com/office/drawing/2014/main" id="{43D96799-BFD4-466D-AB3F-02E72C9B2A55}"/>
                </a:ext>
              </a:extLst>
            </p:cNvPr>
            <p:cNvSpPr/>
            <p:nvPr/>
          </p:nvSpPr>
          <p:spPr>
            <a:xfrm>
              <a:off x="4863890" y="2950453"/>
              <a:ext cx="331277" cy="331277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1" name="椭圆 410">
              <a:extLst>
                <a:ext uri="{FF2B5EF4-FFF2-40B4-BE49-F238E27FC236}">
                  <a16:creationId xmlns:a16="http://schemas.microsoft.com/office/drawing/2014/main" id="{6633774A-4E55-4CDC-8D0B-EA38CF0853A7}"/>
                </a:ext>
              </a:extLst>
            </p:cNvPr>
            <p:cNvSpPr/>
            <p:nvPr/>
          </p:nvSpPr>
          <p:spPr>
            <a:xfrm>
              <a:off x="5132318" y="3907055"/>
              <a:ext cx="401699" cy="401699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2" name="椭圆 411">
              <a:extLst>
                <a:ext uri="{FF2B5EF4-FFF2-40B4-BE49-F238E27FC236}">
                  <a16:creationId xmlns:a16="http://schemas.microsoft.com/office/drawing/2014/main" id="{0A1AEEE2-76DD-47D4-96D3-2DC1F014873B}"/>
                </a:ext>
              </a:extLst>
            </p:cNvPr>
            <p:cNvSpPr/>
            <p:nvPr/>
          </p:nvSpPr>
          <p:spPr>
            <a:xfrm>
              <a:off x="5071507" y="3435404"/>
              <a:ext cx="375422" cy="375422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3" name="椭圆 412">
              <a:extLst>
                <a:ext uri="{FF2B5EF4-FFF2-40B4-BE49-F238E27FC236}">
                  <a16:creationId xmlns:a16="http://schemas.microsoft.com/office/drawing/2014/main" id="{FAB28A21-0A92-437A-A934-95336F2F27AC}"/>
                </a:ext>
              </a:extLst>
            </p:cNvPr>
            <p:cNvSpPr/>
            <p:nvPr/>
          </p:nvSpPr>
          <p:spPr>
            <a:xfrm>
              <a:off x="4953703" y="3508685"/>
              <a:ext cx="322545" cy="322545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4" name="椭圆 413">
              <a:extLst>
                <a:ext uri="{FF2B5EF4-FFF2-40B4-BE49-F238E27FC236}">
                  <a16:creationId xmlns:a16="http://schemas.microsoft.com/office/drawing/2014/main" id="{DBD5726B-4DD7-4EC1-8888-AA9F199FABB1}"/>
                </a:ext>
              </a:extLst>
            </p:cNvPr>
            <p:cNvSpPr/>
            <p:nvPr/>
          </p:nvSpPr>
          <p:spPr>
            <a:xfrm>
              <a:off x="6005199" y="4513715"/>
              <a:ext cx="393709" cy="393709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5" name="椭圆 414">
              <a:extLst>
                <a:ext uri="{FF2B5EF4-FFF2-40B4-BE49-F238E27FC236}">
                  <a16:creationId xmlns:a16="http://schemas.microsoft.com/office/drawing/2014/main" id="{AD76C6EC-41BF-41B1-B4BD-4D13C8B4CA33}"/>
                </a:ext>
              </a:extLst>
            </p:cNvPr>
            <p:cNvSpPr/>
            <p:nvPr/>
          </p:nvSpPr>
          <p:spPr>
            <a:xfrm>
              <a:off x="5942683" y="4218611"/>
              <a:ext cx="377082" cy="377082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6" name="椭圆 415">
              <a:extLst>
                <a:ext uri="{FF2B5EF4-FFF2-40B4-BE49-F238E27FC236}">
                  <a16:creationId xmlns:a16="http://schemas.microsoft.com/office/drawing/2014/main" id="{8A4B3888-94FE-473C-9579-A705410187A0}"/>
                </a:ext>
              </a:extLst>
            </p:cNvPr>
            <p:cNvSpPr/>
            <p:nvPr/>
          </p:nvSpPr>
          <p:spPr>
            <a:xfrm>
              <a:off x="5758081" y="4223272"/>
              <a:ext cx="315299" cy="315299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7" name="椭圆 416">
              <a:extLst>
                <a:ext uri="{FF2B5EF4-FFF2-40B4-BE49-F238E27FC236}">
                  <a16:creationId xmlns:a16="http://schemas.microsoft.com/office/drawing/2014/main" id="{F68FB3BC-DA72-4046-800F-C4C2850A0815}"/>
                </a:ext>
              </a:extLst>
            </p:cNvPr>
            <p:cNvSpPr/>
            <p:nvPr/>
          </p:nvSpPr>
          <p:spPr>
            <a:xfrm>
              <a:off x="5084343" y="4759839"/>
              <a:ext cx="402390" cy="402390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8" name="椭圆 417">
              <a:extLst>
                <a:ext uri="{FF2B5EF4-FFF2-40B4-BE49-F238E27FC236}">
                  <a16:creationId xmlns:a16="http://schemas.microsoft.com/office/drawing/2014/main" id="{8067BE2A-52FA-4B17-BBB0-52286C4F2709}"/>
                </a:ext>
              </a:extLst>
            </p:cNvPr>
            <p:cNvSpPr/>
            <p:nvPr/>
          </p:nvSpPr>
          <p:spPr>
            <a:xfrm>
              <a:off x="5578212" y="4769099"/>
              <a:ext cx="334349" cy="334349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9" name="椭圆 418">
              <a:extLst>
                <a:ext uri="{FF2B5EF4-FFF2-40B4-BE49-F238E27FC236}">
                  <a16:creationId xmlns:a16="http://schemas.microsoft.com/office/drawing/2014/main" id="{513D52A0-D521-4B6D-B4E4-DAD6C5B6E2E2}"/>
                </a:ext>
              </a:extLst>
            </p:cNvPr>
            <p:cNvSpPr/>
            <p:nvPr/>
          </p:nvSpPr>
          <p:spPr>
            <a:xfrm>
              <a:off x="4908510" y="5941932"/>
              <a:ext cx="245308" cy="245308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0" name="椭圆 419">
              <a:extLst>
                <a:ext uri="{FF2B5EF4-FFF2-40B4-BE49-F238E27FC236}">
                  <a16:creationId xmlns:a16="http://schemas.microsoft.com/office/drawing/2014/main" id="{A411E5E4-B5F7-4736-A4C0-A2D621DC322B}"/>
                </a:ext>
              </a:extLst>
            </p:cNvPr>
            <p:cNvSpPr/>
            <p:nvPr/>
          </p:nvSpPr>
          <p:spPr>
            <a:xfrm>
              <a:off x="4549363" y="5478436"/>
              <a:ext cx="307139" cy="307139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1" name="椭圆 420">
              <a:extLst>
                <a:ext uri="{FF2B5EF4-FFF2-40B4-BE49-F238E27FC236}">
                  <a16:creationId xmlns:a16="http://schemas.microsoft.com/office/drawing/2014/main" id="{5EE4D712-721B-4513-9F21-8BDEAD3DF0E6}"/>
                </a:ext>
              </a:extLst>
            </p:cNvPr>
            <p:cNvSpPr/>
            <p:nvPr/>
          </p:nvSpPr>
          <p:spPr>
            <a:xfrm>
              <a:off x="4340439" y="5063813"/>
              <a:ext cx="269040" cy="269040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5178715F-CC60-4911-B840-595358E364C8}"/>
                </a:ext>
              </a:extLst>
            </p:cNvPr>
            <p:cNvSpPr/>
            <p:nvPr/>
          </p:nvSpPr>
          <p:spPr>
            <a:xfrm>
              <a:off x="3805605" y="5301416"/>
              <a:ext cx="315470" cy="315470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3" name="椭圆 422">
              <a:extLst>
                <a:ext uri="{FF2B5EF4-FFF2-40B4-BE49-F238E27FC236}">
                  <a16:creationId xmlns:a16="http://schemas.microsoft.com/office/drawing/2014/main" id="{FDAB594B-DFF7-4265-854B-F72C2B89BE15}"/>
                </a:ext>
              </a:extLst>
            </p:cNvPr>
            <p:cNvSpPr/>
            <p:nvPr/>
          </p:nvSpPr>
          <p:spPr>
            <a:xfrm>
              <a:off x="3921092" y="4395972"/>
              <a:ext cx="421440" cy="421440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4" name="椭圆 423">
              <a:extLst>
                <a:ext uri="{FF2B5EF4-FFF2-40B4-BE49-F238E27FC236}">
                  <a16:creationId xmlns:a16="http://schemas.microsoft.com/office/drawing/2014/main" id="{E277A30F-87A1-4AB1-BB50-9DBEEF23F50C}"/>
                </a:ext>
              </a:extLst>
            </p:cNvPr>
            <p:cNvSpPr/>
            <p:nvPr/>
          </p:nvSpPr>
          <p:spPr>
            <a:xfrm>
              <a:off x="3808727" y="3786328"/>
              <a:ext cx="135690" cy="135690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5" name="椭圆 424">
              <a:extLst>
                <a:ext uri="{FF2B5EF4-FFF2-40B4-BE49-F238E27FC236}">
                  <a16:creationId xmlns:a16="http://schemas.microsoft.com/office/drawing/2014/main" id="{66040057-C95C-4FFA-809C-95BA70EADA5F}"/>
                </a:ext>
              </a:extLst>
            </p:cNvPr>
            <p:cNvSpPr/>
            <p:nvPr/>
          </p:nvSpPr>
          <p:spPr>
            <a:xfrm>
              <a:off x="4036134" y="3771642"/>
              <a:ext cx="264358" cy="264358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6" name="椭圆 425">
              <a:extLst>
                <a:ext uri="{FF2B5EF4-FFF2-40B4-BE49-F238E27FC236}">
                  <a16:creationId xmlns:a16="http://schemas.microsoft.com/office/drawing/2014/main" id="{677C83B1-12E4-4495-B68D-C9E820BAA898}"/>
                </a:ext>
              </a:extLst>
            </p:cNvPr>
            <p:cNvSpPr/>
            <p:nvPr/>
          </p:nvSpPr>
          <p:spPr>
            <a:xfrm>
              <a:off x="4340389" y="3503432"/>
              <a:ext cx="173790" cy="173790"/>
            </a:xfrm>
            <a:prstGeom prst="ellipse">
              <a:avLst/>
            </a:prstGeom>
            <a:solidFill>
              <a:srgbClr val="B2ADB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7" name="椭圆 426">
              <a:extLst>
                <a:ext uri="{FF2B5EF4-FFF2-40B4-BE49-F238E27FC236}">
                  <a16:creationId xmlns:a16="http://schemas.microsoft.com/office/drawing/2014/main" id="{F7F95BB1-FD38-4464-B739-5DDC6DFDB784}"/>
                </a:ext>
              </a:extLst>
            </p:cNvPr>
            <p:cNvSpPr/>
            <p:nvPr/>
          </p:nvSpPr>
          <p:spPr>
            <a:xfrm>
              <a:off x="6438758" y="5191050"/>
              <a:ext cx="149847" cy="149847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8" name="椭圆 427">
              <a:extLst>
                <a:ext uri="{FF2B5EF4-FFF2-40B4-BE49-F238E27FC236}">
                  <a16:creationId xmlns:a16="http://schemas.microsoft.com/office/drawing/2014/main" id="{540581EF-8404-4A5D-A44F-B42C95311472}"/>
                </a:ext>
              </a:extLst>
            </p:cNvPr>
            <p:cNvSpPr/>
            <p:nvPr/>
          </p:nvSpPr>
          <p:spPr>
            <a:xfrm>
              <a:off x="2409839" y="4485819"/>
              <a:ext cx="149847" cy="149847"/>
            </a:xfrm>
            <a:prstGeom prst="ellipse">
              <a:avLst/>
            </a:prstGeom>
            <a:solidFill>
              <a:srgbClr val="716F6E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2" name="椭圆 431">
              <a:extLst>
                <a:ext uri="{FF2B5EF4-FFF2-40B4-BE49-F238E27FC236}">
                  <a16:creationId xmlns:a16="http://schemas.microsoft.com/office/drawing/2014/main" id="{F2EEF9EC-4DFF-4DA7-B821-DF2F921C1C24}"/>
                </a:ext>
              </a:extLst>
            </p:cNvPr>
            <p:cNvSpPr/>
            <p:nvPr/>
          </p:nvSpPr>
          <p:spPr>
            <a:xfrm>
              <a:off x="6202567" y="4297007"/>
              <a:ext cx="338659" cy="338659"/>
            </a:xfrm>
            <a:prstGeom prst="ellipse">
              <a:avLst/>
            </a:prstGeom>
            <a:solidFill>
              <a:srgbClr val="CC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39" name="矩形 438">
            <a:extLst>
              <a:ext uri="{FF2B5EF4-FFF2-40B4-BE49-F238E27FC236}">
                <a16:creationId xmlns:a16="http://schemas.microsoft.com/office/drawing/2014/main" id="{42198CFD-98E3-4959-BFB6-BC7A5BC139E5}"/>
              </a:ext>
            </a:extLst>
          </p:cNvPr>
          <p:cNvSpPr/>
          <p:nvPr/>
        </p:nvSpPr>
        <p:spPr>
          <a:xfrm>
            <a:off x="584957" y="1389580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Key Success Factor 1: Develop from TGI &gt; 100 to TGI &lt; 100</a:t>
            </a:r>
            <a:endParaRPr lang="zh-CN" altLang="zh-CN" sz="1700" b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440" name="矩形 439">
            <a:extLst>
              <a:ext uri="{FF2B5EF4-FFF2-40B4-BE49-F238E27FC236}">
                <a16:creationId xmlns:a16="http://schemas.microsoft.com/office/drawing/2014/main" id="{40D749BB-9E0A-4D5E-9603-BAA35631B635}"/>
              </a:ext>
            </a:extLst>
          </p:cNvPr>
          <p:cNvSpPr/>
          <p:nvPr/>
        </p:nvSpPr>
        <p:spPr>
          <a:xfrm>
            <a:off x="591528" y="4589451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Key Success Factor 2: Achieve B2B cooperation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441" name="椭圆 440">
            <a:extLst>
              <a:ext uri="{FF2B5EF4-FFF2-40B4-BE49-F238E27FC236}">
                <a16:creationId xmlns:a16="http://schemas.microsoft.com/office/drawing/2014/main" id="{3A60D718-1547-4F43-8099-9B1B44854878}"/>
              </a:ext>
            </a:extLst>
          </p:cNvPr>
          <p:cNvSpPr/>
          <p:nvPr/>
        </p:nvSpPr>
        <p:spPr>
          <a:xfrm>
            <a:off x="3859077" y="3796011"/>
            <a:ext cx="284519" cy="284519"/>
          </a:xfrm>
          <a:prstGeom prst="ellipse">
            <a:avLst/>
          </a:prstGeom>
          <a:solidFill>
            <a:srgbClr val="B2A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2" name="椭圆 441">
            <a:extLst>
              <a:ext uri="{FF2B5EF4-FFF2-40B4-BE49-F238E27FC236}">
                <a16:creationId xmlns:a16="http://schemas.microsoft.com/office/drawing/2014/main" id="{6F3B4F8B-941B-48CF-A90F-D9943319C6B5}"/>
              </a:ext>
            </a:extLst>
          </p:cNvPr>
          <p:cNvSpPr/>
          <p:nvPr/>
        </p:nvSpPr>
        <p:spPr>
          <a:xfrm>
            <a:off x="3859077" y="4116614"/>
            <a:ext cx="284519" cy="284519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3" name="文本框 442">
            <a:extLst>
              <a:ext uri="{FF2B5EF4-FFF2-40B4-BE49-F238E27FC236}">
                <a16:creationId xmlns:a16="http://schemas.microsoft.com/office/drawing/2014/main" id="{388E5BE8-E668-4208-AD8D-07A96BEC520E}"/>
              </a:ext>
            </a:extLst>
          </p:cNvPr>
          <p:cNvSpPr txBox="1"/>
          <p:nvPr/>
        </p:nvSpPr>
        <p:spPr>
          <a:xfrm>
            <a:off x="4134360" y="4108198"/>
            <a:ext cx="97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TGI &gt; 100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4" name="文本框 443">
            <a:extLst>
              <a:ext uri="{FF2B5EF4-FFF2-40B4-BE49-F238E27FC236}">
                <a16:creationId xmlns:a16="http://schemas.microsoft.com/office/drawing/2014/main" id="{77482ECB-86E2-404E-8A2E-658A1005BABB}"/>
              </a:ext>
            </a:extLst>
          </p:cNvPr>
          <p:cNvSpPr txBox="1"/>
          <p:nvPr/>
        </p:nvSpPr>
        <p:spPr>
          <a:xfrm>
            <a:off x="4130784" y="3786205"/>
            <a:ext cx="1017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TGI &lt; 100</a:t>
            </a:r>
            <a:endParaRPr kumimoji="1"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5" name="Content Placeholder 11">
            <a:extLst>
              <a:ext uri="{FF2B5EF4-FFF2-40B4-BE49-F238E27FC236}">
                <a16:creationId xmlns:a16="http://schemas.microsoft.com/office/drawing/2014/main" id="{2259B3E9-EEB0-46E5-88A4-EFDAC3544566}"/>
              </a:ext>
            </a:extLst>
          </p:cNvPr>
          <p:cNvSpPr txBox="1">
            <a:spLocks/>
          </p:cNvSpPr>
          <p:nvPr/>
        </p:nvSpPr>
        <p:spPr>
          <a:xfrm>
            <a:off x="4182263" y="1830343"/>
            <a:ext cx="1701303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The key success factor for LEFIT to expand is to </a:t>
            </a:r>
            <a:r>
              <a:rPr lang="en-US" altLang="zh-CN" sz="1500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start from cities where TGI &gt; 100 </a:t>
            </a:r>
            <a:r>
              <a:rPr lang="en-US" altLang="zh-CN" sz="15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and </a:t>
            </a:r>
            <a:r>
              <a:rPr lang="en-US" altLang="zh-CN" sz="1500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gradually spread to cities where TGI &lt; 100</a:t>
            </a:r>
          </a:p>
        </p:txBody>
      </p:sp>
      <p:sp>
        <p:nvSpPr>
          <p:cNvPr id="446" name="矩形 17">
            <a:extLst>
              <a:ext uri="{FF2B5EF4-FFF2-40B4-BE49-F238E27FC236}">
                <a16:creationId xmlns:a16="http://schemas.microsoft.com/office/drawing/2014/main" id="{856B319F-D60D-4565-A3D7-ECD70A142475}"/>
              </a:ext>
            </a:extLst>
          </p:cNvPr>
          <p:cNvSpPr/>
          <p:nvPr/>
        </p:nvSpPr>
        <p:spPr>
          <a:xfrm>
            <a:off x="4108415" y="1796847"/>
            <a:ext cx="1833609" cy="1839040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grpSp>
        <p:nvGrpSpPr>
          <p:cNvPr id="447" name="组合 446">
            <a:extLst>
              <a:ext uri="{FF2B5EF4-FFF2-40B4-BE49-F238E27FC236}">
                <a16:creationId xmlns:a16="http://schemas.microsoft.com/office/drawing/2014/main" id="{3E60AE78-5C68-4282-BC97-5FEAFE8D0188}"/>
              </a:ext>
            </a:extLst>
          </p:cNvPr>
          <p:cNvGrpSpPr/>
          <p:nvPr/>
        </p:nvGrpSpPr>
        <p:grpSpPr>
          <a:xfrm>
            <a:off x="6302242" y="1456305"/>
            <a:ext cx="5732740" cy="274746"/>
            <a:chOff x="179512" y="1556792"/>
            <a:chExt cx="4375281" cy="252000"/>
          </a:xfrm>
          <a:solidFill>
            <a:srgbClr val="CC0001"/>
          </a:solidFill>
        </p:grpSpPr>
        <p:sp>
          <p:nvSpPr>
            <p:cNvPr id="448" name="矩形 447">
              <a:extLst>
                <a:ext uri="{FF2B5EF4-FFF2-40B4-BE49-F238E27FC236}">
                  <a16:creationId xmlns:a16="http://schemas.microsoft.com/office/drawing/2014/main" id="{BA334EEE-E027-4A44-ABFF-FB8F79515E11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3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449" name="直接连接符 254">
              <a:extLst>
                <a:ext uri="{FF2B5EF4-FFF2-40B4-BE49-F238E27FC236}">
                  <a16:creationId xmlns:a16="http://schemas.microsoft.com/office/drawing/2014/main" id="{3157CB57-21FF-4971-9D42-215D50C58584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4375281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2" name="矩形 451">
            <a:extLst>
              <a:ext uri="{FF2B5EF4-FFF2-40B4-BE49-F238E27FC236}">
                <a16:creationId xmlns:a16="http://schemas.microsoft.com/office/drawing/2014/main" id="{7E43C72A-67A8-46F5-A087-393624A2C6D8}"/>
              </a:ext>
            </a:extLst>
          </p:cNvPr>
          <p:cNvSpPr/>
          <p:nvPr/>
        </p:nvSpPr>
        <p:spPr>
          <a:xfrm>
            <a:off x="6632426" y="1377108"/>
            <a:ext cx="640007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LEFIT can unlock new store opening potential by seizing KSFs</a:t>
            </a:r>
            <a:endParaRPr lang="zh-CN" altLang="zh-CN" sz="1700" b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453" name="Straight Connector 99">
            <a:extLst>
              <a:ext uri="{FF2B5EF4-FFF2-40B4-BE49-F238E27FC236}">
                <a16:creationId xmlns:a16="http://schemas.microsoft.com/office/drawing/2014/main" id="{BB6FCD79-252F-4EE4-B73F-B5A76381AF3C}"/>
              </a:ext>
            </a:extLst>
          </p:cNvPr>
          <p:cNvCxnSpPr>
            <a:cxnSpLocks/>
          </p:cNvCxnSpPr>
          <p:nvPr/>
        </p:nvCxnSpPr>
        <p:spPr>
          <a:xfrm>
            <a:off x="6755285" y="2667163"/>
            <a:ext cx="5082001" cy="0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100">
            <a:extLst>
              <a:ext uri="{FF2B5EF4-FFF2-40B4-BE49-F238E27FC236}">
                <a16:creationId xmlns:a16="http://schemas.microsoft.com/office/drawing/2014/main" id="{9E129E6C-A45E-4EB1-921C-AAD7A1FE5E6B}"/>
              </a:ext>
            </a:extLst>
          </p:cNvPr>
          <p:cNvCxnSpPr>
            <a:cxnSpLocks/>
          </p:cNvCxnSpPr>
          <p:nvPr/>
        </p:nvCxnSpPr>
        <p:spPr>
          <a:xfrm>
            <a:off x="6755285" y="2237248"/>
            <a:ext cx="5082001" cy="31071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100">
            <a:extLst>
              <a:ext uri="{FF2B5EF4-FFF2-40B4-BE49-F238E27FC236}">
                <a16:creationId xmlns:a16="http://schemas.microsoft.com/office/drawing/2014/main" id="{2DFE8343-3BA6-4837-BCCC-B6C151D0F866}"/>
              </a:ext>
            </a:extLst>
          </p:cNvPr>
          <p:cNvCxnSpPr>
            <a:cxnSpLocks/>
          </p:cNvCxnSpPr>
          <p:nvPr/>
        </p:nvCxnSpPr>
        <p:spPr>
          <a:xfrm flipV="1">
            <a:off x="6746049" y="3078388"/>
            <a:ext cx="5082001" cy="11913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矩形 455">
            <a:extLst>
              <a:ext uri="{FF2B5EF4-FFF2-40B4-BE49-F238E27FC236}">
                <a16:creationId xmlns:a16="http://schemas.microsoft.com/office/drawing/2014/main" id="{50E64203-97C8-472A-80E0-6D9643F67F5E}"/>
              </a:ext>
            </a:extLst>
          </p:cNvPr>
          <p:cNvSpPr/>
          <p:nvPr/>
        </p:nvSpPr>
        <p:spPr>
          <a:xfrm>
            <a:off x="6832591" y="2285764"/>
            <a:ext cx="1408788" cy="342900"/>
          </a:xfrm>
          <a:prstGeom prst="rect">
            <a:avLst/>
          </a:prstGeom>
          <a:solidFill>
            <a:srgbClr val="CC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Hans" sz="1400" b="1" dirty="0">
                <a:solidFill>
                  <a:schemeClr val="bg1"/>
                </a:solidFill>
              </a:rPr>
              <a:t>Specialty fitness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457" name="矩形 456">
            <a:extLst>
              <a:ext uri="{FF2B5EF4-FFF2-40B4-BE49-F238E27FC236}">
                <a16:creationId xmlns:a16="http://schemas.microsoft.com/office/drawing/2014/main" id="{68CFBB97-5948-43F7-A2E7-4DD547E2F1F5}"/>
              </a:ext>
            </a:extLst>
          </p:cNvPr>
          <p:cNvSpPr/>
          <p:nvPr/>
        </p:nvSpPr>
        <p:spPr>
          <a:xfrm>
            <a:off x="6830670" y="2707030"/>
            <a:ext cx="1408788" cy="342900"/>
          </a:xfrm>
          <a:prstGeom prst="rect">
            <a:avLst/>
          </a:prstGeom>
          <a:solidFill>
            <a:srgbClr val="716F6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b="1" dirty="0"/>
              <a:t>Traditional fitness</a:t>
            </a:r>
            <a:endParaRPr lang="en-US" altLang="zh-CN" sz="1400" b="1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460" name="文本框 459">
            <a:extLst>
              <a:ext uri="{FF2B5EF4-FFF2-40B4-BE49-F238E27FC236}">
                <a16:creationId xmlns:a16="http://schemas.microsoft.com/office/drawing/2014/main" id="{CCD305AB-56F8-4A2A-8D37-6A1066F39039}"/>
              </a:ext>
            </a:extLst>
          </p:cNvPr>
          <p:cNvSpPr txBox="1"/>
          <p:nvPr/>
        </p:nvSpPr>
        <p:spPr>
          <a:xfrm>
            <a:off x="9945664" y="1735963"/>
            <a:ext cx="1249197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fontAlgn="ctr"/>
            <a:r>
              <a:rPr kumimoji="1" lang="en-US" altLang="zh-Han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Low Set-up Cost</a:t>
            </a:r>
            <a:endParaRPr kumimoji="1"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2A7CB215-3677-44C4-8C11-B9A4BABCAED8}"/>
              </a:ext>
            </a:extLst>
          </p:cNvPr>
          <p:cNvSpPr txBox="1"/>
          <p:nvPr/>
        </p:nvSpPr>
        <p:spPr>
          <a:xfrm>
            <a:off x="8344343" y="1736007"/>
            <a:ext cx="502061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fontAlgn="ctr"/>
            <a:r>
              <a:rPr kumimoji="1"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endParaRPr kumimoji="1" lang="en-US" altLang="zh-Han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fontAlgn="ctr"/>
            <a:r>
              <a:rPr kumimoji="1" lang="en-US" altLang="zh-Han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endParaRPr kumimoji="1"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A59A3D52-3AC3-41FB-A8A0-E83BB323D364}"/>
              </a:ext>
            </a:extLst>
          </p:cNvPr>
          <p:cNvSpPr txBox="1"/>
          <p:nvPr/>
        </p:nvSpPr>
        <p:spPr>
          <a:xfrm>
            <a:off x="11136623" y="1740412"/>
            <a:ext cx="700663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fontAlgn="ctr"/>
            <a:r>
              <a:rPr kumimoji="1" lang="en-US" altLang="zh-Han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  <a:p>
            <a:pPr algn="ctr" fontAlgn="ctr"/>
            <a:r>
              <a:rPr kumimoji="1" lang="en-US" altLang="zh-Han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endParaRPr kumimoji="1"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4" name="矩形 463">
            <a:extLst>
              <a:ext uri="{FF2B5EF4-FFF2-40B4-BE49-F238E27FC236}">
                <a16:creationId xmlns:a16="http://schemas.microsoft.com/office/drawing/2014/main" id="{7E7FACE5-651D-4D71-9BE3-5E841D2C36AC}"/>
              </a:ext>
            </a:extLst>
          </p:cNvPr>
          <p:cNvSpPr/>
          <p:nvPr/>
        </p:nvSpPr>
        <p:spPr>
          <a:xfrm>
            <a:off x="6978842" y="1935406"/>
            <a:ext cx="1079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kumimoji="1"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</a:p>
        </p:txBody>
      </p:sp>
      <p:sp>
        <p:nvSpPr>
          <p:cNvPr id="471" name="文本框 470">
            <a:extLst>
              <a:ext uri="{FF2B5EF4-FFF2-40B4-BE49-F238E27FC236}">
                <a16:creationId xmlns:a16="http://schemas.microsoft.com/office/drawing/2014/main" id="{C25B1982-09F4-4523-B42F-A0A0A8177633}"/>
              </a:ext>
            </a:extLst>
          </p:cNvPr>
          <p:cNvSpPr txBox="1"/>
          <p:nvPr/>
        </p:nvSpPr>
        <p:spPr>
          <a:xfrm>
            <a:off x="8771044" y="1735614"/>
            <a:ext cx="1244691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fontAlgn="ctr"/>
            <a:r>
              <a:rPr kumimoji="1" lang="en-US" altLang="zh-Han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Low </a:t>
            </a:r>
          </a:p>
          <a:p>
            <a:pPr algn="ctr" fontAlgn="ctr"/>
            <a:r>
              <a:rPr kumimoji="1" lang="en-US" altLang="zh-Han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Debt Ratio</a:t>
            </a:r>
            <a:endParaRPr kumimoji="1"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057CC8-F449-4090-BAD4-FB8B96E61AFB}"/>
              </a:ext>
            </a:extLst>
          </p:cNvPr>
          <p:cNvSpPr/>
          <p:nvPr/>
        </p:nvSpPr>
        <p:spPr>
          <a:xfrm>
            <a:off x="8344530" y="2275483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</a:rPr>
              <a:t>✔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72" name="矩形 471">
            <a:extLst>
              <a:ext uri="{FF2B5EF4-FFF2-40B4-BE49-F238E27FC236}">
                <a16:creationId xmlns:a16="http://schemas.microsoft.com/office/drawing/2014/main" id="{B6CD35E9-3D30-4FBD-8B30-5674358B1993}"/>
              </a:ext>
            </a:extLst>
          </p:cNvPr>
          <p:cNvSpPr/>
          <p:nvPr/>
        </p:nvSpPr>
        <p:spPr>
          <a:xfrm>
            <a:off x="9142358" y="2289199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</a:rPr>
              <a:t>✔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73" name="矩形 472">
            <a:extLst>
              <a:ext uri="{FF2B5EF4-FFF2-40B4-BE49-F238E27FC236}">
                <a16:creationId xmlns:a16="http://schemas.microsoft.com/office/drawing/2014/main" id="{3076E6E5-9E9F-4DD7-A9A0-DB0A69DE0B14}"/>
              </a:ext>
            </a:extLst>
          </p:cNvPr>
          <p:cNvSpPr/>
          <p:nvPr/>
        </p:nvSpPr>
        <p:spPr>
          <a:xfrm>
            <a:off x="10319231" y="2289199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</a:rPr>
              <a:t>✔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74" name="矩形 473">
            <a:extLst>
              <a:ext uri="{FF2B5EF4-FFF2-40B4-BE49-F238E27FC236}">
                <a16:creationId xmlns:a16="http://schemas.microsoft.com/office/drawing/2014/main" id="{FC264B53-C5CD-4206-B007-E27D6DBCB776}"/>
              </a:ext>
            </a:extLst>
          </p:cNvPr>
          <p:cNvSpPr/>
          <p:nvPr/>
        </p:nvSpPr>
        <p:spPr>
          <a:xfrm>
            <a:off x="9990401" y="2308172"/>
            <a:ext cx="2993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rgbClr val="C00000"/>
                </a:solidFill>
              </a:rPr>
              <a:t>✔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73D808A-368E-4880-99B4-2EADA4BA83E8}"/>
              </a:ext>
            </a:extLst>
          </p:cNvPr>
          <p:cNvSpPr/>
          <p:nvPr/>
        </p:nvSpPr>
        <p:spPr>
          <a:xfrm flipV="1">
            <a:off x="7749531" y="2707414"/>
            <a:ext cx="32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81334">
              <a:defRPr/>
            </a:pPr>
            <a:r>
              <a:rPr lang="zh-CN" altLang="en-US" dirty="0"/>
              <a:t>✘</a:t>
            </a:r>
          </a:p>
        </p:txBody>
      </p:sp>
      <p:sp>
        <p:nvSpPr>
          <p:cNvPr id="475" name="矩形 474">
            <a:extLst>
              <a:ext uri="{FF2B5EF4-FFF2-40B4-BE49-F238E27FC236}">
                <a16:creationId xmlns:a16="http://schemas.microsoft.com/office/drawing/2014/main" id="{798CC385-CED3-4C61-A6CA-77C50D5D346B}"/>
              </a:ext>
            </a:extLst>
          </p:cNvPr>
          <p:cNvSpPr/>
          <p:nvPr/>
        </p:nvSpPr>
        <p:spPr>
          <a:xfrm flipV="1">
            <a:off x="8922554" y="2707414"/>
            <a:ext cx="32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81334">
              <a:defRPr/>
            </a:pPr>
            <a:r>
              <a:rPr lang="zh-CN" altLang="en-US" dirty="0"/>
              <a:t>✘</a:t>
            </a:r>
          </a:p>
        </p:txBody>
      </p:sp>
      <p:sp>
        <p:nvSpPr>
          <p:cNvPr id="476" name="矩形 475">
            <a:extLst>
              <a:ext uri="{FF2B5EF4-FFF2-40B4-BE49-F238E27FC236}">
                <a16:creationId xmlns:a16="http://schemas.microsoft.com/office/drawing/2014/main" id="{3934CA29-BA85-4228-A301-39D7137C1418}"/>
              </a:ext>
            </a:extLst>
          </p:cNvPr>
          <p:cNvSpPr/>
          <p:nvPr/>
        </p:nvSpPr>
        <p:spPr>
          <a:xfrm flipV="1">
            <a:off x="9836958" y="2707414"/>
            <a:ext cx="32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81334">
              <a:defRPr/>
            </a:pPr>
            <a:r>
              <a:rPr lang="zh-CN" altLang="en-US" dirty="0"/>
              <a:t>✘</a:t>
            </a:r>
          </a:p>
        </p:txBody>
      </p:sp>
      <p:sp>
        <p:nvSpPr>
          <p:cNvPr id="477" name="矩形 476">
            <a:extLst>
              <a:ext uri="{FF2B5EF4-FFF2-40B4-BE49-F238E27FC236}">
                <a16:creationId xmlns:a16="http://schemas.microsoft.com/office/drawing/2014/main" id="{255601D0-4D57-4D2A-9B96-5AA112F9B4E7}"/>
              </a:ext>
            </a:extLst>
          </p:cNvPr>
          <p:cNvSpPr/>
          <p:nvPr/>
        </p:nvSpPr>
        <p:spPr>
          <a:xfrm flipV="1">
            <a:off x="6945966" y="2707414"/>
            <a:ext cx="32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81334">
              <a:defRPr/>
            </a:pPr>
            <a:r>
              <a:rPr lang="zh-CN" altLang="en-US" dirty="0"/>
              <a:t>✘</a:t>
            </a:r>
          </a:p>
        </p:txBody>
      </p:sp>
      <p:graphicFrame>
        <p:nvGraphicFramePr>
          <p:cNvPr id="478" name="表格 149">
            <a:extLst>
              <a:ext uri="{FF2B5EF4-FFF2-40B4-BE49-F238E27FC236}">
                <a16:creationId xmlns:a16="http://schemas.microsoft.com/office/drawing/2014/main" id="{F1A6B438-C164-44A4-861F-B93AEFEFB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834886"/>
              </p:ext>
            </p:extLst>
          </p:nvPr>
        </p:nvGraphicFramePr>
        <p:xfrm>
          <a:off x="6681448" y="3166926"/>
          <a:ext cx="5155837" cy="24758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2439">
                  <a:extLst>
                    <a:ext uri="{9D8B030D-6E8A-4147-A177-3AD203B41FA5}">
                      <a16:colId xmlns:a16="http://schemas.microsoft.com/office/drawing/2014/main" val="712935301"/>
                    </a:ext>
                  </a:extLst>
                </a:gridCol>
                <a:gridCol w="1069497">
                  <a:extLst>
                    <a:ext uri="{9D8B030D-6E8A-4147-A177-3AD203B41FA5}">
                      <a16:colId xmlns:a16="http://schemas.microsoft.com/office/drawing/2014/main" val="936188500"/>
                    </a:ext>
                  </a:extLst>
                </a:gridCol>
                <a:gridCol w="995334">
                  <a:extLst>
                    <a:ext uri="{9D8B030D-6E8A-4147-A177-3AD203B41FA5}">
                      <a16:colId xmlns:a16="http://schemas.microsoft.com/office/drawing/2014/main" val="759425166"/>
                    </a:ext>
                  </a:extLst>
                </a:gridCol>
                <a:gridCol w="1397064">
                  <a:extLst>
                    <a:ext uri="{9D8B030D-6E8A-4147-A177-3AD203B41FA5}">
                      <a16:colId xmlns:a16="http://schemas.microsoft.com/office/drawing/2014/main" val="702527558"/>
                    </a:ext>
                  </a:extLst>
                </a:gridCol>
                <a:gridCol w="1021503">
                  <a:extLst>
                    <a:ext uri="{9D8B030D-6E8A-4147-A177-3AD203B41FA5}">
                      <a16:colId xmlns:a16="http://schemas.microsoft.com/office/drawing/2014/main" val="742556310"/>
                    </a:ext>
                  </a:extLst>
                </a:gridCol>
              </a:tblGrid>
              <a:tr h="951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Year</a:t>
                      </a:r>
                      <a:endParaRPr lang="zh-CN" altLang="en-US" sz="14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1" dirty="0"/>
                        <a:t>Additional number of specialty fitness</a:t>
                      </a:r>
                      <a:endParaRPr lang="zh-CN" altLang="en-US" sz="1400" b="1" i="1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1" dirty="0"/>
                        <a:t>Additional number of B2B LEFIT</a:t>
                      </a:r>
                      <a:endParaRPr lang="zh-CN" altLang="en-US" sz="1400" b="1" i="1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1" dirty="0"/>
                        <a:t>Additional number of LEFIT (except B2B)</a:t>
                      </a:r>
                      <a:endParaRPr lang="zh-CN" altLang="en-US" sz="1400" b="1" i="1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1" dirty="0"/>
                        <a:t>Additional number of LEFIT (All)</a:t>
                      </a:r>
                      <a:endParaRPr lang="zh-CN" altLang="en-US" sz="1400" b="1" i="1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28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2020E</a:t>
                      </a:r>
                      <a:endParaRPr lang="zh-CN" altLang="en-US" sz="14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360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160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15887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2021E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350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190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2022E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400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220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8764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2023E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430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240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19337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2024E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440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9525" marR="9525" marT="9525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</a:t>
                      </a:r>
                    </a:p>
                  </a:txBody>
                  <a:tcPr marL="9525" marR="9525" marT="9525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260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051205"/>
                  </a:ext>
                </a:extLst>
              </a:tr>
            </a:tbl>
          </a:graphicData>
        </a:graphic>
      </p:graphicFrame>
      <p:sp>
        <p:nvSpPr>
          <p:cNvPr id="479" name="Rectangle 79">
            <a:extLst>
              <a:ext uri="{FF2B5EF4-FFF2-40B4-BE49-F238E27FC236}">
                <a16:creationId xmlns:a16="http://schemas.microsoft.com/office/drawing/2014/main" id="{A9FFEC23-DB6E-4EA3-9FC9-E43C44C0C02B}"/>
              </a:ext>
            </a:extLst>
          </p:cNvPr>
          <p:cNvSpPr>
            <a:spLocks/>
          </p:cNvSpPr>
          <p:nvPr/>
        </p:nvSpPr>
        <p:spPr>
          <a:xfrm>
            <a:off x="6676130" y="5732832"/>
            <a:ext cx="5088874" cy="71029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   In the next five years, the number of gyms in LEFIT is expected to exceed 1000, tripling the current overall size </a:t>
            </a:r>
            <a:endParaRPr lang="zh-CN" altLang="zh-CN" sz="16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481" name="直接连接符 111">
            <a:extLst>
              <a:ext uri="{FF2B5EF4-FFF2-40B4-BE49-F238E27FC236}">
                <a16:creationId xmlns:a16="http://schemas.microsoft.com/office/drawing/2014/main" id="{D83140AE-1536-40C5-8141-C046E287F64D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文本框 482">
            <a:extLst>
              <a:ext uri="{FF2B5EF4-FFF2-40B4-BE49-F238E27FC236}">
                <a16:creationId xmlns:a16="http://schemas.microsoft.com/office/drawing/2014/main" id="{7185C4A5-0CF8-4E06-BA7A-8647910F9DB5}"/>
              </a:ext>
            </a:extLst>
          </p:cNvPr>
          <p:cNvSpPr txBox="1"/>
          <p:nvPr/>
        </p:nvSpPr>
        <p:spPr>
          <a:xfrm>
            <a:off x="11785764" y="6551773"/>
            <a:ext cx="40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16</a:t>
            </a:r>
            <a:endParaRPr kumimoji="1" lang="zh-CN" altLang="en-US" sz="1600" dirty="0"/>
          </a:p>
        </p:txBody>
      </p:sp>
      <p:sp>
        <p:nvSpPr>
          <p:cNvPr id="484" name="TextBox 66">
            <a:extLst>
              <a:ext uri="{FF2B5EF4-FFF2-40B4-BE49-F238E27FC236}">
                <a16:creationId xmlns:a16="http://schemas.microsoft.com/office/drawing/2014/main" id="{6B7B5636-F54D-4E23-B8CD-2F2BC1BE3EC7}"/>
              </a:ext>
            </a:extLst>
          </p:cNvPr>
          <p:cNvSpPr txBox="1"/>
          <p:nvPr/>
        </p:nvSpPr>
        <p:spPr>
          <a:xfrm>
            <a:off x="413451" y="6604110"/>
            <a:ext cx="6575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                     Note: TGI means Target Group Index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5" name="TextBox 250">
            <a:extLst>
              <a:ext uri="{FF2B5EF4-FFF2-40B4-BE49-F238E27FC236}">
                <a16:creationId xmlns:a16="http://schemas.microsoft.com/office/drawing/2014/main" id="{CC09EA53-D561-406A-A52C-D324692DD21F}"/>
              </a:ext>
            </a:extLst>
          </p:cNvPr>
          <p:cNvSpPr txBox="1"/>
          <p:nvPr/>
        </p:nvSpPr>
        <p:spPr>
          <a:xfrm>
            <a:off x="-944" y="36001"/>
            <a:ext cx="5149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ea typeface="Verdana" pitchFamily="34" charset="0"/>
                <a:cs typeface="Arial" pitchFamily="34" charset="0"/>
              </a:rPr>
              <a:t>Analysis 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&gt;&gt;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Strategy: Store Expansion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9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对象 9" hidden="1">
            <a:extLst>
              <a:ext uri="{FF2B5EF4-FFF2-40B4-BE49-F238E27FC236}">
                <a16:creationId xmlns:a16="http://schemas.microsoft.com/office/drawing/2014/main" id="{E99C189C-94C3-7248-8F78-298715E703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407444" y="857251"/>
          <a:ext cx="128588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9" name="think-cell 幻灯片" r:id="rId6" imgW="19050" imgH="19050" progId="TCLayout.ActiveDocument.1">
                  <p:embed/>
                </p:oleObj>
              </mc:Choice>
              <mc:Fallback>
                <p:oleObj name="think-cell 幻灯片" r:id="rId6" imgW="19050" imgH="19050" progId="TCLayout.ActiveDocument.1">
                  <p:embed/>
                  <p:pic>
                    <p:nvPicPr>
                      <p:cNvPr id="22529" name="对象 9" hidden="1">
                        <a:extLst>
                          <a:ext uri="{FF2B5EF4-FFF2-40B4-BE49-F238E27FC236}">
                            <a16:creationId xmlns:a16="http://schemas.microsoft.com/office/drawing/2014/main" id="{E99C189C-94C3-7248-8F78-298715E703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444" y="857251"/>
                        <a:ext cx="128588" cy="11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5446A840-89DD-5947-AB8A-321A4A00CEF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407444" y="857251"/>
            <a:ext cx="128588" cy="1190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anchor="ctr" anchorCtr="0">
            <a:noAutofit/>
          </a:bodyPr>
          <a:lstStyle/>
          <a:p>
            <a:pPr algn="ctr">
              <a:defRPr/>
            </a:pPr>
            <a:endParaRPr lang="en-US" altLang="zh-CN" sz="1200" b="1" dirty="0">
              <a:latin typeface="Calibri" panose="020F0502020204030204" pitchFamily="34" charset="0"/>
              <a:ea typeface="等线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D15C37C-9736-0C49-97BD-A2FCED808E11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Industry Cooperation: LEFIT can cooperate with corporates upstream and downstream of the industry chain, or even competitors in the same industry</a:t>
            </a:r>
            <a:endParaRPr lang="zh-CN" altLang="en-US" sz="2600" b="1" dirty="0">
              <a:solidFill>
                <a:schemeClr val="bg1"/>
              </a:solidFill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0BDD3BF-527C-1344-9766-99E69C233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95970798-6BC6-A642-8C3D-9A6B377FCB22}"/>
              </a:ext>
            </a:extLst>
          </p:cNvPr>
          <p:cNvGrpSpPr/>
          <p:nvPr/>
        </p:nvGrpSpPr>
        <p:grpSpPr>
          <a:xfrm>
            <a:off x="566643" y="1817746"/>
            <a:ext cx="5166196" cy="2287694"/>
            <a:chOff x="292585" y="1676193"/>
            <a:chExt cx="8781863" cy="4052806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9B0366-D79D-DC4E-87BE-4017A0C827F8}"/>
                </a:ext>
              </a:extLst>
            </p:cNvPr>
            <p:cNvSpPr/>
            <p:nvPr/>
          </p:nvSpPr>
          <p:spPr>
            <a:xfrm>
              <a:off x="292585" y="1676195"/>
              <a:ext cx="2520777" cy="551551"/>
            </a:xfrm>
            <a:prstGeom prst="rect">
              <a:avLst/>
            </a:prstGeom>
            <a:solidFill>
              <a:srgbClr val="65666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zh-CN" b="1" dirty="0"/>
                <a:t>Upstream</a:t>
              </a:r>
              <a:endParaRPr lang="zh-CN" altLang="en-US" b="1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D33F58D-8845-9948-8944-B619534EE0E7}"/>
                </a:ext>
              </a:extLst>
            </p:cNvPr>
            <p:cNvSpPr/>
            <p:nvPr/>
          </p:nvSpPr>
          <p:spPr>
            <a:xfrm>
              <a:off x="3424455" y="1676193"/>
              <a:ext cx="2520777" cy="55155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zh-Hans" b="1" dirty="0"/>
                <a:t>Midstream</a:t>
              </a:r>
              <a:endParaRPr lang="zh-CN" altLang="en-US" b="1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E14799E-790F-AF45-A5B2-3C91843B83C6}"/>
                </a:ext>
              </a:extLst>
            </p:cNvPr>
            <p:cNvSpPr/>
            <p:nvPr/>
          </p:nvSpPr>
          <p:spPr>
            <a:xfrm>
              <a:off x="6553673" y="1676193"/>
              <a:ext cx="2520775" cy="551553"/>
            </a:xfrm>
            <a:prstGeom prst="rect">
              <a:avLst/>
            </a:prstGeom>
            <a:solidFill>
              <a:srgbClr val="65666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zh-CN" b="1" dirty="0"/>
                <a:t>Downstream</a:t>
              </a:r>
              <a:endParaRPr lang="zh-CN" altLang="en-US" b="1" dirty="0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0E648F9C-B44F-3E48-9005-291C8B86AEE6}"/>
                </a:ext>
              </a:extLst>
            </p:cNvPr>
            <p:cNvGrpSpPr/>
            <p:nvPr/>
          </p:nvGrpSpPr>
          <p:grpSpPr>
            <a:xfrm>
              <a:off x="329204" y="2853790"/>
              <a:ext cx="8216259" cy="2875209"/>
              <a:chOff x="329204" y="2853790"/>
              <a:chExt cx="8216259" cy="2875209"/>
            </a:xfrm>
          </p:grpSpPr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8688ABCF-A115-8540-8530-64EB920B6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8" b="7480"/>
              <a:stretch/>
            </p:blipFill>
            <p:spPr>
              <a:xfrm>
                <a:off x="360363" y="3687954"/>
                <a:ext cx="1195126" cy="370415"/>
              </a:xfrm>
              <a:prstGeom prst="rect">
                <a:avLst/>
              </a:prstGeom>
            </p:spPr>
          </p:pic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4CE7D4A6-312A-8B47-A387-DA0663C4A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902" b="26508"/>
              <a:stretch/>
            </p:blipFill>
            <p:spPr>
              <a:xfrm>
                <a:off x="1412333" y="2962979"/>
                <a:ext cx="1508506" cy="376522"/>
              </a:xfrm>
              <a:prstGeom prst="rect">
                <a:avLst/>
              </a:prstGeom>
            </p:spPr>
          </p:pic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0CFD98EA-068A-9749-AFF2-29AD3E373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926" y="3400204"/>
                <a:ext cx="1176020" cy="709483"/>
              </a:xfrm>
              <a:prstGeom prst="rect">
                <a:avLst/>
              </a:prstGeom>
            </p:spPr>
          </p:pic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669B3AB9-13F8-DB4F-925F-6E1DB4948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41" b="23167"/>
              <a:stretch/>
            </p:blipFill>
            <p:spPr>
              <a:xfrm>
                <a:off x="329204" y="2985906"/>
                <a:ext cx="1236307" cy="616809"/>
              </a:xfrm>
              <a:prstGeom prst="rect">
                <a:avLst/>
              </a:prstGeom>
            </p:spPr>
          </p:pic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AD11FF04-F57F-FB4C-BF65-39CF3AD6C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3089" y="4675935"/>
                <a:ext cx="1599294" cy="453893"/>
              </a:xfrm>
              <a:prstGeom prst="rect">
                <a:avLst/>
              </a:prstGeom>
            </p:spPr>
          </p:pic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8B60A990-3C16-DC4F-A29F-1E32E6BBD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891" y="5266440"/>
                <a:ext cx="1288063" cy="453890"/>
              </a:xfrm>
              <a:prstGeom prst="rect">
                <a:avLst/>
              </a:prstGeom>
            </p:spPr>
          </p:pic>
          <p:pic>
            <p:nvPicPr>
              <p:cNvPr id="93" name="图片 92">
                <a:extLst>
                  <a:ext uri="{FF2B5EF4-FFF2-40B4-BE49-F238E27FC236}">
                    <a16:creationId xmlns:a16="http://schemas.microsoft.com/office/drawing/2014/main" id="{BD1352A8-BE8F-344B-968A-C2755356F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191" y="4609244"/>
                <a:ext cx="544142" cy="555025"/>
              </a:xfrm>
              <a:prstGeom prst="rect">
                <a:avLst/>
              </a:prstGeom>
            </p:spPr>
          </p:pic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600C3CAC-7650-914A-980C-301EC99BB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0536" y="5156908"/>
                <a:ext cx="587982" cy="572091"/>
              </a:xfrm>
              <a:prstGeom prst="rect">
                <a:avLst/>
              </a:prstGeom>
            </p:spPr>
          </p:pic>
          <p:pic>
            <p:nvPicPr>
              <p:cNvPr id="98" name="图片 97">
                <a:extLst>
                  <a:ext uri="{FF2B5EF4-FFF2-40B4-BE49-F238E27FC236}">
                    <a16:creationId xmlns:a16="http://schemas.microsoft.com/office/drawing/2014/main" id="{078D38A4-8307-794F-A54C-705AA50CE9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035" b="32093"/>
              <a:stretch/>
            </p:blipFill>
            <p:spPr>
              <a:xfrm>
                <a:off x="3464431" y="4961437"/>
                <a:ext cx="2534313" cy="565853"/>
              </a:xfrm>
              <a:prstGeom prst="rect">
                <a:avLst/>
              </a:prstGeom>
            </p:spPr>
          </p:pic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AFC83C5E-B867-5C49-9FCB-14215DD47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6063" y="2950990"/>
                <a:ext cx="721612" cy="709483"/>
              </a:xfrm>
              <a:prstGeom prst="rect">
                <a:avLst/>
              </a:prstGeom>
            </p:spPr>
          </p:pic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08AC2541-62EE-044D-A7AD-A0F4420CC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4331" y="2853790"/>
                <a:ext cx="2093528" cy="1180685"/>
              </a:xfrm>
              <a:prstGeom prst="rect">
                <a:avLst/>
              </a:prstGeom>
            </p:spPr>
          </p:pic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DC992C41-FEB7-BD46-99D4-3A5AA3B0667A}"/>
                  </a:ext>
                </a:extLst>
              </p:cNvPr>
              <p:cNvSpPr txBox="1"/>
              <p:nvPr/>
            </p:nvSpPr>
            <p:spPr>
              <a:xfrm>
                <a:off x="7183235" y="3708831"/>
                <a:ext cx="1362228" cy="463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zh-CN" altLang="en-US" sz="1100" dirty="0"/>
              </a:p>
            </p:txBody>
          </p:sp>
        </p:grp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6564D10-3327-4141-86F8-49A92BFF62C5}"/>
              </a:ext>
            </a:extLst>
          </p:cNvPr>
          <p:cNvSpPr txBox="1"/>
          <p:nvPr/>
        </p:nvSpPr>
        <p:spPr>
          <a:xfrm>
            <a:off x="8395119" y="3403090"/>
            <a:ext cx="3089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600" i="1" dirty="0"/>
              <a:t>Our recommended cooperation landscape for LEFIT</a:t>
            </a:r>
            <a:endParaRPr kumimoji="1" lang="zh-CN" altLang="en-US" sz="1600" i="1" dirty="0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8B9EBA8-02CC-46F3-9D78-B68E7C57D71A}"/>
              </a:ext>
            </a:extLst>
          </p:cNvPr>
          <p:cNvGrpSpPr/>
          <p:nvPr/>
        </p:nvGrpSpPr>
        <p:grpSpPr>
          <a:xfrm>
            <a:off x="254772" y="1468783"/>
            <a:ext cx="5687253" cy="274747"/>
            <a:chOff x="179512" y="1556792"/>
            <a:chExt cx="4340565" cy="252000"/>
          </a:xfrm>
          <a:solidFill>
            <a:srgbClr val="CC0001"/>
          </a:solidFill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CD70D9F3-9D46-413F-960C-270BBA9303BE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108" name="直接连接符 254">
              <a:extLst>
                <a:ext uri="{FF2B5EF4-FFF2-40B4-BE49-F238E27FC236}">
                  <a16:creationId xmlns:a16="http://schemas.microsoft.com/office/drawing/2014/main" id="{D7198021-7C8B-4C6E-9885-D712A505BA7A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799994"/>
              <a:ext cx="4340565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id="{BFED82C3-6CBA-4AE4-AA4F-325F4A6393A4}"/>
              </a:ext>
            </a:extLst>
          </p:cNvPr>
          <p:cNvSpPr/>
          <p:nvPr/>
        </p:nvSpPr>
        <p:spPr>
          <a:xfrm>
            <a:off x="584957" y="1389580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The current industry chain of fitness market</a:t>
            </a:r>
            <a:endParaRPr lang="zh-CN" altLang="zh-CN" sz="1700" b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5A5E1D07-5713-47F9-AC89-931CFFDC2A73}"/>
              </a:ext>
            </a:extLst>
          </p:cNvPr>
          <p:cNvGrpSpPr/>
          <p:nvPr/>
        </p:nvGrpSpPr>
        <p:grpSpPr>
          <a:xfrm>
            <a:off x="6302242" y="1456305"/>
            <a:ext cx="5732740" cy="274746"/>
            <a:chOff x="179512" y="1556792"/>
            <a:chExt cx="4375281" cy="252000"/>
          </a:xfrm>
          <a:solidFill>
            <a:srgbClr val="CC0001"/>
          </a:solidFill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1D8BC2B3-618F-4E43-BA32-F1DBA1F4AB4A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116" name="直接连接符 254">
              <a:extLst>
                <a:ext uri="{FF2B5EF4-FFF2-40B4-BE49-F238E27FC236}">
                  <a16:creationId xmlns:a16="http://schemas.microsoft.com/office/drawing/2014/main" id="{65E57C1B-9357-419E-B0E7-17561A5BBE5A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4375281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CBC3B234-3756-4B85-A085-8678C6FE6517}"/>
              </a:ext>
            </a:extLst>
          </p:cNvPr>
          <p:cNvSpPr/>
          <p:nvPr/>
        </p:nvSpPr>
        <p:spPr>
          <a:xfrm>
            <a:off x="6632426" y="1377108"/>
            <a:ext cx="640007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LEFIT can cooperate with corporates in 3 dimensions</a:t>
            </a:r>
            <a:endParaRPr lang="zh-CN" altLang="zh-CN" sz="1700" b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26" name="Rectangle 79">
            <a:extLst>
              <a:ext uri="{FF2B5EF4-FFF2-40B4-BE49-F238E27FC236}">
                <a16:creationId xmlns:a16="http://schemas.microsoft.com/office/drawing/2014/main" id="{0BB5D7EF-D2B6-4C8F-9BEA-8142BFA5440A}"/>
              </a:ext>
            </a:extLst>
          </p:cNvPr>
          <p:cNvSpPr>
            <a:spLocks/>
          </p:cNvSpPr>
          <p:nvPr/>
        </p:nvSpPr>
        <p:spPr>
          <a:xfrm>
            <a:off x="571112" y="3199385"/>
            <a:ext cx="1478453" cy="28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Coach Training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29" name="Rectangle 79">
            <a:extLst>
              <a:ext uri="{FF2B5EF4-FFF2-40B4-BE49-F238E27FC236}">
                <a16:creationId xmlns:a16="http://schemas.microsoft.com/office/drawing/2014/main" id="{99EBC32E-B0A9-4356-8B1D-6F9B3B4CB584}"/>
              </a:ext>
            </a:extLst>
          </p:cNvPr>
          <p:cNvSpPr>
            <a:spLocks/>
          </p:cNvSpPr>
          <p:nvPr/>
        </p:nvSpPr>
        <p:spPr>
          <a:xfrm>
            <a:off x="2413530" y="2233840"/>
            <a:ext cx="1478453" cy="28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Competitor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30" name="Rectangle 79">
            <a:extLst>
              <a:ext uri="{FF2B5EF4-FFF2-40B4-BE49-F238E27FC236}">
                <a16:creationId xmlns:a16="http://schemas.microsoft.com/office/drawing/2014/main" id="{EF6B87D5-6921-4600-B4E4-E011A77D10D8}"/>
              </a:ext>
            </a:extLst>
          </p:cNvPr>
          <p:cNvSpPr>
            <a:spLocks/>
          </p:cNvSpPr>
          <p:nvPr/>
        </p:nvSpPr>
        <p:spPr>
          <a:xfrm>
            <a:off x="4246411" y="2216727"/>
            <a:ext cx="1478453" cy="53931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Individual or Corporate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C8701249-7A2F-4067-ACAA-2896674FA527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1" y="2206105"/>
            <a:ext cx="839614" cy="806301"/>
          </a:xfrm>
          <a:prstGeom prst="rect">
            <a:avLst/>
          </a:prstGeom>
        </p:spPr>
      </p:pic>
      <p:sp>
        <p:nvSpPr>
          <p:cNvPr id="137" name="Rectangle 79">
            <a:extLst>
              <a:ext uri="{FF2B5EF4-FFF2-40B4-BE49-F238E27FC236}">
                <a16:creationId xmlns:a16="http://schemas.microsoft.com/office/drawing/2014/main" id="{04480F49-4DDD-45ED-B9BB-E466DBDBC423}"/>
              </a:ext>
            </a:extLst>
          </p:cNvPr>
          <p:cNvSpPr>
            <a:spLocks/>
          </p:cNvSpPr>
          <p:nvPr/>
        </p:nvSpPr>
        <p:spPr>
          <a:xfrm>
            <a:off x="571112" y="2238805"/>
            <a:ext cx="1478453" cy="28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Apparatus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41" name="Rectangle 79">
            <a:extLst>
              <a:ext uri="{FF2B5EF4-FFF2-40B4-BE49-F238E27FC236}">
                <a16:creationId xmlns:a16="http://schemas.microsoft.com/office/drawing/2014/main" id="{824F1185-6ED9-4CF9-AF71-F2B0E13FF96C}"/>
              </a:ext>
            </a:extLst>
          </p:cNvPr>
          <p:cNvSpPr>
            <a:spLocks/>
          </p:cNvSpPr>
          <p:nvPr/>
        </p:nvSpPr>
        <p:spPr>
          <a:xfrm>
            <a:off x="4255647" y="3503991"/>
            <a:ext cx="1478453" cy="28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Courses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9292FE2E-34F6-4A99-98F8-56848BD6817F}"/>
              </a:ext>
            </a:extLst>
          </p:cNvPr>
          <p:cNvSpPr>
            <a:spLocks/>
          </p:cNvSpPr>
          <p:nvPr/>
        </p:nvSpPr>
        <p:spPr>
          <a:xfrm>
            <a:off x="4255647" y="3827265"/>
            <a:ext cx="1478453" cy="28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Related Service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62" name="矩形 17">
            <a:extLst>
              <a:ext uri="{FF2B5EF4-FFF2-40B4-BE49-F238E27FC236}">
                <a16:creationId xmlns:a16="http://schemas.microsoft.com/office/drawing/2014/main" id="{940053A0-C966-43D5-A1E9-3DDA801050F2}"/>
              </a:ext>
            </a:extLst>
          </p:cNvPr>
          <p:cNvSpPr/>
          <p:nvPr/>
        </p:nvSpPr>
        <p:spPr>
          <a:xfrm>
            <a:off x="518638" y="2182472"/>
            <a:ext cx="1590992" cy="1954085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163" name="矩形 17">
            <a:extLst>
              <a:ext uri="{FF2B5EF4-FFF2-40B4-BE49-F238E27FC236}">
                <a16:creationId xmlns:a16="http://schemas.microsoft.com/office/drawing/2014/main" id="{96FE2637-1AB5-4313-ACDC-1DD5C2D10F20}"/>
              </a:ext>
            </a:extLst>
          </p:cNvPr>
          <p:cNvSpPr/>
          <p:nvPr/>
        </p:nvSpPr>
        <p:spPr>
          <a:xfrm>
            <a:off x="2385553" y="2182191"/>
            <a:ext cx="1552489" cy="1954085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D1943BE-44E7-4781-AB70-495558A79E52}"/>
              </a:ext>
            </a:extLst>
          </p:cNvPr>
          <p:cNvCxnSpPr>
            <a:cxnSpLocks/>
          </p:cNvCxnSpPr>
          <p:nvPr/>
        </p:nvCxnSpPr>
        <p:spPr>
          <a:xfrm>
            <a:off x="2872514" y="2994807"/>
            <a:ext cx="0" cy="6352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 17">
            <a:extLst>
              <a:ext uri="{FF2B5EF4-FFF2-40B4-BE49-F238E27FC236}">
                <a16:creationId xmlns:a16="http://schemas.microsoft.com/office/drawing/2014/main" id="{DE977842-6D04-4211-9BBA-A65F0115532B}"/>
              </a:ext>
            </a:extLst>
          </p:cNvPr>
          <p:cNvSpPr/>
          <p:nvPr/>
        </p:nvSpPr>
        <p:spPr>
          <a:xfrm>
            <a:off x="4200926" y="3473371"/>
            <a:ext cx="1590992" cy="662906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166" name="矩形 17">
            <a:extLst>
              <a:ext uri="{FF2B5EF4-FFF2-40B4-BE49-F238E27FC236}">
                <a16:creationId xmlns:a16="http://schemas.microsoft.com/office/drawing/2014/main" id="{1AAA2D18-8931-45DE-AC3E-026C249AA3D8}"/>
              </a:ext>
            </a:extLst>
          </p:cNvPr>
          <p:cNvSpPr/>
          <p:nvPr/>
        </p:nvSpPr>
        <p:spPr>
          <a:xfrm>
            <a:off x="4210162" y="2177174"/>
            <a:ext cx="1568176" cy="613727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670B461-F480-41B0-BF43-F5E5FBCFFF61}"/>
              </a:ext>
            </a:extLst>
          </p:cNvPr>
          <p:cNvCxnSpPr>
            <a:cxnSpLocks/>
          </p:cNvCxnSpPr>
          <p:nvPr/>
        </p:nvCxnSpPr>
        <p:spPr>
          <a:xfrm>
            <a:off x="2107391" y="3804824"/>
            <a:ext cx="273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7E13AE37-5A8D-4629-93B0-FB05580D5972}"/>
              </a:ext>
            </a:extLst>
          </p:cNvPr>
          <p:cNvCxnSpPr>
            <a:cxnSpLocks/>
          </p:cNvCxnSpPr>
          <p:nvPr/>
        </p:nvCxnSpPr>
        <p:spPr>
          <a:xfrm>
            <a:off x="3936191" y="3804824"/>
            <a:ext cx="273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9D00A69-C51C-4400-A0A4-FF0A9C4C8B6F}"/>
              </a:ext>
            </a:extLst>
          </p:cNvPr>
          <p:cNvCxnSpPr>
            <a:cxnSpLocks/>
          </p:cNvCxnSpPr>
          <p:nvPr/>
        </p:nvCxnSpPr>
        <p:spPr>
          <a:xfrm flipH="1" flipV="1">
            <a:off x="4661746" y="2790901"/>
            <a:ext cx="2172" cy="6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D9005F6-89E8-4D79-9AC8-276CBE6F5E92}"/>
              </a:ext>
            </a:extLst>
          </p:cNvPr>
          <p:cNvSpPr txBox="1"/>
          <p:nvPr/>
        </p:nvSpPr>
        <p:spPr>
          <a:xfrm>
            <a:off x="4489923" y="2748546"/>
            <a:ext cx="11046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i="1" dirty="0"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kumimoji="1" lang="zh-CN" alt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400" i="1" dirty="0">
                <a:latin typeface="Calibri" panose="020F0502020204030204" pitchFamily="34" charset="0"/>
                <a:cs typeface="Calibri" panose="020F0502020204030204" pitchFamily="34" charset="0"/>
              </a:rPr>
              <a:t>fitness service</a:t>
            </a: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36EF6052-E718-4B67-9AFC-495784484A35}"/>
              </a:ext>
            </a:extLst>
          </p:cNvPr>
          <p:cNvSpPr txBox="1"/>
          <p:nvPr/>
        </p:nvSpPr>
        <p:spPr>
          <a:xfrm>
            <a:off x="2831565" y="3029949"/>
            <a:ext cx="1104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i="1" dirty="0">
                <a:latin typeface="Calibri" panose="020F0502020204030204" pitchFamily="34" charset="0"/>
                <a:cs typeface="Calibri" panose="020F0502020204030204" pitchFamily="34" charset="0"/>
              </a:rPr>
              <a:t>Industry Competition</a:t>
            </a:r>
            <a:endParaRPr kumimoji="1" lang="zh-CN" alt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Rectangle 79">
            <a:extLst>
              <a:ext uri="{FF2B5EF4-FFF2-40B4-BE49-F238E27FC236}">
                <a16:creationId xmlns:a16="http://schemas.microsoft.com/office/drawing/2014/main" id="{A35588D0-3A55-40DB-B871-3B59E3552C08}"/>
              </a:ext>
            </a:extLst>
          </p:cNvPr>
          <p:cNvSpPr>
            <a:spLocks/>
          </p:cNvSpPr>
          <p:nvPr/>
        </p:nvSpPr>
        <p:spPr>
          <a:xfrm>
            <a:off x="8429385" y="2026763"/>
            <a:ext cx="1478453" cy="40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Competitor</a:t>
            </a:r>
            <a:endParaRPr lang="zh-CN" altLang="zh-CN" sz="16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71" name="Rectangle 79">
            <a:extLst>
              <a:ext uri="{FF2B5EF4-FFF2-40B4-BE49-F238E27FC236}">
                <a16:creationId xmlns:a16="http://schemas.microsoft.com/office/drawing/2014/main" id="{EEEBB908-8054-4B5C-80B6-D713FE6C04BE}"/>
              </a:ext>
            </a:extLst>
          </p:cNvPr>
          <p:cNvSpPr>
            <a:spLocks/>
          </p:cNvSpPr>
          <p:nvPr/>
        </p:nvSpPr>
        <p:spPr>
          <a:xfrm>
            <a:off x="10584935" y="2828771"/>
            <a:ext cx="1256083" cy="40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Corporate</a:t>
            </a:r>
            <a:endParaRPr lang="zh-CN" altLang="zh-CN" sz="16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72" name="Rectangle 79">
            <a:extLst>
              <a:ext uri="{FF2B5EF4-FFF2-40B4-BE49-F238E27FC236}">
                <a16:creationId xmlns:a16="http://schemas.microsoft.com/office/drawing/2014/main" id="{7A6133A6-4A33-466C-8F9F-6C3F11D5CEF6}"/>
              </a:ext>
            </a:extLst>
          </p:cNvPr>
          <p:cNvSpPr>
            <a:spLocks/>
          </p:cNvSpPr>
          <p:nvPr/>
        </p:nvSpPr>
        <p:spPr>
          <a:xfrm>
            <a:off x="6350370" y="2032557"/>
            <a:ext cx="1478453" cy="40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Apparatus</a:t>
            </a:r>
            <a:endParaRPr lang="zh-CN" altLang="zh-CN" sz="16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73" name="Rectangle 79">
            <a:extLst>
              <a:ext uri="{FF2B5EF4-FFF2-40B4-BE49-F238E27FC236}">
                <a16:creationId xmlns:a16="http://schemas.microsoft.com/office/drawing/2014/main" id="{E0A0497C-F753-44BE-9A14-5018275CFEB8}"/>
              </a:ext>
            </a:extLst>
          </p:cNvPr>
          <p:cNvSpPr>
            <a:spLocks/>
          </p:cNvSpPr>
          <p:nvPr/>
        </p:nvSpPr>
        <p:spPr>
          <a:xfrm>
            <a:off x="6350369" y="2487295"/>
            <a:ext cx="1478453" cy="40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Coach Training</a:t>
            </a:r>
            <a:endParaRPr lang="zh-CN" altLang="zh-CN" sz="16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74" name="Rectangle 79">
            <a:extLst>
              <a:ext uri="{FF2B5EF4-FFF2-40B4-BE49-F238E27FC236}">
                <a16:creationId xmlns:a16="http://schemas.microsoft.com/office/drawing/2014/main" id="{0AA8A666-B5AE-4BC9-8D0B-307182D456D2}"/>
              </a:ext>
            </a:extLst>
          </p:cNvPr>
          <p:cNvSpPr>
            <a:spLocks/>
          </p:cNvSpPr>
          <p:nvPr/>
        </p:nvSpPr>
        <p:spPr>
          <a:xfrm>
            <a:off x="6342758" y="3530865"/>
            <a:ext cx="1478453" cy="5240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Light Food</a:t>
            </a:r>
          </a:p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Manufacturer</a:t>
            </a:r>
            <a:endParaRPr lang="zh-CN" altLang="zh-CN" sz="16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76" name="Rectangle 79">
            <a:extLst>
              <a:ext uri="{FF2B5EF4-FFF2-40B4-BE49-F238E27FC236}">
                <a16:creationId xmlns:a16="http://schemas.microsoft.com/office/drawing/2014/main" id="{653C3BFF-9921-4418-9724-7B829F825173}"/>
              </a:ext>
            </a:extLst>
          </p:cNvPr>
          <p:cNvSpPr>
            <a:spLocks/>
          </p:cNvSpPr>
          <p:nvPr/>
        </p:nvSpPr>
        <p:spPr>
          <a:xfrm>
            <a:off x="6342758" y="2948973"/>
            <a:ext cx="1478453" cy="5240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Clothing</a:t>
            </a:r>
          </a:p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Manufacturer</a:t>
            </a:r>
            <a:endParaRPr lang="zh-CN" altLang="zh-CN" sz="16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77" name="矩形 17">
            <a:extLst>
              <a:ext uri="{FF2B5EF4-FFF2-40B4-BE49-F238E27FC236}">
                <a16:creationId xmlns:a16="http://schemas.microsoft.com/office/drawing/2014/main" id="{E0028E22-EB8C-4F6E-B44E-FB42BDCE9942}"/>
              </a:ext>
            </a:extLst>
          </p:cNvPr>
          <p:cNvSpPr/>
          <p:nvPr/>
        </p:nvSpPr>
        <p:spPr>
          <a:xfrm>
            <a:off x="6329950" y="2014683"/>
            <a:ext cx="1526580" cy="2058679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pic>
        <p:nvPicPr>
          <p:cNvPr id="178" name="图片 177">
            <a:extLst>
              <a:ext uri="{FF2B5EF4-FFF2-40B4-BE49-F238E27FC236}">
                <a16:creationId xmlns:a16="http://schemas.microsoft.com/office/drawing/2014/main" id="{D744A1F9-EA22-4762-86D6-688E6F856FA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5" b="32093"/>
          <a:stretch/>
        </p:blipFill>
        <p:spPr>
          <a:xfrm>
            <a:off x="8461329" y="2884283"/>
            <a:ext cx="1490886" cy="319408"/>
          </a:xfrm>
          <a:prstGeom prst="rect">
            <a:avLst/>
          </a:prstGeom>
        </p:spPr>
      </p:pic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EB39D6FD-CEBE-4DB4-9A59-6E3856A78641}"/>
              </a:ext>
            </a:extLst>
          </p:cNvPr>
          <p:cNvCxnSpPr>
            <a:cxnSpLocks/>
          </p:cNvCxnSpPr>
          <p:nvPr/>
        </p:nvCxnSpPr>
        <p:spPr>
          <a:xfrm flipH="1">
            <a:off x="9888526" y="3043987"/>
            <a:ext cx="604799" cy="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B063CB41-370E-4098-9E72-5AF43BC30E9F}"/>
              </a:ext>
            </a:extLst>
          </p:cNvPr>
          <p:cNvCxnSpPr>
            <a:cxnSpLocks/>
          </p:cNvCxnSpPr>
          <p:nvPr/>
        </p:nvCxnSpPr>
        <p:spPr>
          <a:xfrm flipH="1">
            <a:off x="7856530" y="3043987"/>
            <a:ext cx="604799" cy="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C4B9F07E-B900-475C-A92E-B1ECE8879364}"/>
              </a:ext>
            </a:extLst>
          </p:cNvPr>
          <p:cNvCxnSpPr>
            <a:cxnSpLocks/>
          </p:cNvCxnSpPr>
          <p:nvPr/>
        </p:nvCxnSpPr>
        <p:spPr>
          <a:xfrm>
            <a:off x="9120914" y="2430940"/>
            <a:ext cx="0" cy="4533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矩形: 圆角 181">
            <a:extLst>
              <a:ext uri="{FF2B5EF4-FFF2-40B4-BE49-F238E27FC236}">
                <a16:creationId xmlns:a16="http://schemas.microsoft.com/office/drawing/2014/main" id="{DBCF4FF4-635D-4878-8A90-36881F0AEF9E}"/>
              </a:ext>
            </a:extLst>
          </p:cNvPr>
          <p:cNvSpPr/>
          <p:nvPr/>
        </p:nvSpPr>
        <p:spPr>
          <a:xfrm>
            <a:off x="8308155" y="3419764"/>
            <a:ext cx="2987918" cy="57660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3" name="Group 101">
            <a:extLst>
              <a:ext uri="{FF2B5EF4-FFF2-40B4-BE49-F238E27FC236}">
                <a16:creationId xmlns:a16="http://schemas.microsoft.com/office/drawing/2014/main" id="{A7EF60CA-E1DD-40F5-BA7C-605D6674E791}"/>
              </a:ext>
            </a:extLst>
          </p:cNvPr>
          <p:cNvGrpSpPr/>
          <p:nvPr/>
        </p:nvGrpSpPr>
        <p:grpSpPr>
          <a:xfrm>
            <a:off x="317791" y="4308683"/>
            <a:ext cx="11417002" cy="93501"/>
            <a:chOff x="5424490" y="5391833"/>
            <a:chExt cx="4651373" cy="44711"/>
          </a:xfrm>
          <a:solidFill>
            <a:srgbClr val="C00000"/>
          </a:solidFill>
        </p:grpSpPr>
        <p:cxnSp>
          <p:nvCxnSpPr>
            <p:cNvPr id="184" name="Straight Connector 102">
              <a:extLst>
                <a:ext uri="{FF2B5EF4-FFF2-40B4-BE49-F238E27FC236}">
                  <a16:creationId xmlns:a16="http://schemas.microsoft.com/office/drawing/2014/main" id="{A140890D-264E-4BC5-A927-0C1D181FB762}"/>
                </a:ext>
              </a:extLst>
            </p:cNvPr>
            <p:cNvCxnSpPr>
              <a:cxnSpLocks/>
            </p:cNvCxnSpPr>
            <p:nvPr/>
          </p:nvCxnSpPr>
          <p:spPr>
            <a:xfrm>
              <a:off x="5424490" y="5415156"/>
              <a:ext cx="4651373" cy="0"/>
            </a:xfrm>
            <a:prstGeom prst="lin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85" name="Isosceles Triangle 103">
              <a:extLst>
                <a:ext uri="{FF2B5EF4-FFF2-40B4-BE49-F238E27FC236}">
                  <a16:creationId xmlns:a16="http://schemas.microsoft.com/office/drawing/2014/main" id="{071C7B54-5577-409A-9064-2FE6AD552C22}"/>
                </a:ext>
              </a:extLst>
            </p:cNvPr>
            <p:cNvSpPr/>
            <p:nvPr/>
          </p:nvSpPr>
          <p:spPr>
            <a:xfrm flipV="1">
              <a:off x="7534050" y="5391833"/>
              <a:ext cx="302425" cy="44711"/>
            </a:xfrm>
            <a:prstGeom prst="triangl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91" name="Rectangle 92">
            <a:extLst>
              <a:ext uri="{FF2B5EF4-FFF2-40B4-BE49-F238E27FC236}">
                <a16:creationId xmlns:a16="http://schemas.microsoft.com/office/drawing/2014/main" id="{CA55815D-8E24-404B-8DFD-CC26C5018C77}"/>
              </a:ext>
            </a:extLst>
          </p:cNvPr>
          <p:cNvSpPr/>
          <p:nvPr/>
        </p:nvSpPr>
        <p:spPr>
          <a:xfrm>
            <a:off x="8874391" y="4427651"/>
            <a:ext cx="233910" cy="262107"/>
          </a:xfrm>
          <a:prstGeom prst="rect">
            <a:avLst/>
          </a:prstGeom>
          <a:solidFill>
            <a:srgbClr val="CE000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3" name="直线箭头连接符 69">
            <a:extLst>
              <a:ext uri="{FF2B5EF4-FFF2-40B4-BE49-F238E27FC236}">
                <a16:creationId xmlns:a16="http://schemas.microsoft.com/office/drawing/2014/main" id="{FAE4CE4E-2C16-4FC3-905D-65A17350789E}"/>
              </a:ext>
            </a:extLst>
          </p:cNvPr>
          <p:cNvCxnSpPr>
            <a:cxnSpLocks/>
          </p:cNvCxnSpPr>
          <p:nvPr/>
        </p:nvCxnSpPr>
        <p:spPr>
          <a:xfrm flipV="1">
            <a:off x="8858740" y="4676708"/>
            <a:ext cx="2876053" cy="1"/>
          </a:xfrm>
          <a:prstGeom prst="straightConnector1">
            <a:avLst/>
          </a:prstGeom>
          <a:ln w="28575">
            <a:solidFill>
              <a:srgbClr val="CE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矩形 193">
            <a:extLst>
              <a:ext uri="{FF2B5EF4-FFF2-40B4-BE49-F238E27FC236}">
                <a16:creationId xmlns:a16="http://schemas.microsoft.com/office/drawing/2014/main" id="{94CBA75D-0CF9-4EA5-B3DC-E7105ECE0649}"/>
              </a:ext>
            </a:extLst>
          </p:cNvPr>
          <p:cNvSpPr/>
          <p:nvPr/>
        </p:nvSpPr>
        <p:spPr>
          <a:xfrm>
            <a:off x="9097917" y="4387604"/>
            <a:ext cx="5587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400" b="1" kern="100" dirty="0">
                <a:solidFill>
                  <a:srgbClr val="C00000"/>
                </a:solidFill>
                <a:ea typeface="宋体" panose="02010600030101010101" pitchFamily="2" charset="-122"/>
              </a:rPr>
              <a:t>Competitor Cooperation (e.g. </a:t>
            </a:r>
            <a:r>
              <a:rPr lang="en-US" altLang="zh-CN" sz="1400" b="1" i="1" kern="100" dirty="0">
                <a:solidFill>
                  <a:srgbClr val="C00000"/>
                </a:solidFill>
                <a:ea typeface="宋体" panose="02010600030101010101" pitchFamily="2" charset="-122"/>
              </a:rPr>
              <a:t>Keep</a:t>
            </a:r>
            <a:r>
              <a:rPr lang="en-US" altLang="zh-CN" sz="1400" b="1" kern="100" dirty="0">
                <a:solidFill>
                  <a:srgbClr val="C00000"/>
                </a:solidFill>
                <a:ea typeface="宋体" panose="02010600030101010101" pitchFamily="2" charset="-122"/>
              </a:rPr>
              <a:t>)</a:t>
            </a:r>
            <a:endParaRPr lang="zh-CN" altLang="zh-CN" sz="1400" b="1" kern="1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95" name="Content Placeholder 11">
            <a:extLst>
              <a:ext uri="{FF2B5EF4-FFF2-40B4-BE49-F238E27FC236}">
                <a16:creationId xmlns:a16="http://schemas.microsoft.com/office/drawing/2014/main" id="{CBC4BFBA-91E6-4987-998F-B9DE9A45E192}"/>
              </a:ext>
            </a:extLst>
          </p:cNvPr>
          <p:cNvSpPr txBox="1">
            <a:spLocks/>
          </p:cNvSpPr>
          <p:nvPr/>
        </p:nvSpPr>
        <p:spPr>
          <a:xfrm>
            <a:off x="317791" y="4684931"/>
            <a:ext cx="2644323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Apparatus</a:t>
            </a:r>
            <a:r>
              <a:rPr lang="en-US" altLang="zh-CN" sz="1600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:</a:t>
            </a:r>
            <a:endParaRPr lang="en-US" altLang="zh-CN" sz="1600" b="1" i="1" dirty="0"/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dirty="0"/>
              <a:t>Produce fitness equipment with </a:t>
            </a:r>
            <a:r>
              <a:rPr lang="en-US" altLang="zh-CN" b="1" i="1" dirty="0"/>
              <a:t>LEFIT logo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Direct sales of equipment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at shopping festival to drive sales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As a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content exporter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,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load LEFIT’s own boutique content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on the fitness equipment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2" name="Content Placeholder 11">
            <a:extLst>
              <a:ext uri="{FF2B5EF4-FFF2-40B4-BE49-F238E27FC236}">
                <a16:creationId xmlns:a16="http://schemas.microsoft.com/office/drawing/2014/main" id="{50605DA7-429B-460F-9CAF-10952BA17E4E}"/>
              </a:ext>
            </a:extLst>
          </p:cNvPr>
          <p:cNvSpPr txBox="1">
            <a:spLocks/>
          </p:cNvSpPr>
          <p:nvPr/>
        </p:nvSpPr>
        <p:spPr>
          <a:xfrm>
            <a:off x="3006137" y="4558540"/>
            <a:ext cx="2878766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Coach Training:</a:t>
            </a:r>
            <a:endParaRPr lang="en-US" altLang="zh-CN" b="1" i="1" dirty="0"/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dirty="0"/>
              <a:t>Develop </a:t>
            </a:r>
            <a:r>
              <a:rPr lang="en-US" altLang="zh-CN" b="1" i="1" dirty="0"/>
              <a:t>rating system </a:t>
            </a:r>
            <a:r>
              <a:rPr lang="en-US" altLang="zh-CN" dirty="0"/>
              <a:t>for coaches</a:t>
            </a:r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dirty="0"/>
              <a:t>Conduct </a:t>
            </a:r>
            <a:r>
              <a:rPr lang="en-US" altLang="zh-CN" b="1" i="1" dirty="0"/>
              <a:t>regular coach training</a:t>
            </a:r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dirty="0"/>
              <a:t>Find talents in </a:t>
            </a:r>
            <a:r>
              <a:rPr lang="en-US" altLang="zh-CN" b="1" i="1" dirty="0"/>
              <a:t>sports schools</a:t>
            </a:r>
          </a:p>
          <a:p>
            <a:pPr>
              <a:buFont typeface="Arial"/>
              <a:buChar char="•"/>
            </a:pP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Clothing Manufacturer:</a:t>
            </a:r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dirty="0"/>
              <a:t>Co-logos and brand cooperation</a:t>
            </a:r>
          </a:p>
          <a:p>
            <a:pPr>
              <a:buFont typeface="Arial"/>
              <a:buChar char="•"/>
            </a:pP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Light Food Manufacturer:</a:t>
            </a:r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dirty="0"/>
              <a:t>Sell or send light meals wholesale from manufacturers</a:t>
            </a:r>
            <a:endParaRPr lang="en-US" altLang="zh-CN" sz="1100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DCD34D22-AC5D-45B6-BDB5-7BB776996BA8}"/>
              </a:ext>
            </a:extLst>
          </p:cNvPr>
          <p:cNvCxnSpPr>
            <a:cxnSpLocks/>
          </p:cNvCxnSpPr>
          <p:nvPr/>
        </p:nvCxnSpPr>
        <p:spPr>
          <a:xfrm flipV="1">
            <a:off x="8757621" y="4549180"/>
            <a:ext cx="0" cy="204666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Rectangle 92">
            <a:extLst>
              <a:ext uri="{FF2B5EF4-FFF2-40B4-BE49-F238E27FC236}">
                <a16:creationId xmlns:a16="http://schemas.microsoft.com/office/drawing/2014/main" id="{B366AF8D-E3B5-4256-8B47-128E08D24B64}"/>
              </a:ext>
            </a:extLst>
          </p:cNvPr>
          <p:cNvSpPr/>
          <p:nvPr/>
        </p:nvSpPr>
        <p:spPr>
          <a:xfrm>
            <a:off x="337663" y="4427651"/>
            <a:ext cx="233910" cy="262107"/>
          </a:xfrm>
          <a:prstGeom prst="rect">
            <a:avLst/>
          </a:prstGeom>
          <a:solidFill>
            <a:srgbClr val="CE000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5" name="直线箭头连接符 69">
            <a:extLst>
              <a:ext uri="{FF2B5EF4-FFF2-40B4-BE49-F238E27FC236}">
                <a16:creationId xmlns:a16="http://schemas.microsoft.com/office/drawing/2014/main" id="{2F58FAB9-1284-4F88-BB61-E1531E94640B}"/>
              </a:ext>
            </a:extLst>
          </p:cNvPr>
          <p:cNvCxnSpPr>
            <a:cxnSpLocks/>
          </p:cNvCxnSpPr>
          <p:nvPr/>
        </p:nvCxnSpPr>
        <p:spPr>
          <a:xfrm flipV="1">
            <a:off x="322012" y="4676707"/>
            <a:ext cx="2541007" cy="1"/>
          </a:xfrm>
          <a:prstGeom prst="straightConnector1">
            <a:avLst/>
          </a:prstGeom>
          <a:ln w="28575">
            <a:solidFill>
              <a:srgbClr val="CE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:a16="http://schemas.microsoft.com/office/drawing/2014/main" id="{9DF1FE97-E21D-4E86-B8DD-7379766A2921}"/>
              </a:ext>
            </a:extLst>
          </p:cNvPr>
          <p:cNvSpPr/>
          <p:nvPr/>
        </p:nvSpPr>
        <p:spPr>
          <a:xfrm>
            <a:off x="561189" y="4387604"/>
            <a:ext cx="5587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400" b="1" kern="100" dirty="0">
                <a:solidFill>
                  <a:srgbClr val="C00000"/>
                </a:solidFill>
                <a:ea typeface="宋体" panose="02010600030101010101" pitchFamily="2" charset="-122"/>
              </a:rPr>
              <a:t>Upstream Cooperation</a:t>
            </a:r>
            <a:endParaRPr lang="zh-CN" altLang="zh-CN" sz="1400" b="1" kern="1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207" name="Content Placeholder 11">
            <a:extLst>
              <a:ext uri="{FF2B5EF4-FFF2-40B4-BE49-F238E27FC236}">
                <a16:creationId xmlns:a16="http://schemas.microsoft.com/office/drawing/2014/main" id="{E80DCFBB-CB88-41D3-A3D9-5ADB1CBF602D}"/>
              </a:ext>
            </a:extLst>
          </p:cNvPr>
          <p:cNvSpPr txBox="1">
            <a:spLocks/>
          </p:cNvSpPr>
          <p:nvPr/>
        </p:nvSpPr>
        <p:spPr>
          <a:xfrm>
            <a:off x="6112538" y="4709575"/>
            <a:ext cx="2617521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Corporate</a:t>
            </a:r>
            <a:r>
              <a:rPr lang="en-US" altLang="zh-CN" sz="1600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:</a:t>
            </a:r>
            <a:endParaRPr lang="en-US" altLang="zh-CN" sz="1600" b="1" i="1" dirty="0"/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dirty="0"/>
              <a:t>Build corporate gyms</a:t>
            </a:r>
            <a:endParaRPr lang="en-US" altLang="zh-CN" b="1" i="1" dirty="0"/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Provide health management plans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Offer discounted fitness cards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Conduct corporate group-building events</a:t>
            </a:r>
          </a:p>
        </p:txBody>
      </p:sp>
      <p:sp>
        <p:nvSpPr>
          <p:cNvPr id="212" name="Rectangle 92">
            <a:extLst>
              <a:ext uri="{FF2B5EF4-FFF2-40B4-BE49-F238E27FC236}">
                <a16:creationId xmlns:a16="http://schemas.microsoft.com/office/drawing/2014/main" id="{65D89AEF-F8BB-4DDF-9DE7-B9E70418A0A6}"/>
              </a:ext>
            </a:extLst>
          </p:cNvPr>
          <p:cNvSpPr/>
          <p:nvPr/>
        </p:nvSpPr>
        <p:spPr>
          <a:xfrm>
            <a:off x="6119643" y="4427651"/>
            <a:ext cx="233910" cy="262107"/>
          </a:xfrm>
          <a:prstGeom prst="rect">
            <a:avLst/>
          </a:prstGeom>
          <a:solidFill>
            <a:srgbClr val="CE000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3" name="直线箭头连接符 69">
            <a:extLst>
              <a:ext uri="{FF2B5EF4-FFF2-40B4-BE49-F238E27FC236}">
                <a16:creationId xmlns:a16="http://schemas.microsoft.com/office/drawing/2014/main" id="{49E4578D-78DB-44BD-B030-61F58528F057}"/>
              </a:ext>
            </a:extLst>
          </p:cNvPr>
          <p:cNvCxnSpPr>
            <a:cxnSpLocks/>
          </p:cNvCxnSpPr>
          <p:nvPr/>
        </p:nvCxnSpPr>
        <p:spPr>
          <a:xfrm flipV="1">
            <a:off x="6103992" y="4676707"/>
            <a:ext cx="2541007" cy="1"/>
          </a:xfrm>
          <a:prstGeom prst="straightConnector1">
            <a:avLst/>
          </a:prstGeom>
          <a:ln w="28575">
            <a:solidFill>
              <a:srgbClr val="CE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矩形 213">
            <a:extLst>
              <a:ext uri="{FF2B5EF4-FFF2-40B4-BE49-F238E27FC236}">
                <a16:creationId xmlns:a16="http://schemas.microsoft.com/office/drawing/2014/main" id="{2AAAD301-50E9-473F-9718-D9923BD0D23C}"/>
              </a:ext>
            </a:extLst>
          </p:cNvPr>
          <p:cNvSpPr/>
          <p:nvPr/>
        </p:nvSpPr>
        <p:spPr>
          <a:xfrm>
            <a:off x="6343169" y="4387604"/>
            <a:ext cx="5587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400" b="1" kern="100" dirty="0">
                <a:solidFill>
                  <a:srgbClr val="C00000"/>
                </a:solidFill>
                <a:ea typeface="宋体" panose="02010600030101010101" pitchFamily="2" charset="-122"/>
              </a:rPr>
              <a:t>Downstream Cooperation</a:t>
            </a:r>
            <a:endParaRPr lang="zh-CN" altLang="zh-CN" sz="1400" b="1" kern="1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cxnSp>
        <p:nvCxnSpPr>
          <p:cNvPr id="215" name="直接连接符 214">
            <a:extLst>
              <a:ext uri="{FF2B5EF4-FFF2-40B4-BE49-F238E27FC236}">
                <a16:creationId xmlns:a16="http://schemas.microsoft.com/office/drawing/2014/main" id="{F372B94C-F640-4F36-AA27-5266A1C16BB8}"/>
              </a:ext>
            </a:extLst>
          </p:cNvPr>
          <p:cNvCxnSpPr>
            <a:cxnSpLocks/>
          </p:cNvCxnSpPr>
          <p:nvPr/>
        </p:nvCxnSpPr>
        <p:spPr>
          <a:xfrm flipV="1">
            <a:off x="5993348" y="4539655"/>
            <a:ext cx="0" cy="202929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Content Placeholder 11">
            <a:extLst>
              <a:ext uri="{FF2B5EF4-FFF2-40B4-BE49-F238E27FC236}">
                <a16:creationId xmlns:a16="http://schemas.microsoft.com/office/drawing/2014/main" id="{B44DF048-78F4-4C64-91CA-17811F15BB93}"/>
              </a:ext>
            </a:extLst>
          </p:cNvPr>
          <p:cNvSpPr txBox="1">
            <a:spLocks/>
          </p:cNvSpPr>
          <p:nvPr/>
        </p:nvSpPr>
        <p:spPr>
          <a:xfrm>
            <a:off x="8892435" y="4654158"/>
            <a:ext cx="2858009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Comparison: </a:t>
            </a:r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Keep’s offline stores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are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weak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but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online market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are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vast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; while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LEFIT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invested by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Alibaba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has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strong Internet genes</a:t>
            </a:r>
          </a:p>
          <a:p>
            <a:pPr>
              <a:buFont typeface="Arial"/>
              <a:buChar char="•"/>
            </a:pP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Strategy:</a:t>
            </a:r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dirty="0"/>
              <a:t>Build complementary strengths and long cooperation relationship, </a:t>
            </a:r>
            <a:r>
              <a:rPr lang="en-US" altLang="zh-CN" b="1" i="1" dirty="0"/>
              <a:t>even do mergers and acquisitions!</a:t>
            </a:r>
          </a:p>
        </p:txBody>
      </p:sp>
      <p:pic>
        <p:nvPicPr>
          <p:cNvPr id="219" name="图片 218">
            <a:extLst>
              <a:ext uri="{FF2B5EF4-FFF2-40B4-BE49-F238E27FC236}">
                <a16:creationId xmlns:a16="http://schemas.microsoft.com/office/drawing/2014/main" id="{F4655A85-B430-4EEF-B286-C2B6B0D0C06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t="16113" r="32742" b="18861"/>
          <a:stretch/>
        </p:blipFill>
        <p:spPr>
          <a:xfrm>
            <a:off x="11354304" y="5452316"/>
            <a:ext cx="492847" cy="551759"/>
          </a:xfrm>
          <a:prstGeom prst="rect">
            <a:avLst/>
          </a:prstGeom>
        </p:spPr>
      </p:pic>
      <p:cxnSp>
        <p:nvCxnSpPr>
          <p:cNvPr id="221" name="直接连接符 111">
            <a:extLst>
              <a:ext uri="{FF2B5EF4-FFF2-40B4-BE49-F238E27FC236}">
                <a16:creationId xmlns:a16="http://schemas.microsoft.com/office/drawing/2014/main" id="{FE8DD430-71C4-4A17-BE72-7587C9EADF5E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9F822C0F-1FBC-451A-9754-F524CF0BAA61}"/>
              </a:ext>
            </a:extLst>
          </p:cNvPr>
          <p:cNvSpPr txBox="1"/>
          <p:nvPr/>
        </p:nvSpPr>
        <p:spPr>
          <a:xfrm>
            <a:off x="11785764" y="6551773"/>
            <a:ext cx="40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17</a:t>
            </a:r>
            <a:endParaRPr kumimoji="1" lang="zh-CN" altLang="en-US" sz="1600" dirty="0"/>
          </a:p>
        </p:txBody>
      </p:sp>
      <p:sp>
        <p:nvSpPr>
          <p:cNvPr id="224" name="TextBox 66">
            <a:extLst>
              <a:ext uri="{FF2B5EF4-FFF2-40B4-BE49-F238E27FC236}">
                <a16:creationId xmlns:a16="http://schemas.microsoft.com/office/drawing/2014/main" id="{871A439F-F63A-4CDD-A234-053993C4007B}"/>
              </a:ext>
            </a:extLst>
          </p:cNvPr>
          <p:cNvSpPr txBox="1"/>
          <p:nvPr/>
        </p:nvSpPr>
        <p:spPr>
          <a:xfrm>
            <a:off x="413451" y="6604110"/>
            <a:ext cx="6575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TextBox 250">
            <a:extLst>
              <a:ext uri="{FF2B5EF4-FFF2-40B4-BE49-F238E27FC236}">
                <a16:creationId xmlns:a16="http://schemas.microsoft.com/office/drawing/2014/main" id="{960D0FAA-F8D2-4EC4-8A91-92F7D24E7496}"/>
              </a:ext>
            </a:extLst>
          </p:cNvPr>
          <p:cNvSpPr txBox="1"/>
          <p:nvPr/>
        </p:nvSpPr>
        <p:spPr>
          <a:xfrm>
            <a:off x="-944" y="36001"/>
            <a:ext cx="548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ea typeface="Verdana" pitchFamily="34" charset="0"/>
                <a:cs typeface="Arial" pitchFamily="34" charset="0"/>
              </a:rPr>
              <a:t>Analysis 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&gt;&gt;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Strategy: Industry Cooperation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753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6A3C589A-FF51-4686-BBB9-19CCD6A8D65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8" name="think-cell 幻灯片" r:id="rId9" imgW="425" imgH="424" progId="TCLayout.ActiveDocument.1">
                  <p:embed/>
                </p:oleObj>
              </mc:Choice>
              <mc:Fallback>
                <p:oleObj name="think-cell 幻灯片" r:id="rId9" imgW="425" imgH="424" progId="TCLayout.ActiveDocument.1">
                  <p:embed/>
                  <p:pic>
                    <p:nvPicPr>
                      <p:cNvPr id="4" name="对象 3" hidden="1">
                        <a:extLst>
                          <a:ext uri="{FF2B5EF4-FFF2-40B4-BE49-F238E27FC236}">
                            <a16:creationId xmlns:a16="http://schemas.microsoft.com/office/drawing/2014/main" id="{6A3C589A-FF51-4686-BBB9-19CCD6A8D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5F4217F5-D9CE-E749-AE42-4EC0E73A2C5D}"/>
              </a:ext>
            </a:extLst>
          </p:cNvPr>
          <p:cNvSpPr/>
          <p:nvPr/>
        </p:nvSpPr>
        <p:spPr>
          <a:xfrm>
            <a:off x="3993635" y="2688092"/>
            <a:ext cx="7786227" cy="3733727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250">
            <a:extLst>
              <a:ext uri="{FF2B5EF4-FFF2-40B4-BE49-F238E27FC236}">
                <a16:creationId xmlns:a16="http://schemas.microsoft.com/office/drawing/2014/main" id="{41B3A9E8-F1FB-46A5-BED7-09E8BE1E4A5A}"/>
              </a:ext>
            </a:extLst>
          </p:cNvPr>
          <p:cNvSpPr txBox="1"/>
          <p:nvPr/>
        </p:nvSpPr>
        <p:spPr>
          <a:xfrm>
            <a:off x="-944" y="36001"/>
            <a:ext cx="3815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ea typeface="Verdana" pitchFamily="34" charset="0"/>
                <a:cs typeface="Arial" pitchFamily="34" charset="0"/>
              </a:rPr>
              <a:t>Analysis &gt;&gt; Strategy &gt;&gt;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Implementation Timeline</a:t>
            </a:r>
            <a:endParaRPr lang="zh-CN" altLang="en-US" sz="1400" b="1" dirty="0"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E78E92-6C6D-4AF8-BDFF-86B9F15402C4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   Strategy Implementation Timeline</a:t>
            </a:r>
            <a:endParaRPr lang="zh-CN" altLang="en-US" sz="2600" b="1" dirty="0">
              <a:solidFill>
                <a:schemeClr val="bg1"/>
              </a:solidFill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1B15E3-C5C8-495E-A6B3-7585FAD8F7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cxnSp>
        <p:nvCxnSpPr>
          <p:cNvPr id="8" name="直接连接符 111">
            <a:extLst>
              <a:ext uri="{FF2B5EF4-FFF2-40B4-BE49-F238E27FC236}">
                <a16:creationId xmlns:a16="http://schemas.microsoft.com/office/drawing/2014/main" id="{CF8A85F7-E72C-48F2-BA43-FBAB673C83E8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DAAF0BF-9931-4A3E-B9A3-4B38714B6670}"/>
              </a:ext>
            </a:extLst>
          </p:cNvPr>
          <p:cNvSpPr txBox="1"/>
          <p:nvPr/>
        </p:nvSpPr>
        <p:spPr>
          <a:xfrm>
            <a:off x="11785764" y="6551773"/>
            <a:ext cx="406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18</a:t>
            </a:r>
            <a:endParaRPr kumimoji="1" lang="zh-CN" altLang="en-US" sz="1600" dirty="0"/>
          </a:p>
        </p:txBody>
      </p:sp>
      <p:cxnSp>
        <p:nvCxnSpPr>
          <p:cNvPr id="115" name="直接箭头连接符 171">
            <a:extLst>
              <a:ext uri="{FF2B5EF4-FFF2-40B4-BE49-F238E27FC236}">
                <a16:creationId xmlns:a16="http://schemas.microsoft.com/office/drawing/2014/main" id="{ABCF53AB-AACF-0B47-A558-D50C8A17D35B}"/>
              </a:ext>
            </a:extLst>
          </p:cNvPr>
          <p:cNvCxnSpPr>
            <a:cxnSpLocks/>
          </p:cNvCxnSpPr>
          <p:nvPr/>
        </p:nvCxnSpPr>
        <p:spPr>
          <a:xfrm>
            <a:off x="4013219" y="1955666"/>
            <a:ext cx="7605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755B551E-A59B-1345-8A03-32B9BE0AAC02}"/>
              </a:ext>
            </a:extLst>
          </p:cNvPr>
          <p:cNvGrpSpPr/>
          <p:nvPr/>
        </p:nvGrpSpPr>
        <p:grpSpPr>
          <a:xfrm>
            <a:off x="4013219" y="1634653"/>
            <a:ext cx="7605720" cy="288147"/>
            <a:chOff x="2838976" y="1916349"/>
            <a:chExt cx="6826927" cy="288147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CEDE35C0-9239-1D44-85D0-587456BDDFBD}"/>
                </a:ext>
              </a:extLst>
            </p:cNvPr>
            <p:cNvSpPr txBox="1"/>
            <p:nvPr/>
          </p:nvSpPr>
          <p:spPr>
            <a:xfrm>
              <a:off x="2838976" y="1916349"/>
              <a:ext cx="1365389" cy="288147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zh-CN" sz="1400" dirty="0"/>
                <a:t>20</a:t>
              </a:r>
              <a:r>
                <a:rPr lang="en-US" altLang="zh-Hans" sz="1400" dirty="0"/>
                <a:t>20</a:t>
              </a:r>
              <a:endParaRPr lang="zh-CN" altLang="en-US" sz="1400" dirty="0" err="1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89A186E4-D642-AC46-82F6-6888BD492874}"/>
                </a:ext>
              </a:extLst>
            </p:cNvPr>
            <p:cNvSpPr txBox="1"/>
            <p:nvPr/>
          </p:nvSpPr>
          <p:spPr>
            <a:xfrm>
              <a:off x="4204365" y="1916349"/>
              <a:ext cx="1365388" cy="288147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zh-CN" sz="1400" dirty="0"/>
                <a:t>202</a:t>
              </a:r>
              <a:r>
                <a:rPr lang="en-US" altLang="zh-Hans" sz="1400" dirty="0"/>
                <a:t>1</a:t>
              </a:r>
              <a:endParaRPr lang="zh-CN" altLang="en-US" sz="1400" dirty="0" err="1"/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658C92CE-5155-F04A-A153-37F31C787836}"/>
                </a:ext>
              </a:extLst>
            </p:cNvPr>
            <p:cNvSpPr txBox="1"/>
            <p:nvPr/>
          </p:nvSpPr>
          <p:spPr>
            <a:xfrm>
              <a:off x="5569753" y="1916349"/>
              <a:ext cx="1365388" cy="288147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zh-CN" sz="1400" dirty="0"/>
                <a:t>202</a:t>
              </a:r>
              <a:r>
                <a:rPr lang="en-US" altLang="zh-Hans" sz="1400" dirty="0"/>
                <a:t>2</a:t>
              </a:r>
              <a:endParaRPr lang="zh-CN" altLang="en-US" sz="1400" dirty="0" err="1"/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95727432-FA66-7E48-8BC9-EDA6ECC0C0B3}"/>
                </a:ext>
              </a:extLst>
            </p:cNvPr>
            <p:cNvSpPr txBox="1"/>
            <p:nvPr/>
          </p:nvSpPr>
          <p:spPr>
            <a:xfrm>
              <a:off x="6935138" y="1916349"/>
              <a:ext cx="1365387" cy="288147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zh-CN" sz="1400" dirty="0"/>
                <a:t>202</a:t>
              </a:r>
              <a:r>
                <a:rPr lang="en-US" altLang="zh-Hans" sz="1400" dirty="0"/>
                <a:t>3</a:t>
              </a:r>
              <a:endParaRPr lang="zh-CN" altLang="en-US" sz="1400" dirty="0" err="1"/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4D8630F9-03A5-BF43-A0DD-E73211E346AB}"/>
                </a:ext>
              </a:extLst>
            </p:cNvPr>
            <p:cNvSpPr txBox="1"/>
            <p:nvPr/>
          </p:nvSpPr>
          <p:spPr>
            <a:xfrm>
              <a:off x="8300520" y="1916349"/>
              <a:ext cx="1365383" cy="288147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zh-CN" sz="1400" dirty="0"/>
                <a:t>202</a:t>
              </a:r>
              <a:r>
                <a:rPr lang="en-US" altLang="zh-Hans" sz="1400" dirty="0"/>
                <a:t>4</a:t>
              </a:r>
              <a:endParaRPr lang="zh-CN" altLang="en-US" sz="1400" dirty="0" err="1"/>
            </a:p>
          </p:txBody>
        </p:sp>
      </p:grpSp>
      <p:cxnSp>
        <p:nvCxnSpPr>
          <p:cNvPr id="117" name="直接连接符 179">
            <a:extLst>
              <a:ext uri="{FF2B5EF4-FFF2-40B4-BE49-F238E27FC236}">
                <a16:creationId xmlns:a16="http://schemas.microsoft.com/office/drawing/2014/main" id="{350D0381-E224-044D-9E3D-36654509F019}"/>
              </a:ext>
            </a:extLst>
          </p:cNvPr>
          <p:cNvCxnSpPr/>
          <p:nvPr/>
        </p:nvCxnSpPr>
        <p:spPr>
          <a:xfrm>
            <a:off x="7055520" y="1811290"/>
            <a:ext cx="0" cy="468026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0CBA8CB-A7B2-5D46-A444-7BC28076D524}"/>
              </a:ext>
            </a:extLst>
          </p:cNvPr>
          <p:cNvSpPr txBox="1"/>
          <p:nvPr/>
        </p:nvSpPr>
        <p:spPr>
          <a:xfrm>
            <a:off x="4013207" y="1328300"/>
            <a:ext cx="3042307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zh-CN" sz="1400" b="1" i="1" dirty="0"/>
              <a:t>Short-term Strategy</a:t>
            </a:r>
            <a:endParaRPr lang="zh-CN" altLang="en-US" sz="1400" b="1" i="1" dirty="0" err="1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739B9098-AE2D-244D-A412-DDE5A7FABE7E}"/>
              </a:ext>
            </a:extLst>
          </p:cNvPr>
          <p:cNvSpPr txBox="1"/>
          <p:nvPr/>
        </p:nvSpPr>
        <p:spPr>
          <a:xfrm>
            <a:off x="7055514" y="1328299"/>
            <a:ext cx="4563425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zh-CN" sz="1400" b="1" i="1" dirty="0"/>
              <a:t>Long-term Strategy</a:t>
            </a:r>
            <a:endParaRPr lang="zh-CN" altLang="en-US" sz="1400" b="1" i="1" dirty="0" err="1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647D05D-C6E6-2545-9E16-27E93D82E8ED}"/>
              </a:ext>
            </a:extLst>
          </p:cNvPr>
          <p:cNvSpPr txBox="1"/>
          <p:nvPr/>
        </p:nvSpPr>
        <p:spPr>
          <a:xfrm>
            <a:off x="1267738" y="2106884"/>
            <a:ext cx="2680351" cy="141467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zh-CN" b="1" i="1" dirty="0"/>
              <a:t>Customer Relationship Management</a:t>
            </a:r>
          </a:p>
          <a:p>
            <a:pPr marL="273050" indent="-185738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O2O model Construction</a:t>
            </a:r>
          </a:p>
          <a:p>
            <a:pPr marL="273050" indent="-185738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Hans" sz="1400" dirty="0">
                <a:ea typeface="Arial" charset="0"/>
                <a:cs typeface="Arial" panose="020B0604020202020204" pitchFamily="34" charset="0"/>
              </a:rPr>
              <a:t>Courses enhancement </a:t>
            </a:r>
            <a:endParaRPr lang="en-US" altLang="zh-CN" sz="1400" dirty="0"/>
          </a:p>
          <a:p>
            <a:pPr marL="273050" indent="-185738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Hans" sz="1400" dirty="0">
                <a:ea typeface="Arial" charset="0"/>
                <a:cs typeface="Arial" panose="020B0604020202020204" pitchFamily="34" charset="0"/>
              </a:rPr>
              <a:t>Supervision strengthening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34653D3F-BABE-4144-96CA-7729E34312E3}"/>
              </a:ext>
            </a:extLst>
          </p:cNvPr>
          <p:cNvSpPr txBox="1"/>
          <p:nvPr/>
        </p:nvSpPr>
        <p:spPr>
          <a:xfrm>
            <a:off x="1267738" y="3604624"/>
            <a:ext cx="2799349" cy="176547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Hans" b="1" i="1" dirty="0"/>
              <a:t>Store Expansion</a:t>
            </a:r>
          </a:p>
          <a:p>
            <a:pPr marL="273050" indent="-185738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Customer Stickiness Cultivation</a:t>
            </a:r>
            <a:endParaRPr lang="en-US" altLang="zh-CN" sz="1400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  <a:p>
            <a:pPr marL="273050" indent="-185738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Rural Market Development</a:t>
            </a:r>
            <a:endParaRPr lang="en-US" altLang="zh-CN" sz="1400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  <a:p>
            <a:pPr marL="273050" indent="-185738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Hans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B2B Model Adoption</a:t>
            </a:r>
          </a:p>
          <a:p>
            <a:pPr marL="273050" indent="-185738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Corporate partnerships </a:t>
            </a:r>
          </a:p>
          <a:p>
            <a:pPr marL="273050" indent="-185738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21A1E2A-9DA2-8448-AB33-6CFA28043AC3}"/>
              </a:ext>
            </a:extLst>
          </p:cNvPr>
          <p:cNvSpPr txBox="1"/>
          <p:nvPr/>
        </p:nvSpPr>
        <p:spPr>
          <a:xfrm>
            <a:off x="1295165" y="5094657"/>
            <a:ext cx="2816484" cy="122686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Hans" b="1" i="1" dirty="0"/>
              <a:t>Industry Cooperation</a:t>
            </a:r>
          </a:p>
          <a:p>
            <a:pPr marL="273050" indent="-174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Arial" charset="0"/>
                <a:cs typeface="Arial" panose="020B0604020202020204" pitchFamily="34" charset="0"/>
              </a:rPr>
              <a:t>Upstream Cooperation</a:t>
            </a:r>
          </a:p>
          <a:p>
            <a:pPr marL="273050" indent="-174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Arial" charset="0"/>
                <a:cs typeface="Arial" panose="020B0604020202020204" pitchFamily="34" charset="0"/>
              </a:rPr>
              <a:t>Downstream Cooperation</a:t>
            </a:r>
          </a:p>
          <a:p>
            <a:pPr marL="273050" indent="-174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Arial" charset="0"/>
                <a:cs typeface="Arial" panose="020B0604020202020204" pitchFamily="34" charset="0"/>
              </a:rPr>
              <a:t>Competitor Cooperation</a:t>
            </a:r>
            <a:endParaRPr lang="zh-CN" altLang="en-US" sz="1400" dirty="0" err="1"/>
          </a:p>
        </p:txBody>
      </p:sp>
      <p:sp>
        <p:nvSpPr>
          <p:cNvPr id="125" name="箭头: 五边形 205">
            <a:extLst>
              <a:ext uri="{FF2B5EF4-FFF2-40B4-BE49-F238E27FC236}">
                <a16:creationId xmlns:a16="http://schemas.microsoft.com/office/drawing/2014/main" id="{453DE1BE-3900-3C48-A503-E111BD11887C}"/>
              </a:ext>
            </a:extLst>
          </p:cNvPr>
          <p:cNvSpPr/>
          <p:nvPr/>
        </p:nvSpPr>
        <p:spPr>
          <a:xfrm>
            <a:off x="4688828" y="4824614"/>
            <a:ext cx="6938173" cy="162000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1100" dirty="0">
              <a:solidFill>
                <a:schemeClr val="bg2"/>
              </a:solidFill>
            </a:endParaRPr>
          </a:p>
        </p:txBody>
      </p:sp>
      <p:sp>
        <p:nvSpPr>
          <p:cNvPr id="126" name="箭头: 五边形 210">
            <a:extLst>
              <a:ext uri="{FF2B5EF4-FFF2-40B4-BE49-F238E27FC236}">
                <a16:creationId xmlns:a16="http://schemas.microsoft.com/office/drawing/2014/main" id="{522D74B5-842A-9C47-985D-D485CDD22B33}"/>
              </a:ext>
            </a:extLst>
          </p:cNvPr>
          <p:cNvSpPr/>
          <p:nvPr/>
        </p:nvSpPr>
        <p:spPr>
          <a:xfrm>
            <a:off x="4002175" y="4070973"/>
            <a:ext cx="3042336" cy="162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1100" dirty="0">
              <a:solidFill>
                <a:schemeClr val="bg2"/>
              </a:solidFill>
            </a:endParaRPr>
          </a:p>
        </p:txBody>
      </p:sp>
      <p:sp>
        <p:nvSpPr>
          <p:cNvPr id="127" name="箭头: 五边形 211">
            <a:extLst>
              <a:ext uri="{FF2B5EF4-FFF2-40B4-BE49-F238E27FC236}">
                <a16:creationId xmlns:a16="http://schemas.microsoft.com/office/drawing/2014/main" id="{EDDD1BDC-C0AE-1E45-B722-8DC7C1EBA4BA}"/>
              </a:ext>
            </a:extLst>
          </p:cNvPr>
          <p:cNvSpPr/>
          <p:nvPr/>
        </p:nvSpPr>
        <p:spPr>
          <a:xfrm>
            <a:off x="6335961" y="4281858"/>
            <a:ext cx="5282977" cy="185592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1100" dirty="0">
              <a:solidFill>
                <a:schemeClr val="bg2"/>
              </a:solidFill>
            </a:endParaRPr>
          </a:p>
        </p:txBody>
      </p:sp>
      <p:sp>
        <p:nvSpPr>
          <p:cNvPr id="128" name="箭头: 五边形 212">
            <a:extLst>
              <a:ext uri="{FF2B5EF4-FFF2-40B4-BE49-F238E27FC236}">
                <a16:creationId xmlns:a16="http://schemas.microsoft.com/office/drawing/2014/main" id="{DD7D2337-6ACD-E94C-B2D7-8F48EF80E8A5}"/>
              </a:ext>
            </a:extLst>
          </p:cNvPr>
          <p:cNvSpPr/>
          <p:nvPr/>
        </p:nvSpPr>
        <p:spPr>
          <a:xfrm>
            <a:off x="4004965" y="4565393"/>
            <a:ext cx="4552643" cy="162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1100" dirty="0">
              <a:solidFill>
                <a:schemeClr val="bg2"/>
              </a:solidFill>
            </a:endParaRPr>
          </a:p>
        </p:txBody>
      </p:sp>
      <p:sp>
        <p:nvSpPr>
          <p:cNvPr id="129" name="箭头: 五边形 214">
            <a:extLst>
              <a:ext uri="{FF2B5EF4-FFF2-40B4-BE49-F238E27FC236}">
                <a16:creationId xmlns:a16="http://schemas.microsoft.com/office/drawing/2014/main" id="{D154F2F2-2661-7147-BD6C-BB20FE6899DD}"/>
              </a:ext>
            </a:extLst>
          </p:cNvPr>
          <p:cNvSpPr/>
          <p:nvPr/>
        </p:nvSpPr>
        <p:spPr>
          <a:xfrm>
            <a:off x="3995742" y="5564839"/>
            <a:ext cx="3042336" cy="162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1100" dirty="0">
              <a:solidFill>
                <a:schemeClr val="bg2"/>
              </a:solidFill>
            </a:endParaRPr>
          </a:p>
        </p:txBody>
      </p:sp>
      <p:sp>
        <p:nvSpPr>
          <p:cNvPr id="130" name="箭头: 五边形 215">
            <a:extLst>
              <a:ext uri="{FF2B5EF4-FFF2-40B4-BE49-F238E27FC236}">
                <a16:creationId xmlns:a16="http://schemas.microsoft.com/office/drawing/2014/main" id="{8FEC2D25-B3B4-7443-AFB5-94CC283961A3}"/>
              </a:ext>
            </a:extLst>
          </p:cNvPr>
          <p:cNvSpPr/>
          <p:nvPr/>
        </p:nvSpPr>
        <p:spPr>
          <a:xfrm>
            <a:off x="5554055" y="5824534"/>
            <a:ext cx="6084608" cy="162000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1100" dirty="0">
              <a:solidFill>
                <a:schemeClr val="bg2"/>
              </a:solidFill>
            </a:endParaRPr>
          </a:p>
        </p:txBody>
      </p:sp>
      <p:sp>
        <p:nvSpPr>
          <p:cNvPr id="131" name="箭头: 五边形 216">
            <a:extLst>
              <a:ext uri="{FF2B5EF4-FFF2-40B4-BE49-F238E27FC236}">
                <a16:creationId xmlns:a16="http://schemas.microsoft.com/office/drawing/2014/main" id="{85682577-FFCB-7440-BC29-F20CE0E9C252}"/>
              </a:ext>
            </a:extLst>
          </p:cNvPr>
          <p:cNvSpPr/>
          <p:nvPr/>
        </p:nvSpPr>
        <p:spPr>
          <a:xfrm>
            <a:off x="3996091" y="6091600"/>
            <a:ext cx="4552643" cy="162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1100" dirty="0">
              <a:solidFill>
                <a:schemeClr val="bg2"/>
              </a:solidFill>
            </a:endParaRPr>
          </a:p>
        </p:txBody>
      </p:sp>
      <p:sp>
        <p:nvSpPr>
          <p:cNvPr id="134" name="箭头: 五边形 219">
            <a:extLst>
              <a:ext uri="{FF2B5EF4-FFF2-40B4-BE49-F238E27FC236}">
                <a16:creationId xmlns:a16="http://schemas.microsoft.com/office/drawing/2014/main" id="{078680AE-1E57-8A45-9866-0D496A8EA391}"/>
              </a:ext>
            </a:extLst>
          </p:cNvPr>
          <p:cNvSpPr/>
          <p:nvPr/>
        </p:nvSpPr>
        <p:spPr>
          <a:xfrm>
            <a:off x="4002175" y="3311339"/>
            <a:ext cx="4058473" cy="161587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1100" dirty="0">
              <a:solidFill>
                <a:schemeClr val="bg2"/>
              </a:solidFill>
            </a:endParaRPr>
          </a:p>
        </p:txBody>
      </p:sp>
      <p:sp>
        <p:nvSpPr>
          <p:cNvPr id="135" name="箭头: 五边形 221">
            <a:extLst>
              <a:ext uri="{FF2B5EF4-FFF2-40B4-BE49-F238E27FC236}">
                <a16:creationId xmlns:a16="http://schemas.microsoft.com/office/drawing/2014/main" id="{20BCAC43-FA0C-1E4E-9515-61F7590E194D}"/>
              </a:ext>
            </a:extLst>
          </p:cNvPr>
          <p:cNvSpPr/>
          <p:nvPr/>
        </p:nvSpPr>
        <p:spPr>
          <a:xfrm>
            <a:off x="4642648" y="3042289"/>
            <a:ext cx="6930110" cy="173497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1100" dirty="0">
              <a:solidFill>
                <a:schemeClr val="bg2"/>
              </a:solidFill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7FE309ED-3DA4-FF41-88DB-9D983D945E37}"/>
              </a:ext>
            </a:extLst>
          </p:cNvPr>
          <p:cNvSpPr/>
          <p:nvPr/>
        </p:nvSpPr>
        <p:spPr>
          <a:xfrm>
            <a:off x="3998211" y="5125084"/>
            <a:ext cx="7780708" cy="342285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8" name="Oval 44">
            <a:extLst>
              <a:ext uri="{FF2B5EF4-FFF2-40B4-BE49-F238E27FC236}">
                <a16:creationId xmlns:a16="http://schemas.microsoft.com/office/drawing/2014/main" id="{804994AC-CFEF-5344-B993-E6BEF9EC7CA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88828" y="1903568"/>
            <a:ext cx="160427" cy="142240"/>
          </a:xfrm>
          <a:prstGeom prst="ellipse">
            <a:avLst/>
          </a:prstGeom>
          <a:solidFill>
            <a:srgbClr val="CC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9" name="Oval 44">
            <a:extLst>
              <a:ext uri="{FF2B5EF4-FFF2-40B4-BE49-F238E27FC236}">
                <a16:creationId xmlns:a16="http://schemas.microsoft.com/office/drawing/2014/main" id="{B1DF80A3-8B4B-5B4B-8944-6C95EB52A0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22675" y="1903568"/>
            <a:ext cx="160427" cy="142240"/>
          </a:xfrm>
          <a:prstGeom prst="ellipse">
            <a:avLst/>
          </a:prstGeom>
          <a:solidFill>
            <a:srgbClr val="CC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40" name="Oval 44">
            <a:extLst>
              <a:ext uri="{FF2B5EF4-FFF2-40B4-BE49-F238E27FC236}">
                <a16:creationId xmlns:a16="http://schemas.microsoft.com/office/drawing/2014/main" id="{BFBB5122-8DA2-FD44-B111-2418CC529DD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56521" y="1903568"/>
            <a:ext cx="160427" cy="142240"/>
          </a:xfrm>
          <a:prstGeom prst="ellipse">
            <a:avLst/>
          </a:prstGeom>
          <a:solidFill>
            <a:srgbClr val="CC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41" name="Oval 44">
            <a:extLst>
              <a:ext uri="{FF2B5EF4-FFF2-40B4-BE49-F238E27FC236}">
                <a16:creationId xmlns:a16="http://schemas.microsoft.com/office/drawing/2014/main" id="{ED0E3DAE-E155-7946-B8DE-0FCCA2F6A80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290368" y="1903568"/>
            <a:ext cx="160427" cy="142240"/>
          </a:xfrm>
          <a:prstGeom prst="ellipse">
            <a:avLst/>
          </a:prstGeom>
          <a:solidFill>
            <a:srgbClr val="CC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42" name="Oval 44">
            <a:extLst>
              <a:ext uri="{FF2B5EF4-FFF2-40B4-BE49-F238E27FC236}">
                <a16:creationId xmlns:a16="http://schemas.microsoft.com/office/drawing/2014/main" id="{6FFBBC6E-202A-6F46-88E7-6E0418E751D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797768" y="1903568"/>
            <a:ext cx="160427" cy="142240"/>
          </a:xfrm>
          <a:prstGeom prst="ellipse">
            <a:avLst/>
          </a:prstGeom>
          <a:solidFill>
            <a:srgbClr val="CC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54C83982-1A07-104D-8D6D-D093C8318101}"/>
              </a:ext>
            </a:extLst>
          </p:cNvPr>
          <p:cNvSpPr/>
          <p:nvPr/>
        </p:nvSpPr>
        <p:spPr>
          <a:xfrm>
            <a:off x="3999154" y="3547879"/>
            <a:ext cx="7780708" cy="409021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BF43569F-5BC7-E643-8E4D-F754754CFA39}"/>
              </a:ext>
            </a:extLst>
          </p:cNvPr>
          <p:cNvSpPr/>
          <p:nvPr/>
        </p:nvSpPr>
        <p:spPr>
          <a:xfrm>
            <a:off x="726422" y="2106884"/>
            <a:ext cx="386710" cy="360000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400" b="1" dirty="0">
                <a:solidFill>
                  <a:schemeClr val="bg2"/>
                </a:solidFill>
              </a:rPr>
              <a:t>1</a:t>
            </a:r>
            <a:endParaRPr kumimoji="1" lang="zh-CN" altLang="en-US" sz="1400" b="1" dirty="0">
              <a:solidFill>
                <a:schemeClr val="bg2"/>
              </a:solidFill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03E3B816-DD47-DC4B-B95F-CE396A6C37DF}"/>
              </a:ext>
            </a:extLst>
          </p:cNvPr>
          <p:cNvSpPr/>
          <p:nvPr/>
        </p:nvSpPr>
        <p:spPr>
          <a:xfrm>
            <a:off x="726422" y="3611694"/>
            <a:ext cx="386710" cy="360000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400" b="1" dirty="0">
                <a:solidFill>
                  <a:schemeClr val="bg2"/>
                </a:solidFill>
              </a:rPr>
              <a:t>2</a:t>
            </a:r>
            <a:endParaRPr kumimoji="1" lang="zh-CN" altLang="en-US" sz="1400" b="1" dirty="0">
              <a:solidFill>
                <a:schemeClr val="bg2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0E4DD4BD-B253-6B43-96F2-1E52613202F2}"/>
              </a:ext>
            </a:extLst>
          </p:cNvPr>
          <p:cNvSpPr/>
          <p:nvPr/>
        </p:nvSpPr>
        <p:spPr>
          <a:xfrm>
            <a:off x="726422" y="5091615"/>
            <a:ext cx="386710" cy="360000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400" b="1" dirty="0">
                <a:solidFill>
                  <a:schemeClr val="bg2"/>
                </a:solidFill>
              </a:rPr>
              <a:t>3</a:t>
            </a:r>
            <a:endParaRPr kumimoji="1" lang="zh-CN" altLang="en-US" sz="1400" b="1" dirty="0">
              <a:solidFill>
                <a:schemeClr val="bg2"/>
              </a:solidFill>
            </a:endParaRPr>
          </a:p>
        </p:txBody>
      </p:sp>
      <p:sp>
        <p:nvSpPr>
          <p:cNvPr id="43" name="箭头: 五边形 219">
            <a:extLst>
              <a:ext uri="{FF2B5EF4-FFF2-40B4-BE49-F238E27FC236}">
                <a16:creationId xmlns:a16="http://schemas.microsoft.com/office/drawing/2014/main" id="{EB1CD330-7D71-4381-B2BB-343B52E53D5A}"/>
              </a:ext>
            </a:extLst>
          </p:cNvPr>
          <p:cNvSpPr/>
          <p:nvPr/>
        </p:nvSpPr>
        <p:spPr>
          <a:xfrm>
            <a:off x="4002175" y="2775636"/>
            <a:ext cx="4058473" cy="161587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7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对象 15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7" name="think-cell 幻灯片" r:id="rId6" imgW="421" imgH="423" progId="TCLayout.ActiveDocument.1">
                  <p:embed/>
                </p:oleObj>
              </mc:Choice>
              <mc:Fallback>
                <p:oleObj name="think-cell 幻灯片" r:id="rId6" imgW="421" imgH="423" progId="TCLayout.ActiveDocument.1">
                  <p:embed/>
                  <p:pic>
                    <p:nvPicPr>
                      <p:cNvPr id="151" name="对象 150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矩形 50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82890" y="1214964"/>
            <a:ext cx="741803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C000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Analysis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altLang="zh-CN" sz="2000" dirty="0">
                <a:solidFill>
                  <a:srgbClr val="CC000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Overall Fitness Market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altLang="zh-CN" sz="2000" dirty="0">
                <a:solidFill>
                  <a:srgbClr val="CC000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Specialty Fitness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altLang="zh-CN" sz="2000" dirty="0">
                <a:solidFill>
                  <a:srgbClr val="CC000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Competitive Landscape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altLang="zh-CN" sz="2000" dirty="0">
                <a:solidFill>
                  <a:srgbClr val="CC000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Key Trends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altLang="zh-CN" sz="2000" dirty="0">
                <a:solidFill>
                  <a:srgbClr val="CC000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Customer Analysis</a:t>
            </a:r>
            <a:endParaRPr lang="en-US" altLang="zh-CN" sz="2400" dirty="0">
              <a:solidFill>
                <a:srgbClr val="CC000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C000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Strategy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altLang="zh-CN" sz="2000" dirty="0">
                <a:solidFill>
                  <a:srgbClr val="CC000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Customer Relationship Management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altLang="zh-CN" sz="2000" dirty="0">
                <a:solidFill>
                  <a:srgbClr val="CC000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Store Expansion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altLang="zh-CN" sz="2000" dirty="0">
                <a:solidFill>
                  <a:srgbClr val="CC000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Industry Cooperation</a:t>
            </a:r>
            <a:endParaRPr lang="en-US" altLang="zh-CN" sz="2400" dirty="0">
              <a:solidFill>
                <a:srgbClr val="CC000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C000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Implementation Timeline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9D42A0-4FEA-4B13-B884-8DB341F3D833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800"/>
              </a:lnSpc>
            </a:pPr>
            <a:r>
              <a:rPr lang="en-US" altLang="zh-CN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   Agenda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23F362-CB92-4116-9720-125F18BF35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638CF07-4CEA-4684-873A-68C252FF77EE}"/>
              </a:ext>
            </a:extLst>
          </p:cNvPr>
          <p:cNvSpPr txBox="1"/>
          <p:nvPr/>
        </p:nvSpPr>
        <p:spPr>
          <a:xfrm>
            <a:off x="11868472" y="6551773"/>
            <a:ext cx="32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cxnSp>
        <p:nvCxnSpPr>
          <p:cNvPr id="11" name="直接连接符 111">
            <a:extLst>
              <a:ext uri="{FF2B5EF4-FFF2-40B4-BE49-F238E27FC236}">
                <a16:creationId xmlns:a16="http://schemas.microsoft.com/office/drawing/2014/main" id="{70E89629-EDB6-4D12-B270-FDC0D075C14C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14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843D5FF-3D39-4CB7-8623-A0D3BE7225E2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800"/>
              </a:lnSpc>
            </a:pPr>
            <a:r>
              <a:rPr lang="en-US" altLang="zh-CN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Executive Summary: LEFIT can achieve high future growth by employing transformation strategy, keeping up with 3 key trends in the industry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BCAF0D-99FD-4833-A52F-7890C8F77102}"/>
              </a:ext>
            </a:extLst>
          </p:cNvPr>
          <p:cNvSpPr txBox="1"/>
          <p:nvPr/>
        </p:nvSpPr>
        <p:spPr>
          <a:xfrm>
            <a:off x="11868472" y="6551773"/>
            <a:ext cx="32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3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4518DB-0E89-45D3-86F8-4EE7A31C6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cxnSp>
        <p:nvCxnSpPr>
          <p:cNvPr id="5" name="直接连接符 111">
            <a:extLst>
              <a:ext uri="{FF2B5EF4-FFF2-40B4-BE49-F238E27FC236}">
                <a16:creationId xmlns:a16="http://schemas.microsoft.com/office/drawing/2014/main" id="{CF5A1A70-3FB1-4E85-8A64-7756439657F1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6EE1152E-901F-4381-B330-7FBB9599C2FD}"/>
              </a:ext>
            </a:extLst>
          </p:cNvPr>
          <p:cNvSpPr txBox="1">
            <a:spLocks/>
          </p:cNvSpPr>
          <p:nvPr/>
        </p:nvSpPr>
        <p:spPr>
          <a:xfrm>
            <a:off x="5096671" y="2010066"/>
            <a:ext cx="2844254" cy="1052851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CRM Improvement</a:t>
            </a:r>
          </a:p>
          <a:p>
            <a:pPr marL="306612" lvl="1" indent="-108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Construct a new O2O model</a:t>
            </a:r>
          </a:p>
          <a:p>
            <a:pPr marL="306612" lvl="1" indent="-108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Introduce elements</a:t>
            </a:r>
          </a:p>
          <a:p>
            <a:pPr marL="306612" lvl="1" indent="-108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Improve the quality of courses</a:t>
            </a:r>
          </a:p>
          <a:p>
            <a:pPr marL="108000" indent="-108000">
              <a:lnSpc>
                <a:spcPts val="1800"/>
              </a:lnSpc>
              <a:spcBef>
                <a:spcPts val="300"/>
              </a:spcBef>
              <a:spcAft>
                <a:spcPts val="80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Store Expansion</a:t>
            </a:r>
          </a:p>
          <a:p>
            <a:pPr marL="306612" lvl="1" indent="-108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Adopt differentiated layout</a:t>
            </a:r>
          </a:p>
          <a:p>
            <a:pPr marL="306612" lvl="1" indent="-108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Seek B2B cooperation</a:t>
            </a:r>
          </a:p>
          <a:p>
            <a:pPr marL="108000" indent="-108000">
              <a:lnSpc>
                <a:spcPts val="1800"/>
              </a:lnSpc>
              <a:spcBef>
                <a:spcPts val="300"/>
              </a:spcBef>
              <a:spcAft>
                <a:spcPts val="80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Industry Cooperation</a:t>
            </a:r>
          </a:p>
          <a:p>
            <a:pPr marL="306612" lvl="1" indent="-108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Cooperate with upstream</a:t>
            </a:r>
          </a:p>
          <a:p>
            <a:pPr marL="306612" lvl="1" indent="-108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Cooperate with downstream</a:t>
            </a:r>
          </a:p>
          <a:p>
            <a:pPr marL="306612" lvl="1" indent="-108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Cooperate with competitors</a:t>
            </a:r>
          </a:p>
          <a:p>
            <a:pPr marL="306612" lvl="1" indent="-108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zh-CN" sz="1600" b="1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3DAB5226-112C-409C-962E-6FD3A2DC9D68}"/>
              </a:ext>
            </a:extLst>
          </p:cNvPr>
          <p:cNvSpPr txBox="1"/>
          <p:nvPr/>
        </p:nvSpPr>
        <p:spPr>
          <a:xfrm>
            <a:off x="500063" y="1409129"/>
            <a:ext cx="858837" cy="5651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zh-CN" sz="16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</a:p>
          <a:p>
            <a:pPr algn="ctr"/>
            <a:r>
              <a:rPr lang="en-US" altLang="zh-CN" sz="16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Stages</a:t>
            </a:r>
            <a:endParaRPr lang="zh-CN" altLang="en-US" sz="1600" b="1" i="1" dirty="0" err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F4D88CAA-E728-408D-9BD3-09F7128D438A}"/>
              </a:ext>
            </a:extLst>
          </p:cNvPr>
          <p:cNvSpPr txBox="1"/>
          <p:nvPr/>
        </p:nvSpPr>
        <p:spPr>
          <a:xfrm>
            <a:off x="361519" y="2000574"/>
            <a:ext cx="1148317" cy="5651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i="1" dirty="0">
                <a:solidFill>
                  <a:srgbClr val="C00000"/>
                </a:solidFill>
              </a:rPr>
              <a:t>Analyzing</a:t>
            </a:r>
          </a:p>
          <a:p>
            <a:pPr algn="ctr"/>
            <a:r>
              <a:rPr lang="en-US" altLang="zh-CN" i="1" dirty="0">
                <a:solidFill>
                  <a:srgbClr val="C00000"/>
                </a:solidFill>
              </a:rPr>
              <a:t>Dimensions</a:t>
            </a:r>
            <a:endParaRPr lang="zh-CN" altLang="en-US" i="1" dirty="0" err="1">
              <a:solidFill>
                <a:srgbClr val="C00000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CD4B0E4-F2D3-408B-8798-B8C9A4B156C8}"/>
              </a:ext>
            </a:extLst>
          </p:cNvPr>
          <p:cNvSpPr txBox="1">
            <a:spLocks/>
          </p:cNvSpPr>
          <p:nvPr/>
        </p:nvSpPr>
        <p:spPr>
          <a:xfrm>
            <a:off x="1662798" y="2010066"/>
            <a:ext cx="2258228" cy="1312388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6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Overall Fitness Market</a:t>
            </a:r>
          </a:p>
          <a:p>
            <a:pPr marL="306612" lvl="1" indent="-10800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Growing rapidly</a:t>
            </a:r>
          </a:p>
          <a:p>
            <a:pPr marL="306612" lvl="1" indent="-10800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Key drivers</a:t>
            </a:r>
          </a:p>
          <a:p>
            <a:pPr marL="108000" indent="-108000">
              <a:lnSpc>
                <a:spcPts val="1600"/>
              </a:lnSpc>
              <a:spcBef>
                <a:spcPts val="300"/>
              </a:spcBef>
              <a:spcAft>
                <a:spcPts val="80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Specialty Fitness</a:t>
            </a:r>
          </a:p>
          <a:p>
            <a:pPr marL="306612" lvl="1" indent="-10800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80’s and 90’s; Preference</a:t>
            </a:r>
          </a:p>
          <a:p>
            <a:pPr marL="108000" indent="-108000">
              <a:lnSpc>
                <a:spcPts val="1600"/>
              </a:lnSpc>
              <a:spcBef>
                <a:spcPts val="300"/>
              </a:spcBef>
              <a:spcAft>
                <a:spcPts val="80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Competitive Landscape</a:t>
            </a:r>
          </a:p>
          <a:p>
            <a:pPr marL="108000" indent="-108000">
              <a:lnSpc>
                <a:spcPts val="1600"/>
              </a:lnSpc>
              <a:spcBef>
                <a:spcPts val="300"/>
              </a:spcBef>
              <a:spcAft>
                <a:spcPts val="80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Key Trends</a:t>
            </a:r>
          </a:p>
          <a:p>
            <a:pPr marL="306612" lvl="1" indent="-10800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CRM</a:t>
            </a:r>
          </a:p>
          <a:p>
            <a:pPr marL="306612" lvl="1" indent="-10800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Store expansion</a:t>
            </a:r>
          </a:p>
          <a:p>
            <a:pPr marL="306612" lvl="1" indent="-10800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1400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Industry cooperation</a:t>
            </a:r>
          </a:p>
          <a:p>
            <a:pPr marL="108000" indent="-108000">
              <a:lnSpc>
                <a:spcPts val="1600"/>
              </a:lnSpc>
              <a:spcBef>
                <a:spcPts val="300"/>
              </a:spcBef>
              <a:spcAft>
                <a:spcPts val="80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Customer Analysis</a:t>
            </a:r>
            <a:endParaRPr lang="en-US" altLang="zh-CN" sz="1600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  <a:p>
            <a:pPr marL="0" indent="0">
              <a:lnSpc>
                <a:spcPts val="1600"/>
              </a:lnSpc>
              <a:spcBef>
                <a:spcPts val="300"/>
              </a:spcBef>
              <a:spcAft>
                <a:spcPts val="800"/>
              </a:spcAft>
              <a:buNone/>
              <a:defRPr/>
            </a:pPr>
            <a:endParaRPr lang="en-US" altLang="zh-CN" sz="1600" b="1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3C835F6-B059-436F-95E6-8EBE082111E6}"/>
              </a:ext>
            </a:extLst>
          </p:cNvPr>
          <p:cNvSpPr txBox="1">
            <a:spLocks/>
          </p:cNvSpPr>
          <p:nvPr/>
        </p:nvSpPr>
        <p:spPr>
          <a:xfrm>
            <a:off x="8345056" y="1963034"/>
            <a:ext cx="1906054" cy="1052851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Short Term</a:t>
            </a:r>
          </a:p>
          <a:p>
            <a:pPr marL="108000" lvl="0" indent="-108000">
              <a:lnSpc>
                <a:spcPts val="18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Long Term</a:t>
            </a:r>
          </a:p>
        </p:txBody>
      </p:sp>
      <p:sp>
        <p:nvSpPr>
          <p:cNvPr id="27" name="Freeform: Shape 46">
            <a:extLst>
              <a:ext uri="{FF2B5EF4-FFF2-40B4-BE49-F238E27FC236}">
                <a16:creationId xmlns:a16="http://schemas.microsoft.com/office/drawing/2014/main" id="{55AF3523-6A40-4C46-B6C1-3D72DDBE2671}"/>
              </a:ext>
            </a:extLst>
          </p:cNvPr>
          <p:cNvSpPr/>
          <p:nvPr/>
        </p:nvSpPr>
        <p:spPr>
          <a:xfrm>
            <a:off x="1562192" y="1388245"/>
            <a:ext cx="3111408" cy="582322"/>
          </a:xfrm>
          <a:custGeom>
            <a:avLst/>
            <a:gdLst>
              <a:gd name="connsiteX0" fmla="*/ 0 w 900439"/>
              <a:gd name="connsiteY0" fmla="*/ 0 h 376928"/>
              <a:gd name="connsiteX1" fmla="*/ 711975 w 900439"/>
              <a:gd name="connsiteY1" fmla="*/ 0 h 376928"/>
              <a:gd name="connsiteX2" fmla="*/ 900439 w 900439"/>
              <a:gd name="connsiteY2" fmla="*/ 188464 h 376928"/>
              <a:gd name="connsiteX3" fmla="*/ 711975 w 900439"/>
              <a:gd name="connsiteY3" fmla="*/ 376928 h 376928"/>
              <a:gd name="connsiteX4" fmla="*/ 6980 w 900439"/>
              <a:gd name="connsiteY4" fmla="*/ 376928 h 376928"/>
              <a:gd name="connsiteX0" fmla="*/ 6980 w 907419"/>
              <a:gd name="connsiteY0" fmla="*/ 0 h 376928"/>
              <a:gd name="connsiteX1" fmla="*/ 718955 w 907419"/>
              <a:gd name="connsiteY1" fmla="*/ 0 h 376928"/>
              <a:gd name="connsiteX2" fmla="*/ 907419 w 907419"/>
              <a:gd name="connsiteY2" fmla="*/ 188464 h 376928"/>
              <a:gd name="connsiteX3" fmla="*/ 718955 w 907419"/>
              <a:gd name="connsiteY3" fmla="*/ 376928 h 376928"/>
              <a:gd name="connsiteX4" fmla="*/ 0 w 907419"/>
              <a:gd name="connsiteY4" fmla="*/ 376928 h 376928"/>
              <a:gd name="connsiteX0" fmla="*/ 6980 w 831224"/>
              <a:gd name="connsiteY0" fmla="*/ 0 h 376928"/>
              <a:gd name="connsiteX1" fmla="*/ 718955 w 831224"/>
              <a:gd name="connsiteY1" fmla="*/ 0 h 376928"/>
              <a:gd name="connsiteX2" fmla="*/ 831224 w 831224"/>
              <a:gd name="connsiteY2" fmla="*/ 184046 h 376928"/>
              <a:gd name="connsiteX3" fmla="*/ 718955 w 831224"/>
              <a:gd name="connsiteY3" fmla="*/ 376928 h 376928"/>
              <a:gd name="connsiteX4" fmla="*/ 0 w 831224"/>
              <a:gd name="connsiteY4" fmla="*/ 376928 h 376928"/>
              <a:gd name="connsiteX0" fmla="*/ 6980 w 792906"/>
              <a:gd name="connsiteY0" fmla="*/ 0 h 376928"/>
              <a:gd name="connsiteX1" fmla="*/ 718955 w 792906"/>
              <a:gd name="connsiteY1" fmla="*/ 0 h 376928"/>
              <a:gd name="connsiteX2" fmla="*/ 792906 w 792906"/>
              <a:gd name="connsiteY2" fmla="*/ 184046 h 376928"/>
              <a:gd name="connsiteX3" fmla="*/ 718955 w 792906"/>
              <a:gd name="connsiteY3" fmla="*/ 376928 h 376928"/>
              <a:gd name="connsiteX4" fmla="*/ 0 w 792906"/>
              <a:gd name="connsiteY4" fmla="*/ 376928 h 37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906" h="376928">
                <a:moveTo>
                  <a:pt x="6980" y="0"/>
                </a:moveTo>
                <a:lnTo>
                  <a:pt x="718955" y="0"/>
                </a:lnTo>
                <a:lnTo>
                  <a:pt x="792906" y="184046"/>
                </a:lnTo>
                <a:lnTo>
                  <a:pt x="718955" y="376928"/>
                </a:lnTo>
                <a:lnTo>
                  <a:pt x="0" y="376928"/>
                </a:ln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     Analysis</a:t>
            </a:r>
          </a:p>
        </p:txBody>
      </p:sp>
      <p:sp>
        <p:nvSpPr>
          <p:cNvPr id="30" name="Freeform: Shape 46">
            <a:extLst>
              <a:ext uri="{FF2B5EF4-FFF2-40B4-BE49-F238E27FC236}">
                <a16:creationId xmlns:a16="http://schemas.microsoft.com/office/drawing/2014/main" id="{D30CBB4A-2EA7-4376-8991-B6CD9F803664}"/>
              </a:ext>
            </a:extLst>
          </p:cNvPr>
          <p:cNvSpPr/>
          <p:nvPr/>
        </p:nvSpPr>
        <p:spPr>
          <a:xfrm>
            <a:off x="4829517" y="1380876"/>
            <a:ext cx="3111408" cy="582322"/>
          </a:xfrm>
          <a:custGeom>
            <a:avLst/>
            <a:gdLst>
              <a:gd name="connsiteX0" fmla="*/ 0 w 900439"/>
              <a:gd name="connsiteY0" fmla="*/ 0 h 376928"/>
              <a:gd name="connsiteX1" fmla="*/ 711975 w 900439"/>
              <a:gd name="connsiteY1" fmla="*/ 0 h 376928"/>
              <a:gd name="connsiteX2" fmla="*/ 900439 w 900439"/>
              <a:gd name="connsiteY2" fmla="*/ 188464 h 376928"/>
              <a:gd name="connsiteX3" fmla="*/ 711975 w 900439"/>
              <a:gd name="connsiteY3" fmla="*/ 376928 h 376928"/>
              <a:gd name="connsiteX4" fmla="*/ 6980 w 900439"/>
              <a:gd name="connsiteY4" fmla="*/ 376928 h 376928"/>
              <a:gd name="connsiteX0" fmla="*/ 6980 w 907419"/>
              <a:gd name="connsiteY0" fmla="*/ 0 h 376928"/>
              <a:gd name="connsiteX1" fmla="*/ 718955 w 907419"/>
              <a:gd name="connsiteY1" fmla="*/ 0 h 376928"/>
              <a:gd name="connsiteX2" fmla="*/ 907419 w 907419"/>
              <a:gd name="connsiteY2" fmla="*/ 188464 h 376928"/>
              <a:gd name="connsiteX3" fmla="*/ 718955 w 907419"/>
              <a:gd name="connsiteY3" fmla="*/ 376928 h 376928"/>
              <a:gd name="connsiteX4" fmla="*/ 0 w 907419"/>
              <a:gd name="connsiteY4" fmla="*/ 376928 h 376928"/>
              <a:gd name="connsiteX0" fmla="*/ 6980 w 831224"/>
              <a:gd name="connsiteY0" fmla="*/ 0 h 376928"/>
              <a:gd name="connsiteX1" fmla="*/ 718955 w 831224"/>
              <a:gd name="connsiteY1" fmla="*/ 0 h 376928"/>
              <a:gd name="connsiteX2" fmla="*/ 831224 w 831224"/>
              <a:gd name="connsiteY2" fmla="*/ 184046 h 376928"/>
              <a:gd name="connsiteX3" fmla="*/ 718955 w 831224"/>
              <a:gd name="connsiteY3" fmla="*/ 376928 h 376928"/>
              <a:gd name="connsiteX4" fmla="*/ 0 w 831224"/>
              <a:gd name="connsiteY4" fmla="*/ 376928 h 376928"/>
              <a:gd name="connsiteX0" fmla="*/ 6980 w 792906"/>
              <a:gd name="connsiteY0" fmla="*/ 0 h 376928"/>
              <a:gd name="connsiteX1" fmla="*/ 718955 w 792906"/>
              <a:gd name="connsiteY1" fmla="*/ 0 h 376928"/>
              <a:gd name="connsiteX2" fmla="*/ 792906 w 792906"/>
              <a:gd name="connsiteY2" fmla="*/ 184046 h 376928"/>
              <a:gd name="connsiteX3" fmla="*/ 718955 w 792906"/>
              <a:gd name="connsiteY3" fmla="*/ 376928 h 376928"/>
              <a:gd name="connsiteX4" fmla="*/ 0 w 792906"/>
              <a:gd name="connsiteY4" fmla="*/ 376928 h 37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906" h="376928">
                <a:moveTo>
                  <a:pt x="6980" y="0"/>
                </a:moveTo>
                <a:lnTo>
                  <a:pt x="718955" y="0"/>
                </a:lnTo>
                <a:lnTo>
                  <a:pt x="792906" y="184046"/>
                </a:lnTo>
                <a:lnTo>
                  <a:pt x="718955" y="376928"/>
                </a:lnTo>
                <a:lnTo>
                  <a:pt x="0" y="376928"/>
                </a:ln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         Strategy</a:t>
            </a:r>
          </a:p>
        </p:txBody>
      </p:sp>
      <p:sp>
        <p:nvSpPr>
          <p:cNvPr id="31" name="Freeform: Shape 46">
            <a:extLst>
              <a:ext uri="{FF2B5EF4-FFF2-40B4-BE49-F238E27FC236}">
                <a16:creationId xmlns:a16="http://schemas.microsoft.com/office/drawing/2014/main" id="{7B526595-EE92-4041-98C9-0FBAFE2DE420}"/>
              </a:ext>
            </a:extLst>
          </p:cNvPr>
          <p:cNvSpPr/>
          <p:nvPr/>
        </p:nvSpPr>
        <p:spPr>
          <a:xfrm>
            <a:off x="8096842" y="1388245"/>
            <a:ext cx="3111408" cy="582322"/>
          </a:xfrm>
          <a:custGeom>
            <a:avLst/>
            <a:gdLst>
              <a:gd name="connsiteX0" fmla="*/ 0 w 900439"/>
              <a:gd name="connsiteY0" fmla="*/ 0 h 376928"/>
              <a:gd name="connsiteX1" fmla="*/ 711975 w 900439"/>
              <a:gd name="connsiteY1" fmla="*/ 0 h 376928"/>
              <a:gd name="connsiteX2" fmla="*/ 900439 w 900439"/>
              <a:gd name="connsiteY2" fmla="*/ 188464 h 376928"/>
              <a:gd name="connsiteX3" fmla="*/ 711975 w 900439"/>
              <a:gd name="connsiteY3" fmla="*/ 376928 h 376928"/>
              <a:gd name="connsiteX4" fmla="*/ 6980 w 900439"/>
              <a:gd name="connsiteY4" fmla="*/ 376928 h 376928"/>
              <a:gd name="connsiteX0" fmla="*/ 6980 w 907419"/>
              <a:gd name="connsiteY0" fmla="*/ 0 h 376928"/>
              <a:gd name="connsiteX1" fmla="*/ 718955 w 907419"/>
              <a:gd name="connsiteY1" fmla="*/ 0 h 376928"/>
              <a:gd name="connsiteX2" fmla="*/ 907419 w 907419"/>
              <a:gd name="connsiteY2" fmla="*/ 188464 h 376928"/>
              <a:gd name="connsiteX3" fmla="*/ 718955 w 907419"/>
              <a:gd name="connsiteY3" fmla="*/ 376928 h 376928"/>
              <a:gd name="connsiteX4" fmla="*/ 0 w 907419"/>
              <a:gd name="connsiteY4" fmla="*/ 376928 h 376928"/>
              <a:gd name="connsiteX0" fmla="*/ 6980 w 831224"/>
              <a:gd name="connsiteY0" fmla="*/ 0 h 376928"/>
              <a:gd name="connsiteX1" fmla="*/ 718955 w 831224"/>
              <a:gd name="connsiteY1" fmla="*/ 0 h 376928"/>
              <a:gd name="connsiteX2" fmla="*/ 831224 w 831224"/>
              <a:gd name="connsiteY2" fmla="*/ 184046 h 376928"/>
              <a:gd name="connsiteX3" fmla="*/ 718955 w 831224"/>
              <a:gd name="connsiteY3" fmla="*/ 376928 h 376928"/>
              <a:gd name="connsiteX4" fmla="*/ 0 w 831224"/>
              <a:gd name="connsiteY4" fmla="*/ 376928 h 376928"/>
              <a:gd name="connsiteX0" fmla="*/ 6980 w 792906"/>
              <a:gd name="connsiteY0" fmla="*/ 0 h 376928"/>
              <a:gd name="connsiteX1" fmla="*/ 718955 w 792906"/>
              <a:gd name="connsiteY1" fmla="*/ 0 h 376928"/>
              <a:gd name="connsiteX2" fmla="*/ 792906 w 792906"/>
              <a:gd name="connsiteY2" fmla="*/ 184046 h 376928"/>
              <a:gd name="connsiteX3" fmla="*/ 718955 w 792906"/>
              <a:gd name="connsiteY3" fmla="*/ 376928 h 376928"/>
              <a:gd name="connsiteX4" fmla="*/ 0 w 792906"/>
              <a:gd name="connsiteY4" fmla="*/ 376928 h 37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906" h="376928">
                <a:moveTo>
                  <a:pt x="6980" y="0"/>
                </a:moveTo>
                <a:lnTo>
                  <a:pt x="718955" y="0"/>
                </a:lnTo>
                <a:lnTo>
                  <a:pt x="792906" y="184046"/>
                </a:lnTo>
                <a:lnTo>
                  <a:pt x="718955" y="376928"/>
                </a:lnTo>
                <a:lnTo>
                  <a:pt x="0" y="376928"/>
                </a:ln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         Implementation </a:t>
            </a:r>
          </a:p>
        </p:txBody>
      </p:sp>
      <p:sp>
        <p:nvSpPr>
          <p:cNvPr id="32" name="矩形 17">
            <a:extLst>
              <a:ext uri="{FF2B5EF4-FFF2-40B4-BE49-F238E27FC236}">
                <a16:creationId xmlns:a16="http://schemas.microsoft.com/office/drawing/2014/main" id="{4244DFB0-04EA-4078-900C-DA65A44B28C6}"/>
              </a:ext>
            </a:extLst>
          </p:cNvPr>
          <p:cNvSpPr/>
          <p:nvPr/>
        </p:nvSpPr>
        <p:spPr>
          <a:xfrm>
            <a:off x="1509837" y="3881922"/>
            <a:ext cx="2411189" cy="1179602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651D8DB1-8F30-4AB7-BBAE-2BACDF02E76C}"/>
              </a:ext>
            </a:extLst>
          </p:cNvPr>
          <p:cNvSpPr/>
          <p:nvPr/>
        </p:nvSpPr>
        <p:spPr>
          <a:xfrm>
            <a:off x="4894171" y="2048751"/>
            <a:ext cx="2988272" cy="1220922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34" name="矩形 17">
            <a:extLst>
              <a:ext uri="{FF2B5EF4-FFF2-40B4-BE49-F238E27FC236}">
                <a16:creationId xmlns:a16="http://schemas.microsoft.com/office/drawing/2014/main" id="{EBEE009B-07C3-44DE-A886-1DA4F190520A}"/>
              </a:ext>
            </a:extLst>
          </p:cNvPr>
          <p:cNvSpPr/>
          <p:nvPr/>
        </p:nvSpPr>
        <p:spPr>
          <a:xfrm>
            <a:off x="4894171" y="4312471"/>
            <a:ext cx="2988272" cy="1210829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35" name="矩形 17">
            <a:extLst>
              <a:ext uri="{FF2B5EF4-FFF2-40B4-BE49-F238E27FC236}">
                <a16:creationId xmlns:a16="http://schemas.microsoft.com/office/drawing/2014/main" id="{0AC1CAB9-C7F9-4A07-B479-775B794A15A6}"/>
              </a:ext>
            </a:extLst>
          </p:cNvPr>
          <p:cNvSpPr/>
          <p:nvPr/>
        </p:nvSpPr>
        <p:spPr>
          <a:xfrm>
            <a:off x="4894171" y="3361126"/>
            <a:ext cx="2988272" cy="869125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189053B-C876-4350-BE81-7080C49A4518}"/>
              </a:ext>
            </a:extLst>
          </p:cNvPr>
          <p:cNvCxnSpPr>
            <a:cxnSpLocks/>
          </p:cNvCxnSpPr>
          <p:nvPr/>
        </p:nvCxnSpPr>
        <p:spPr>
          <a:xfrm flipV="1">
            <a:off x="3939499" y="2702929"/>
            <a:ext cx="890018" cy="1722613"/>
          </a:xfrm>
          <a:prstGeom prst="straightConnector1">
            <a:avLst/>
          </a:prstGeom>
          <a:ln>
            <a:solidFill>
              <a:srgbClr val="CC0001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8E7274A-DF14-42FA-B8A7-2118E80E0DB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921026" y="3765552"/>
            <a:ext cx="908491" cy="706171"/>
          </a:xfrm>
          <a:prstGeom prst="straightConnector1">
            <a:avLst/>
          </a:prstGeom>
          <a:ln>
            <a:solidFill>
              <a:srgbClr val="CC0001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14346D4-A3FB-4B8D-8AF0-33EB80E97CF0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921026" y="4471723"/>
            <a:ext cx="908491" cy="446162"/>
          </a:xfrm>
          <a:prstGeom prst="straightConnector1">
            <a:avLst/>
          </a:prstGeom>
          <a:ln>
            <a:solidFill>
              <a:srgbClr val="CC0001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Group 101">
            <a:extLst>
              <a:ext uri="{FF2B5EF4-FFF2-40B4-BE49-F238E27FC236}">
                <a16:creationId xmlns:a16="http://schemas.microsoft.com/office/drawing/2014/main" id="{3CBCB4BA-EBE3-4701-AECC-F44BE02B20A4}"/>
              </a:ext>
            </a:extLst>
          </p:cNvPr>
          <p:cNvGrpSpPr/>
          <p:nvPr/>
        </p:nvGrpSpPr>
        <p:grpSpPr>
          <a:xfrm>
            <a:off x="343044" y="5687817"/>
            <a:ext cx="11392330" cy="134883"/>
            <a:chOff x="5424490" y="5391833"/>
            <a:chExt cx="4651373" cy="44711"/>
          </a:xfrm>
          <a:solidFill>
            <a:srgbClr val="C00000"/>
          </a:solidFill>
        </p:grpSpPr>
        <p:cxnSp>
          <p:nvCxnSpPr>
            <p:cNvPr id="47" name="Straight Connector 102">
              <a:extLst>
                <a:ext uri="{FF2B5EF4-FFF2-40B4-BE49-F238E27FC236}">
                  <a16:creationId xmlns:a16="http://schemas.microsoft.com/office/drawing/2014/main" id="{19014772-825B-4837-BEC8-EFB160A6D477}"/>
                </a:ext>
              </a:extLst>
            </p:cNvPr>
            <p:cNvCxnSpPr>
              <a:cxnSpLocks/>
            </p:cNvCxnSpPr>
            <p:nvPr/>
          </p:nvCxnSpPr>
          <p:spPr>
            <a:xfrm>
              <a:off x="5424490" y="5415156"/>
              <a:ext cx="4651373" cy="0"/>
            </a:xfrm>
            <a:prstGeom prst="lin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8" name="Isosceles Triangle 103">
              <a:extLst>
                <a:ext uri="{FF2B5EF4-FFF2-40B4-BE49-F238E27FC236}">
                  <a16:creationId xmlns:a16="http://schemas.microsoft.com/office/drawing/2014/main" id="{B129E5F3-9928-4E24-B6BF-D88AF93E46D7}"/>
                </a:ext>
              </a:extLst>
            </p:cNvPr>
            <p:cNvSpPr/>
            <p:nvPr/>
          </p:nvSpPr>
          <p:spPr>
            <a:xfrm flipV="1">
              <a:off x="7534050" y="5391833"/>
              <a:ext cx="302425" cy="44711"/>
            </a:xfrm>
            <a:prstGeom prst="triangl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9" name="Rectangle 79">
            <a:extLst>
              <a:ext uri="{FF2B5EF4-FFF2-40B4-BE49-F238E27FC236}">
                <a16:creationId xmlns:a16="http://schemas.microsoft.com/office/drawing/2014/main" id="{9554FE12-3C5B-42BC-B8AA-CC9504B7A194}"/>
              </a:ext>
            </a:extLst>
          </p:cNvPr>
          <p:cNvSpPr>
            <a:spLocks/>
          </p:cNvSpPr>
          <p:nvPr/>
        </p:nvSpPr>
        <p:spPr>
          <a:xfrm>
            <a:off x="2791912" y="5942545"/>
            <a:ext cx="6287469" cy="45701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Achieve High Future Growth in Specialty Fitness Market</a:t>
            </a:r>
          </a:p>
        </p:txBody>
      </p:sp>
    </p:spTree>
    <p:extLst>
      <p:ext uri="{BB962C8B-B14F-4D97-AF65-F5344CB8AC3E}">
        <p14:creationId xmlns:p14="http://schemas.microsoft.com/office/powerpoint/2010/main" val="429006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对象 9" hidden="1">
            <a:extLst>
              <a:ext uri="{FF2B5EF4-FFF2-40B4-BE49-F238E27FC236}">
                <a16:creationId xmlns:a16="http://schemas.microsoft.com/office/drawing/2014/main" id="{E99C189C-94C3-7248-8F78-298715E703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6523966"/>
              </p:ext>
            </p:extLst>
          </p:nvPr>
        </p:nvGraphicFramePr>
        <p:xfrm>
          <a:off x="2407444" y="857251"/>
          <a:ext cx="128588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39" name="think-cell 幻灯片" r:id="rId26" imgW="19050" imgH="19050" progId="TCLayout.ActiveDocument.1">
                  <p:embed/>
                </p:oleObj>
              </mc:Choice>
              <mc:Fallback>
                <p:oleObj name="think-cell 幻灯片" r:id="rId26" imgW="19050" imgH="19050" progId="TCLayout.ActiveDocument.1">
                  <p:embed/>
                  <p:pic>
                    <p:nvPicPr>
                      <p:cNvPr id="22529" name="对象 9" hidden="1">
                        <a:extLst>
                          <a:ext uri="{FF2B5EF4-FFF2-40B4-BE49-F238E27FC236}">
                            <a16:creationId xmlns:a16="http://schemas.microsoft.com/office/drawing/2014/main" id="{E99C189C-94C3-7248-8F78-298715E703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444" y="857251"/>
                        <a:ext cx="128588" cy="11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5446A840-89DD-5947-AB8A-321A4A00CEF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407444" y="857251"/>
            <a:ext cx="128588" cy="1190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anchor="ctr" anchorCtr="0">
            <a:noAutofit/>
          </a:bodyPr>
          <a:lstStyle/>
          <a:p>
            <a:pPr algn="ctr">
              <a:defRPr/>
            </a:pPr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D15C37C-9736-0C49-97BD-A2FCED808E11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800"/>
              </a:lnSpc>
            </a:pPr>
            <a:r>
              <a:rPr lang="en-US" altLang="zh-CN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Overall Fitness Market: Rapid</a:t>
            </a:r>
            <a:r>
              <a:rPr lang="zh-CN" altLang="en-US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growth</a:t>
            </a:r>
            <a:r>
              <a:rPr lang="zh-CN" altLang="en-US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of</a:t>
            </a:r>
            <a:r>
              <a:rPr lang="zh-CN" altLang="en-US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overall fitness market is</a:t>
            </a:r>
            <a:r>
              <a:rPr lang="zh-CN" altLang="en-US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expected</a:t>
            </a:r>
            <a:r>
              <a:rPr lang="zh-CN" altLang="en-US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in</a:t>
            </a:r>
            <a:r>
              <a:rPr lang="zh-CN" altLang="en-US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the</a:t>
            </a:r>
            <a:r>
              <a:rPr lang="zh-CN" altLang="en-US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foreseeable</a:t>
            </a:r>
            <a:r>
              <a:rPr lang="zh-CN" altLang="en-US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future led by the drivers in social and economic dimensions</a:t>
            </a:r>
          </a:p>
        </p:txBody>
      </p:sp>
      <p:sp>
        <p:nvSpPr>
          <p:cNvPr id="88" name="TextBox 250">
            <a:extLst>
              <a:ext uri="{FF2B5EF4-FFF2-40B4-BE49-F238E27FC236}">
                <a16:creationId xmlns:a16="http://schemas.microsoft.com/office/drawing/2014/main" id="{8F35503A-6115-9F41-93E5-12CC32A4CA97}"/>
              </a:ext>
            </a:extLst>
          </p:cNvPr>
          <p:cNvSpPr txBox="1"/>
          <p:nvPr/>
        </p:nvSpPr>
        <p:spPr>
          <a:xfrm>
            <a:off x="-944" y="36001"/>
            <a:ext cx="5580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n-lt"/>
                <a:ea typeface="Verdana" pitchFamily="34" charset="0"/>
                <a:cs typeface="Arial" pitchFamily="34" charset="0"/>
              </a:rPr>
              <a:t>Analysis: Overall Fitnes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s M</a:t>
            </a:r>
            <a:r>
              <a:rPr lang="en-US" altLang="zh-CN" sz="1400" b="1" dirty="0">
                <a:latin typeface="+mn-lt"/>
                <a:ea typeface="Verdana" pitchFamily="34" charset="0"/>
                <a:cs typeface="Arial" pitchFamily="34" charset="0"/>
              </a:rPr>
              <a:t>arket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Strategy &gt;&gt;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E4ABFC7-DDA6-5240-AA43-6936B53834AC}"/>
              </a:ext>
            </a:extLst>
          </p:cNvPr>
          <p:cNvSpPr txBox="1"/>
          <p:nvPr/>
        </p:nvSpPr>
        <p:spPr>
          <a:xfrm>
            <a:off x="11868472" y="6551773"/>
            <a:ext cx="32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4</a:t>
            </a:r>
            <a:endParaRPr kumimoji="1" lang="zh-CN" altLang="en-US" sz="1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53B9BA-AF03-8D4E-904C-CC71A08FBB15}"/>
              </a:ext>
            </a:extLst>
          </p:cNvPr>
          <p:cNvSpPr/>
          <p:nvPr/>
        </p:nvSpPr>
        <p:spPr>
          <a:xfrm>
            <a:off x="584957" y="1389580"/>
            <a:ext cx="391173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b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Overall fitness market is growing rapidly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267000C-3C76-C84E-B613-D97B0A1F45BC}"/>
              </a:ext>
            </a:extLst>
          </p:cNvPr>
          <p:cNvGrpSpPr/>
          <p:nvPr/>
        </p:nvGrpSpPr>
        <p:grpSpPr>
          <a:xfrm>
            <a:off x="254772" y="1468777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408EF41-B188-8C4F-A517-86AEDB75C778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37" name="直接连接符 254">
              <a:extLst>
                <a:ext uri="{FF2B5EF4-FFF2-40B4-BE49-F238E27FC236}">
                  <a16:creationId xmlns:a16="http://schemas.microsoft.com/office/drawing/2014/main" id="{FA01FCB6-80B0-C546-ABAC-94DA2D5EED4B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70BDD3BF-527C-1344-9766-99E69C23336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8FFC99AE-C3EE-4832-8FCE-3DF63AD9A9D3}"/>
              </a:ext>
            </a:extLst>
          </p:cNvPr>
          <p:cNvSpPr/>
          <p:nvPr/>
        </p:nvSpPr>
        <p:spPr>
          <a:xfrm>
            <a:off x="6447700" y="1377108"/>
            <a:ext cx="54207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b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The driving effect of PCDI, etc</a:t>
            </a: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.</a:t>
            </a:r>
            <a:r>
              <a:rPr lang="en-US" altLang="zh-CN" sz="1700" b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 on overall fitness market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DD50D1D-80A8-46C6-86A0-741B24D7CA86}"/>
              </a:ext>
            </a:extLst>
          </p:cNvPr>
          <p:cNvGrpSpPr/>
          <p:nvPr/>
        </p:nvGrpSpPr>
        <p:grpSpPr>
          <a:xfrm>
            <a:off x="6117516" y="1456305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4B33F5-958D-470F-9F95-C67D412E0790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39" name="直接连接符 254">
              <a:extLst>
                <a:ext uri="{FF2B5EF4-FFF2-40B4-BE49-F238E27FC236}">
                  <a16:creationId xmlns:a16="http://schemas.microsoft.com/office/drawing/2014/main" id="{D8E82060-59EF-49E2-BF95-51897D4C29DD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9" name="Chart 3">
            <a:extLst>
              <a:ext uri="{FF2B5EF4-FFF2-40B4-BE49-F238E27FC236}">
                <a16:creationId xmlns:a16="http://schemas.microsoft.com/office/drawing/2014/main" id="{DF9A0206-9C26-44CA-A75D-17F9286BD2A0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15292162"/>
              </p:ext>
            </p:extLst>
          </p:nvPr>
        </p:nvGraphicFramePr>
        <p:xfrm>
          <a:off x="458788" y="2046288"/>
          <a:ext cx="4321175" cy="260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06A53F6-67C5-4B24-9718-70720AA47255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V="1">
            <a:off x="1311275" y="2979738"/>
            <a:ext cx="1425575" cy="52070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 Placeholder 2">
            <a:extLst>
              <a:ext uri="{FF2B5EF4-FFF2-40B4-BE49-F238E27FC236}">
                <a16:creationId xmlns:a16="http://schemas.microsoft.com/office/drawing/2014/main" id="{8E44E526-DDEB-4302-86E3-009FE956B6AA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3709988" y="4579938"/>
            <a:ext cx="192088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vert270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2D8108E-CC12-4C79-ADA2-101A062C0CAD}" type="datetime'''''''''''2''''''''''''''''''''''''0''''''''22''''''''E'''''">
              <a:rPr lang="en-US" altLang="en-US" sz="1400" smtClean="0">
                <a:ea typeface="等线" panose="02010600030101010101" pitchFamily="2" charset="-122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2022E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160D22EC-0193-4ED6-BE75-160505ACC4BB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1216025" y="4579938"/>
            <a:ext cx="1920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vert270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0ED4E4F-16B3-4A2C-A2C6-7FD015C283B4}" type="datetime'''''''2''''0''''''''''''''''''''1''''''5'''''">
              <a:rPr lang="zh-CN" altLang="en-US" sz="1400" smtClean="0"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2015</a:t>
            </a:fld>
            <a:endParaRPr lang="zh-CN" altLang="en-US" sz="1400" dirty="0">
              <a:sym typeface="+mn-lt"/>
            </a:endParaRP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879B39C3-9CD6-4CCF-9BDB-AF2F9C172F68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3354388" y="4579938"/>
            <a:ext cx="192088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vert270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6FF857B0-E49F-40E3-8D23-9CC217C1AB73}" type="datetime'''''''''2''''''''''''''''''''''''021''''''''''''''''''''''E'''">
              <a:rPr lang="en-US" altLang="en-US" sz="1400" smtClean="0"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2021E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C607256F-7195-425C-9804-362FC37E4AEF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2997200" y="4579938"/>
            <a:ext cx="192088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vert270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5CE16E3F-CE28-41CB-A09B-0F29937DE988}" type="datetime'''''2''''''''''''''0''''''''''''''''''2''''''''''''0''E'">
              <a:rPr lang="en-US" altLang="en-US" sz="1400" smtClean="0">
                <a:ea typeface="等线" panose="02010600030101010101" pitchFamily="2" charset="-122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2020E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076C49E-CC63-479E-92D2-BD0CB9575970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1571625" y="4579938"/>
            <a:ext cx="1920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vert270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1A490D5-49FD-4D9F-A63F-991BD7A77A8F}" type="datetime'''2''''''''''''''''0''''''1''''''''''''''''6'">
              <a:rPr lang="zh-CN" altLang="en-US" sz="1400" smtClean="0"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2016</a:t>
            </a:fld>
            <a:endParaRPr lang="zh-CN" altLang="en-US" sz="1400" dirty="0">
              <a:sym typeface="+mn-lt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40FBE08-CBF8-4BB6-A94C-F271844D2561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2284413" y="4579938"/>
            <a:ext cx="1920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vert270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0CA8EFE-0A11-4337-A06A-9F11EF866DB1}" type="datetime'''2''''''''0''''''''1''''''8'''">
              <a:rPr lang="zh-CN" altLang="en-US" sz="1400" smtClean="0"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2018</a:t>
            </a:fld>
            <a:endParaRPr lang="zh-CN" altLang="en-US" sz="1400" dirty="0">
              <a:sym typeface="+mn-lt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275741D-5DBD-4AAF-8882-A6ABA946D42A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928813" y="4579938"/>
            <a:ext cx="1920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vert270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5FB2805-AAD9-4B0B-AF0F-61DB774B470B}" type="datetime'2''''''''''''0''''''1''''''''''7'''''''''''''''''">
              <a:rPr lang="zh-CN" altLang="en-US" sz="1400" smtClean="0"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2017</a:t>
            </a:fld>
            <a:endParaRPr lang="zh-CN" altLang="en-US" sz="1400" dirty="0">
              <a:sym typeface="+mn-lt"/>
            </a:endParaRP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9A60E81-C86A-4152-9D3C-45D76B8E86EB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2641600" y="4579938"/>
            <a:ext cx="1920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vert270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F97A656-1E30-4708-828F-59D6C1397DF7}" type="datetime'''''''2''0''''''''''''1''''''''''''''''''''''''9'''''''''''''">
              <a:rPr lang="en-US" altLang="en-US" sz="1400" smtClean="0"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2019</a:t>
            </a:fld>
            <a:endParaRPr lang="zh-CN" altLang="en-US" sz="1400" dirty="0">
              <a:sym typeface="+mn-lt"/>
            </a:endParaRP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A1709E67-1514-4BDE-9E29-FFC34EF6E220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4067175" y="4579938"/>
            <a:ext cx="192088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vert270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ECFA762-6058-4000-91C8-D64E6E3186E0}" type="datetime'''''''2''0''''''''''''''2''3E'">
              <a:rPr lang="en-US" altLang="en-US" sz="1400" smtClean="0"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2023E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B0D4ECE-23BE-4914-B099-C418C563F9C1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4422775" y="4579938"/>
            <a:ext cx="192088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vert270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68741201-6A8C-4D26-8D7D-037BCF116FA7}" type="datetime'''''2''''0''''''''''''''''''2''''''''''''4''''E'''">
              <a:rPr lang="en-US" altLang="en-US" sz="1400" smtClean="0">
                <a:ea typeface="等线" panose="02010600030101010101" pitchFamily="2" charset="-122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2024E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87F76C62-AC3A-482F-94D1-B4643D1B50D6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1643063" y="3103563"/>
            <a:ext cx="762000" cy="273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CCAA209-22CD-49C0-9671-5482C0A039D5}" type="datetime'''''''+''''''''''''''''20''''''''.6''%'''''">
              <a:rPr lang="en-US" altLang="en-US" sz="1400" b="1" smtClean="0"/>
              <a:pPr/>
              <a:t>+20.6%</a:t>
            </a:fld>
            <a:endParaRPr lang="zh-CN" altLang="en-US" sz="1400" b="1" dirty="0"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9EB19D4-2E64-4193-BCFA-BFBF2FE3ED4B}"/>
              </a:ext>
            </a:extLst>
          </p:cNvPr>
          <p:cNvSpPr/>
          <p:nvPr/>
        </p:nvSpPr>
        <p:spPr>
          <a:xfrm>
            <a:off x="287871" y="1752197"/>
            <a:ext cx="40118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4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Overall fitness market size in China 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(</a:t>
            </a:r>
            <a:r>
              <a:rPr lang="zh-CN" altLang="zh-CN" sz="1400" dirty="0"/>
              <a:t>￥ </a:t>
            </a:r>
            <a:r>
              <a:rPr lang="en-US" altLang="zh-CN" sz="14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100 million)</a:t>
            </a:r>
            <a:endParaRPr lang="zh-CN" altLang="zh-CN" sz="1400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0C5EA3-5FFD-4E2B-AC41-1E0020645AD1}"/>
              </a:ext>
            </a:extLst>
          </p:cNvPr>
          <p:cNvCxnSpPr>
            <a:cxnSpLocks/>
          </p:cNvCxnSpPr>
          <p:nvPr/>
        </p:nvCxnSpPr>
        <p:spPr>
          <a:xfrm flipV="1">
            <a:off x="2912945" y="2032267"/>
            <a:ext cx="2056" cy="30451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CFBBA283-4D14-43A6-86B5-911921850484}"/>
              </a:ext>
            </a:extLst>
          </p:cNvPr>
          <p:cNvSpPr/>
          <p:nvPr/>
        </p:nvSpPr>
        <p:spPr>
          <a:xfrm>
            <a:off x="2030523" y="2010583"/>
            <a:ext cx="882422" cy="31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Historical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0937A669-438E-43A2-978C-BFEBF6D0E05A}"/>
              </a:ext>
            </a:extLst>
          </p:cNvPr>
          <p:cNvSpPr/>
          <p:nvPr/>
        </p:nvSpPr>
        <p:spPr>
          <a:xfrm>
            <a:off x="2912945" y="2001971"/>
            <a:ext cx="882422" cy="31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Forecast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25" name="Content Placeholder 11">
            <a:extLst>
              <a:ext uri="{FF2B5EF4-FFF2-40B4-BE49-F238E27FC236}">
                <a16:creationId xmlns:a16="http://schemas.microsoft.com/office/drawing/2014/main" id="{94E1753B-BCA8-4C87-99C1-EEF50A2C8771}"/>
              </a:ext>
            </a:extLst>
          </p:cNvPr>
          <p:cNvSpPr txBox="1">
            <a:spLocks/>
          </p:cNvSpPr>
          <p:nvPr/>
        </p:nvSpPr>
        <p:spPr>
          <a:xfrm>
            <a:off x="4863665" y="1974555"/>
            <a:ext cx="491677" cy="571384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lang="en-US" altLang="zh-CN" u="sng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CAGR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15-19</a:t>
            </a:r>
          </a:p>
        </p:txBody>
      </p:sp>
      <p:sp>
        <p:nvSpPr>
          <p:cNvPr id="126" name="Content Placeholder 11">
            <a:extLst>
              <a:ext uri="{FF2B5EF4-FFF2-40B4-BE49-F238E27FC236}">
                <a16:creationId xmlns:a16="http://schemas.microsoft.com/office/drawing/2014/main" id="{7B8C53FF-9E06-4774-A2AD-DF7DEDC0131A}"/>
              </a:ext>
            </a:extLst>
          </p:cNvPr>
          <p:cNvSpPr txBox="1">
            <a:spLocks/>
          </p:cNvSpPr>
          <p:nvPr/>
        </p:nvSpPr>
        <p:spPr>
          <a:xfrm>
            <a:off x="5436648" y="1974555"/>
            <a:ext cx="491677" cy="571384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/>
            </a:pPr>
            <a:r>
              <a:rPr lang="en-US" altLang="zh-CN" u="sng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CAGR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19-23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1C7A1CF-782A-428F-8289-08F6ED158096}"/>
              </a:ext>
            </a:extLst>
          </p:cNvPr>
          <p:cNvSpPr/>
          <p:nvPr/>
        </p:nvSpPr>
        <p:spPr>
          <a:xfrm>
            <a:off x="4814385" y="3500841"/>
            <a:ext cx="6662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20.6%</a:t>
            </a:r>
            <a:endParaRPr lang="zh-CN" altLang="zh-CN" sz="14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5428BF6B-B87F-4A60-8362-545E38A51967}"/>
              </a:ext>
            </a:extLst>
          </p:cNvPr>
          <p:cNvSpPr/>
          <p:nvPr/>
        </p:nvSpPr>
        <p:spPr>
          <a:xfrm>
            <a:off x="5394228" y="3500438"/>
            <a:ext cx="6662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17.6%</a:t>
            </a:r>
            <a:endParaRPr lang="zh-CN" altLang="zh-CN" sz="14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29" name="BainCircle1">
            <a:extLst>
              <a:ext uri="{FF2B5EF4-FFF2-40B4-BE49-F238E27FC236}">
                <a16:creationId xmlns:a16="http://schemas.microsoft.com/office/drawing/2014/main" id="{4780D4A0-19CB-4A94-AB37-4CF064752F40}"/>
              </a:ext>
            </a:extLst>
          </p:cNvPr>
          <p:cNvSpPr txBox="1">
            <a:spLocks noChangeAspect="1"/>
          </p:cNvSpPr>
          <p:nvPr/>
        </p:nvSpPr>
        <p:spPr>
          <a:xfrm>
            <a:off x="5394228" y="3443302"/>
            <a:ext cx="670653" cy="4174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7ACDC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cxnSp>
        <p:nvCxnSpPr>
          <p:cNvPr id="131" name="直接连接符 254">
            <a:extLst>
              <a:ext uri="{FF2B5EF4-FFF2-40B4-BE49-F238E27FC236}">
                <a16:creationId xmlns:a16="http://schemas.microsoft.com/office/drawing/2014/main" id="{0AA719E1-72D0-42B2-B253-D8F13EF9B88F}"/>
              </a:ext>
            </a:extLst>
          </p:cNvPr>
          <p:cNvCxnSpPr/>
          <p:nvPr/>
        </p:nvCxnSpPr>
        <p:spPr>
          <a:xfrm flipV="1">
            <a:off x="254771" y="5176781"/>
            <a:ext cx="5660307" cy="0"/>
          </a:xfrm>
          <a:prstGeom prst="line">
            <a:avLst/>
          </a:prstGeom>
          <a:solidFill>
            <a:srgbClr val="CC0001"/>
          </a:solidFill>
          <a:ln w="19050">
            <a:solidFill>
              <a:srgbClr val="CC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ontent Placeholder 11">
            <a:extLst>
              <a:ext uri="{FF2B5EF4-FFF2-40B4-BE49-F238E27FC236}">
                <a16:creationId xmlns:a16="http://schemas.microsoft.com/office/drawing/2014/main" id="{77F99BC2-F0E1-4AFF-AD3D-BFAE02835FBF}"/>
              </a:ext>
            </a:extLst>
          </p:cNvPr>
          <p:cNvSpPr txBox="1">
            <a:spLocks/>
          </p:cNvSpPr>
          <p:nvPr/>
        </p:nvSpPr>
        <p:spPr>
          <a:xfrm>
            <a:off x="371833" y="5199220"/>
            <a:ext cx="5490729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marR="0" lvl="0" indent="-10800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The forecast CAGR is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quite close to 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the</a:t>
            </a:r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historical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CAGR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showing that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the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market growth has the tendency to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keep high</a:t>
            </a:r>
          </a:p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China’s 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verall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fitness market still has very high growth potential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, including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rapid increase in the number of gyms and emerging new forms of business</a:t>
            </a:r>
            <a:endParaRPr kumimoji="0" lang="en-US" altLang="zh-CN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graphicFrame>
        <p:nvGraphicFramePr>
          <p:cNvPr id="111" name="Chart 3">
            <a:extLst>
              <a:ext uri="{FF2B5EF4-FFF2-40B4-BE49-F238E27FC236}">
                <a16:creationId xmlns:a16="http://schemas.microsoft.com/office/drawing/2014/main" id="{081EDE7B-586C-4DD2-B0D7-E9812F8FB605}"/>
              </a:ext>
            </a:extLst>
          </p:cNvPr>
          <p:cNvGraphicFramePr/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597327624"/>
              </p:ext>
            </p:extLst>
          </p:nvPr>
        </p:nvGraphicFramePr>
        <p:xfrm>
          <a:off x="6650038" y="2009775"/>
          <a:ext cx="4484687" cy="2351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sp>
        <p:nvSpPr>
          <p:cNvPr id="173" name="Text Placeholder 2">
            <a:extLst>
              <a:ext uri="{FF2B5EF4-FFF2-40B4-BE49-F238E27FC236}">
                <a16:creationId xmlns:a16="http://schemas.microsoft.com/office/drawing/2014/main" id="{63791DF1-941C-4108-9610-CB469C427432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9896475" y="2640013"/>
            <a:ext cx="500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1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6DD5691-419F-4AEE-B49E-547E78340348}" type="datetime'''''''''''''''''''''202''''''''''''''''''3''''''''''''''''E'">
              <a:rPr lang="en-US" altLang="en-US" sz="1400" smtClean="0">
                <a:ea typeface="等线" panose="02010600030101010101" pitchFamily="2" charset="-122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2023E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F7CB666D-8D4A-4938-82CC-D8FA02C8FBFD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11028363" y="3884613"/>
            <a:ext cx="10287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0781ED4-E261-422D-AF79-0ED951C7FDC6}" type="datetime'''PC''D''I'''' ''(''''''''''''''''''''￥10''''0''0)'''''''''">
              <a:rPr lang="en-US" altLang="en-US" sz="1400" smtClean="0">
                <a:ea typeface="等线" panose="02010600030101010101" pitchFamily="2" charset="-122"/>
              </a:rPr>
              <a:pPr/>
              <a:t>PCDI (￥1000)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72" name="Text Placeholder 2">
            <a:extLst>
              <a:ext uri="{FF2B5EF4-FFF2-40B4-BE49-F238E27FC236}">
                <a16:creationId xmlns:a16="http://schemas.microsoft.com/office/drawing/2014/main" id="{B9A00CD7-4852-4C9A-BB49-F7E3FC1765B1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9174163" y="2971800"/>
            <a:ext cx="500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1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C8B7AA26-578E-470D-A389-97A5AE6A4F6A}" type="datetime'''2''''''''''''''''''''''''''''021E'''''''''''''''">
              <a:rPr lang="en-US" altLang="en-US" sz="1400" smtClean="0">
                <a:ea typeface="等线" panose="02010600030101010101" pitchFamily="2" charset="-122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2021E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606F5D9-5D9B-4988-B9D4-D654CB2BB5BB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7183438" y="3795713"/>
            <a:ext cx="4127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1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31CF0BA1-88D0-4009-8BCA-415DC8FC739F}" type="datetime'''''2''''''''''''015'''''''''''''''''''">
              <a:rPr lang="zh-CN" altLang="en-US" sz="14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2015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36" name="Text Placeholder 2">
            <a:extLst>
              <a:ext uri="{FF2B5EF4-FFF2-40B4-BE49-F238E27FC236}">
                <a16:creationId xmlns:a16="http://schemas.microsoft.com/office/drawing/2014/main" id="{025962BF-9F2F-4A97-8133-CCB998E44EFE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7808913" y="3668713"/>
            <a:ext cx="4127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1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89588C77-7611-4723-A261-101C76F3ADD6}" type="datetime'''''''2''0''''''''''''1''''7'''''''''''''''''''''''">
              <a:rPr lang="zh-CN" altLang="en-US" sz="14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2017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437F1E4A-E093-4FD8-BF90-6EC3A53BEF6E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8516938" y="3132138"/>
            <a:ext cx="4127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C260AA17-5B39-428E-ADA9-98A5EB4F07B9}" type="datetime'''''''''2''''''''''0''''''''''1''''''''''''''9'''''''''">
              <a:rPr lang="zh-CN" altLang="en-US" sz="14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2019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352" name="矩形 351">
            <a:extLst>
              <a:ext uri="{FF2B5EF4-FFF2-40B4-BE49-F238E27FC236}">
                <a16:creationId xmlns:a16="http://schemas.microsoft.com/office/drawing/2014/main" id="{9BDFE8EE-FA60-41A3-8E45-1902CD44212B}"/>
              </a:ext>
            </a:extLst>
          </p:cNvPr>
          <p:cNvSpPr/>
          <p:nvPr/>
        </p:nvSpPr>
        <p:spPr>
          <a:xfrm>
            <a:off x="6286717" y="1736971"/>
            <a:ext cx="40118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D534925C-6539-4880-9CF1-E2E62783C8BF}" type="datetime'''''''He''''''''al''t''''''''''hca''''re (￥''''10''00'''')'''">
              <a:rPr lang="en-US" altLang="en-US" sz="1400">
                <a:ea typeface="等线" panose="02010600030101010101" pitchFamily="2" charset="-122"/>
              </a:rPr>
              <a:pPr>
                <a:spcBef>
                  <a:spcPct val="0"/>
                </a:spcBef>
                <a:spcAft>
                  <a:spcPct val="0"/>
                </a:spcAft>
              </a:pPr>
              <a:t>Healthcare (￥1000)</a:t>
            </a:fld>
            <a:endParaRPr lang="zh-CN" altLang="en-US" sz="1400" dirty="0">
              <a:sym typeface="+mn-lt"/>
            </a:endParaRPr>
          </a:p>
        </p:txBody>
      </p:sp>
      <p:sp>
        <p:nvSpPr>
          <p:cNvPr id="396" name="等腰三角形 395">
            <a:extLst>
              <a:ext uri="{FF2B5EF4-FFF2-40B4-BE49-F238E27FC236}">
                <a16:creationId xmlns:a16="http://schemas.microsoft.com/office/drawing/2014/main" id="{6873C366-A03C-4CAD-93F2-CEFBD688B368}"/>
              </a:ext>
            </a:extLst>
          </p:cNvPr>
          <p:cNvSpPr/>
          <p:nvPr/>
        </p:nvSpPr>
        <p:spPr>
          <a:xfrm rot="16200000">
            <a:off x="4733790" y="3756711"/>
            <a:ext cx="2957327" cy="193704"/>
          </a:xfrm>
          <a:prstGeom prst="triangle">
            <a:avLst/>
          </a:prstGeom>
          <a:solidFill>
            <a:srgbClr val="C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94" name="Content Placeholder 11">
            <a:extLst>
              <a:ext uri="{FF2B5EF4-FFF2-40B4-BE49-F238E27FC236}">
                <a16:creationId xmlns:a16="http://schemas.microsoft.com/office/drawing/2014/main" id="{481508C2-DC4F-426D-8A71-15A55D2F62EB}"/>
              </a:ext>
            </a:extLst>
          </p:cNvPr>
          <p:cNvSpPr txBox="1">
            <a:spLocks/>
          </p:cNvSpPr>
          <p:nvPr/>
        </p:nvSpPr>
        <p:spPr>
          <a:xfrm>
            <a:off x="6580534" y="4261905"/>
            <a:ext cx="5105426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Increasing PCDI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improves living standard, generating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stronger incentives for customers to pay for fitness programs (Key Driver)</a:t>
            </a:r>
          </a:p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595" name="直接连接符 254">
            <a:extLst>
              <a:ext uri="{FF2B5EF4-FFF2-40B4-BE49-F238E27FC236}">
                <a16:creationId xmlns:a16="http://schemas.microsoft.com/office/drawing/2014/main" id="{8B761EC7-C9D1-47E8-B2F0-F2B529104998}"/>
              </a:ext>
            </a:extLst>
          </p:cNvPr>
          <p:cNvCxnSpPr>
            <a:cxnSpLocks/>
          </p:cNvCxnSpPr>
          <p:nvPr/>
        </p:nvCxnSpPr>
        <p:spPr>
          <a:xfrm>
            <a:off x="6580534" y="4848890"/>
            <a:ext cx="5200672" cy="0"/>
          </a:xfrm>
          <a:prstGeom prst="line">
            <a:avLst/>
          </a:prstGeom>
          <a:solidFill>
            <a:srgbClr val="CC0001"/>
          </a:solidFill>
          <a:ln w="19050">
            <a:solidFill>
              <a:srgbClr val="CC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8" name="Rectangle 79">
            <a:extLst>
              <a:ext uri="{FF2B5EF4-FFF2-40B4-BE49-F238E27FC236}">
                <a16:creationId xmlns:a16="http://schemas.microsoft.com/office/drawing/2014/main" id="{D5CC26F0-1244-4490-ADB6-137896AB2E5B}"/>
              </a:ext>
            </a:extLst>
          </p:cNvPr>
          <p:cNvSpPr>
            <a:spLocks/>
          </p:cNvSpPr>
          <p:nvPr/>
        </p:nvSpPr>
        <p:spPr>
          <a:xfrm>
            <a:off x="7363877" y="4943138"/>
            <a:ext cx="2130384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 health awareness</a:t>
            </a:r>
          </a:p>
        </p:txBody>
      </p:sp>
      <p:sp>
        <p:nvSpPr>
          <p:cNvPr id="599" name="Rectangle 79">
            <a:extLst>
              <a:ext uri="{FF2B5EF4-FFF2-40B4-BE49-F238E27FC236}">
                <a16:creationId xmlns:a16="http://schemas.microsoft.com/office/drawing/2014/main" id="{FF11A722-2183-46A4-A785-3E7DF6E242A7}"/>
              </a:ext>
            </a:extLst>
          </p:cNvPr>
          <p:cNvSpPr>
            <a:spLocks/>
          </p:cNvSpPr>
          <p:nvPr/>
        </p:nvSpPr>
        <p:spPr>
          <a:xfrm>
            <a:off x="6619799" y="4943138"/>
            <a:ext cx="667549" cy="15570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Drivers</a:t>
            </a:r>
          </a:p>
        </p:txBody>
      </p:sp>
      <p:sp>
        <p:nvSpPr>
          <p:cNvPr id="600" name="Rectangle 79">
            <a:extLst>
              <a:ext uri="{FF2B5EF4-FFF2-40B4-BE49-F238E27FC236}">
                <a16:creationId xmlns:a16="http://schemas.microsoft.com/office/drawing/2014/main" id="{56BC21C6-EF56-4C17-B871-8B00404B9DCD}"/>
              </a:ext>
            </a:extLst>
          </p:cNvPr>
          <p:cNvSpPr>
            <a:spLocks/>
          </p:cNvSpPr>
          <p:nvPr/>
        </p:nvSpPr>
        <p:spPr>
          <a:xfrm>
            <a:off x="7363876" y="6161044"/>
            <a:ext cx="2130385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Ongoing urbanization</a:t>
            </a:r>
          </a:p>
        </p:txBody>
      </p:sp>
      <p:sp>
        <p:nvSpPr>
          <p:cNvPr id="601" name="Rectangle 79">
            <a:extLst>
              <a:ext uri="{FF2B5EF4-FFF2-40B4-BE49-F238E27FC236}">
                <a16:creationId xmlns:a16="http://schemas.microsoft.com/office/drawing/2014/main" id="{2AD4FEF5-8BB8-42F4-8FF3-3B1A33CE119E}"/>
              </a:ext>
            </a:extLst>
          </p:cNvPr>
          <p:cNvSpPr>
            <a:spLocks/>
          </p:cNvSpPr>
          <p:nvPr/>
        </p:nvSpPr>
        <p:spPr>
          <a:xfrm>
            <a:off x="7366106" y="5333188"/>
            <a:ext cx="2130386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Western cultural influences</a:t>
            </a:r>
          </a:p>
        </p:txBody>
      </p:sp>
      <p:sp>
        <p:nvSpPr>
          <p:cNvPr id="602" name="Rectangle 79">
            <a:extLst>
              <a:ext uri="{FF2B5EF4-FFF2-40B4-BE49-F238E27FC236}">
                <a16:creationId xmlns:a16="http://schemas.microsoft.com/office/drawing/2014/main" id="{57766B20-636F-43AC-AD5F-45CE3367EE81}"/>
              </a:ext>
            </a:extLst>
          </p:cNvPr>
          <p:cNvSpPr>
            <a:spLocks/>
          </p:cNvSpPr>
          <p:nvPr/>
        </p:nvSpPr>
        <p:spPr>
          <a:xfrm>
            <a:off x="7365703" y="5737512"/>
            <a:ext cx="2130385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National policy incentives</a:t>
            </a:r>
          </a:p>
        </p:txBody>
      </p:sp>
      <p:sp>
        <p:nvSpPr>
          <p:cNvPr id="609" name="Rectangle 94">
            <a:extLst>
              <a:ext uri="{FF2B5EF4-FFF2-40B4-BE49-F238E27FC236}">
                <a16:creationId xmlns:a16="http://schemas.microsoft.com/office/drawing/2014/main" id="{51C7BFB7-0879-4795-B7D6-67305C2475F4}"/>
              </a:ext>
            </a:extLst>
          </p:cNvPr>
          <p:cNvSpPr>
            <a:spLocks/>
          </p:cNvSpPr>
          <p:nvPr/>
        </p:nvSpPr>
        <p:spPr>
          <a:xfrm>
            <a:off x="9585438" y="4929257"/>
            <a:ext cx="1978490" cy="3516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10" name="Group 331">
            <a:extLst>
              <a:ext uri="{FF2B5EF4-FFF2-40B4-BE49-F238E27FC236}">
                <a16:creationId xmlns:a16="http://schemas.microsoft.com/office/drawing/2014/main" id="{5197C27B-3C62-4139-B56D-FAD245C92186}"/>
              </a:ext>
            </a:extLst>
          </p:cNvPr>
          <p:cNvGrpSpPr/>
          <p:nvPr/>
        </p:nvGrpSpPr>
        <p:grpSpPr>
          <a:xfrm>
            <a:off x="9700571" y="4967012"/>
            <a:ext cx="1748576" cy="293746"/>
            <a:chOff x="1410001" y="2052984"/>
            <a:chExt cx="1112503" cy="240109"/>
          </a:xfrm>
        </p:grpSpPr>
        <p:sp>
          <p:nvSpPr>
            <p:cNvPr id="611" name="Oval 356">
              <a:extLst>
                <a:ext uri="{FF2B5EF4-FFF2-40B4-BE49-F238E27FC236}">
                  <a16:creationId xmlns:a16="http://schemas.microsoft.com/office/drawing/2014/main" id="{AE6D0BC9-B6CC-4E4A-BC3B-E04769883C8F}"/>
                </a:ext>
              </a:extLst>
            </p:cNvPr>
            <p:cNvSpPr/>
            <p:nvPr/>
          </p:nvSpPr>
          <p:spPr>
            <a:xfrm>
              <a:off x="1410001" y="2053029"/>
              <a:ext cx="184808" cy="240064"/>
            </a:xfrm>
            <a:prstGeom prst="ellipse">
              <a:avLst/>
            </a:prstGeom>
            <a:solidFill>
              <a:srgbClr val="CC000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2" name="Oval 357">
              <a:extLst>
                <a:ext uri="{FF2B5EF4-FFF2-40B4-BE49-F238E27FC236}">
                  <a16:creationId xmlns:a16="http://schemas.microsoft.com/office/drawing/2014/main" id="{20B3115C-D662-49F1-8394-8F591C1AAF51}"/>
                </a:ext>
              </a:extLst>
            </p:cNvPr>
            <p:cNvSpPr/>
            <p:nvPr/>
          </p:nvSpPr>
          <p:spPr>
            <a:xfrm>
              <a:off x="1640078" y="2053028"/>
              <a:ext cx="184808" cy="240064"/>
            </a:xfrm>
            <a:prstGeom prst="ellipse">
              <a:avLst/>
            </a:prstGeom>
            <a:solidFill>
              <a:srgbClr val="CC000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3" name="Oval 358">
              <a:extLst>
                <a:ext uri="{FF2B5EF4-FFF2-40B4-BE49-F238E27FC236}">
                  <a16:creationId xmlns:a16="http://schemas.microsoft.com/office/drawing/2014/main" id="{646FF253-D627-401B-B47F-3337D99F6C48}"/>
                </a:ext>
              </a:extLst>
            </p:cNvPr>
            <p:cNvSpPr/>
            <p:nvPr/>
          </p:nvSpPr>
          <p:spPr>
            <a:xfrm>
              <a:off x="1872032" y="2053027"/>
              <a:ext cx="184808" cy="240064"/>
            </a:xfrm>
            <a:prstGeom prst="ellipse">
              <a:avLst/>
            </a:prstGeom>
            <a:solidFill>
              <a:srgbClr val="CC000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4" name="Oval 359">
              <a:extLst>
                <a:ext uri="{FF2B5EF4-FFF2-40B4-BE49-F238E27FC236}">
                  <a16:creationId xmlns:a16="http://schemas.microsoft.com/office/drawing/2014/main" id="{FD10DFC9-8DBE-403F-AAB3-E8BAC9CDAF39}"/>
                </a:ext>
              </a:extLst>
            </p:cNvPr>
            <p:cNvSpPr/>
            <p:nvPr/>
          </p:nvSpPr>
          <p:spPr>
            <a:xfrm>
              <a:off x="2102109" y="2053026"/>
              <a:ext cx="184808" cy="240064"/>
            </a:xfrm>
            <a:prstGeom prst="ellipse">
              <a:avLst/>
            </a:prstGeom>
            <a:solidFill>
              <a:srgbClr val="CC000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5" name="Oval 360">
              <a:extLst>
                <a:ext uri="{FF2B5EF4-FFF2-40B4-BE49-F238E27FC236}">
                  <a16:creationId xmlns:a16="http://schemas.microsoft.com/office/drawing/2014/main" id="{AB16D545-1ACC-4DBC-9ED1-1A1C1FB75703}"/>
                </a:ext>
              </a:extLst>
            </p:cNvPr>
            <p:cNvSpPr/>
            <p:nvPr/>
          </p:nvSpPr>
          <p:spPr>
            <a:xfrm>
              <a:off x="2337696" y="2052984"/>
              <a:ext cx="184808" cy="2400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16" name="Rectangle 94">
            <a:extLst>
              <a:ext uri="{FF2B5EF4-FFF2-40B4-BE49-F238E27FC236}">
                <a16:creationId xmlns:a16="http://schemas.microsoft.com/office/drawing/2014/main" id="{81F2DC9F-A825-497E-8EC2-0B030226BFA9}"/>
              </a:ext>
            </a:extLst>
          </p:cNvPr>
          <p:cNvSpPr>
            <a:spLocks/>
          </p:cNvSpPr>
          <p:nvPr/>
        </p:nvSpPr>
        <p:spPr>
          <a:xfrm>
            <a:off x="9582328" y="5338530"/>
            <a:ext cx="1978490" cy="3516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17" name="Group 331">
            <a:extLst>
              <a:ext uri="{FF2B5EF4-FFF2-40B4-BE49-F238E27FC236}">
                <a16:creationId xmlns:a16="http://schemas.microsoft.com/office/drawing/2014/main" id="{57448DFF-5C1B-45EE-AA01-7FDF00D9B025}"/>
              </a:ext>
            </a:extLst>
          </p:cNvPr>
          <p:cNvGrpSpPr/>
          <p:nvPr/>
        </p:nvGrpSpPr>
        <p:grpSpPr>
          <a:xfrm>
            <a:off x="9697461" y="5357813"/>
            <a:ext cx="1748576" cy="293746"/>
            <a:chOff x="1410001" y="2052984"/>
            <a:chExt cx="1112503" cy="240109"/>
          </a:xfrm>
        </p:grpSpPr>
        <p:sp>
          <p:nvSpPr>
            <p:cNvPr id="618" name="Oval 356">
              <a:extLst>
                <a:ext uri="{FF2B5EF4-FFF2-40B4-BE49-F238E27FC236}">
                  <a16:creationId xmlns:a16="http://schemas.microsoft.com/office/drawing/2014/main" id="{77447E84-3673-4F82-B5EA-CC5F70CDC602}"/>
                </a:ext>
              </a:extLst>
            </p:cNvPr>
            <p:cNvSpPr/>
            <p:nvPr/>
          </p:nvSpPr>
          <p:spPr>
            <a:xfrm>
              <a:off x="1410001" y="2053029"/>
              <a:ext cx="184808" cy="240064"/>
            </a:xfrm>
            <a:prstGeom prst="ellipse">
              <a:avLst/>
            </a:prstGeom>
            <a:solidFill>
              <a:srgbClr val="CC000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9" name="Oval 357">
              <a:extLst>
                <a:ext uri="{FF2B5EF4-FFF2-40B4-BE49-F238E27FC236}">
                  <a16:creationId xmlns:a16="http://schemas.microsoft.com/office/drawing/2014/main" id="{009B9D9E-DCD9-49A1-BF55-8F580ABB30B9}"/>
                </a:ext>
              </a:extLst>
            </p:cNvPr>
            <p:cNvSpPr/>
            <p:nvPr/>
          </p:nvSpPr>
          <p:spPr>
            <a:xfrm>
              <a:off x="1640078" y="2053028"/>
              <a:ext cx="184808" cy="240064"/>
            </a:xfrm>
            <a:prstGeom prst="ellipse">
              <a:avLst/>
            </a:prstGeom>
            <a:solidFill>
              <a:srgbClr val="CC000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0" name="Oval 358">
              <a:extLst>
                <a:ext uri="{FF2B5EF4-FFF2-40B4-BE49-F238E27FC236}">
                  <a16:creationId xmlns:a16="http://schemas.microsoft.com/office/drawing/2014/main" id="{A34AC936-F266-4C51-B7F0-57C32EDBB05E}"/>
                </a:ext>
              </a:extLst>
            </p:cNvPr>
            <p:cNvSpPr/>
            <p:nvPr/>
          </p:nvSpPr>
          <p:spPr>
            <a:xfrm>
              <a:off x="1872032" y="2053027"/>
              <a:ext cx="184808" cy="240064"/>
            </a:xfrm>
            <a:prstGeom prst="ellipse">
              <a:avLst/>
            </a:prstGeom>
            <a:solidFill>
              <a:srgbClr val="CC000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2" name="Oval 360">
              <a:extLst>
                <a:ext uri="{FF2B5EF4-FFF2-40B4-BE49-F238E27FC236}">
                  <a16:creationId xmlns:a16="http://schemas.microsoft.com/office/drawing/2014/main" id="{502B2C8A-3649-4696-AB63-DD2EDD7A54CD}"/>
                </a:ext>
              </a:extLst>
            </p:cNvPr>
            <p:cNvSpPr/>
            <p:nvPr/>
          </p:nvSpPr>
          <p:spPr>
            <a:xfrm>
              <a:off x="2337696" y="2052984"/>
              <a:ext cx="184808" cy="2400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23" name="Rectangle 94">
            <a:extLst>
              <a:ext uri="{FF2B5EF4-FFF2-40B4-BE49-F238E27FC236}">
                <a16:creationId xmlns:a16="http://schemas.microsoft.com/office/drawing/2014/main" id="{B49BFD76-5663-4341-A708-617078FCADA1}"/>
              </a:ext>
            </a:extLst>
          </p:cNvPr>
          <p:cNvSpPr>
            <a:spLocks/>
          </p:cNvSpPr>
          <p:nvPr/>
        </p:nvSpPr>
        <p:spPr>
          <a:xfrm>
            <a:off x="9582328" y="5737756"/>
            <a:ext cx="1978490" cy="3516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24" name="Group 331">
            <a:extLst>
              <a:ext uri="{FF2B5EF4-FFF2-40B4-BE49-F238E27FC236}">
                <a16:creationId xmlns:a16="http://schemas.microsoft.com/office/drawing/2014/main" id="{416B4C09-946C-48E7-906A-84830C20753C}"/>
              </a:ext>
            </a:extLst>
          </p:cNvPr>
          <p:cNvGrpSpPr/>
          <p:nvPr/>
        </p:nvGrpSpPr>
        <p:grpSpPr>
          <a:xfrm>
            <a:off x="9697461" y="5766275"/>
            <a:ext cx="1748576" cy="293746"/>
            <a:chOff x="1410001" y="2052984"/>
            <a:chExt cx="1112503" cy="240109"/>
          </a:xfrm>
        </p:grpSpPr>
        <p:sp>
          <p:nvSpPr>
            <p:cNvPr id="625" name="Oval 356">
              <a:extLst>
                <a:ext uri="{FF2B5EF4-FFF2-40B4-BE49-F238E27FC236}">
                  <a16:creationId xmlns:a16="http://schemas.microsoft.com/office/drawing/2014/main" id="{C1DD5480-CA31-45A0-8B25-C85DEA9B4817}"/>
                </a:ext>
              </a:extLst>
            </p:cNvPr>
            <p:cNvSpPr/>
            <p:nvPr/>
          </p:nvSpPr>
          <p:spPr>
            <a:xfrm>
              <a:off x="1410001" y="2053029"/>
              <a:ext cx="184808" cy="240064"/>
            </a:xfrm>
            <a:prstGeom prst="ellipse">
              <a:avLst/>
            </a:prstGeom>
            <a:solidFill>
              <a:srgbClr val="CC000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6" name="Oval 357">
              <a:extLst>
                <a:ext uri="{FF2B5EF4-FFF2-40B4-BE49-F238E27FC236}">
                  <a16:creationId xmlns:a16="http://schemas.microsoft.com/office/drawing/2014/main" id="{620DA9D3-2C6A-415C-A1E9-954FCD1F1D10}"/>
                </a:ext>
              </a:extLst>
            </p:cNvPr>
            <p:cNvSpPr/>
            <p:nvPr/>
          </p:nvSpPr>
          <p:spPr>
            <a:xfrm>
              <a:off x="1640078" y="2053028"/>
              <a:ext cx="184808" cy="240064"/>
            </a:xfrm>
            <a:prstGeom prst="ellipse">
              <a:avLst/>
            </a:prstGeom>
            <a:solidFill>
              <a:srgbClr val="CC000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9" name="Oval 360">
              <a:extLst>
                <a:ext uri="{FF2B5EF4-FFF2-40B4-BE49-F238E27FC236}">
                  <a16:creationId xmlns:a16="http://schemas.microsoft.com/office/drawing/2014/main" id="{9F868138-BE87-45B5-8953-067BDAE74115}"/>
                </a:ext>
              </a:extLst>
            </p:cNvPr>
            <p:cNvSpPr/>
            <p:nvPr/>
          </p:nvSpPr>
          <p:spPr>
            <a:xfrm>
              <a:off x="2337696" y="2052984"/>
              <a:ext cx="184808" cy="2400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30" name="Rectangle 94">
            <a:extLst>
              <a:ext uri="{FF2B5EF4-FFF2-40B4-BE49-F238E27FC236}">
                <a16:creationId xmlns:a16="http://schemas.microsoft.com/office/drawing/2014/main" id="{04E50AB7-7923-44B2-8A1B-13F3152A34F8}"/>
              </a:ext>
            </a:extLst>
          </p:cNvPr>
          <p:cNvSpPr>
            <a:spLocks/>
          </p:cNvSpPr>
          <p:nvPr/>
        </p:nvSpPr>
        <p:spPr>
          <a:xfrm>
            <a:off x="9582328" y="6151020"/>
            <a:ext cx="1978490" cy="3516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31" name="Group 331">
            <a:extLst>
              <a:ext uri="{FF2B5EF4-FFF2-40B4-BE49-F238E27FC236}">
                <a16:creationId xmlns:a16="http://schemas.microsoft.com/office/drawing/2014/main" id="{816FB436-41F7-4F3A-ACA7-F2DCEAEB01E0}"/>
              </a:ext>
            </a:extLst>
          </p:cNvPr>
          <p:cNvGrpSpPr/>
          <p:nvPr/>
        </p:nvGrpSpPr>
        <p:grpSpPr>
          <a:xfrm>
            <a:off x="9697461" y="6179539"/>
            <a:ext cx="1748576" cy="293746"/>
            <a:chOff x="1410001" y="2052984"/>
            <a:chExt cx="1112503" cy="240109"/>
          </a:xfrm>
        </p:grpSpPr>
        <p:sp>
          <p:nvSpPr>
            <p:cNvPr id="632" name="Oval 356">
              <a:extLst>
                <a:ext uri="{FF2B5EF4-FFF2-40B4-BE49-F238E27FC236}">
                  <a16:creationId xmlns:a16="http://schemas.microsoft.com/office/drawing/2014/main" id="{81AAC358-D2E0-40BA-B290-0F9C1F6BFCA4}"/>
                </a:ext>
              </a:extLst>
            </p:cNvPr>
            <p:cNvSpPr/>
            <p:nvPr/>
          </p:nvSpPr>
          <p:spPr>
            <a:xfrm>
              <a:off x="1410001" y="2053029"/>
              <a:ext cx="184808" cy="240064"/>
            </a:xfrm>
            <a:prstGeom prst="ellipse">
              <a:avLst/>
            </a:prstGeom>
            <a:solidFill>
              <a:srgbClr val="CC000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6" name="Oval 360">
              <a:extLst>
                <a:ext uri="{FF2B5EF4-FFF2-40B4-BE49-F238E27FC236}">
                  <a16:creationId xmlns:a16="http://schemas.microsoft.com/office/drawing/2014/main" id="{6736C9EA-B800-40C3-9673-BD18C62BFEF3}"/>
                </a:ext>
              </a:extLst>
            </p:cNvPr>
            <p:cNvSpPr/>
            <p:nvPr/>
          </p:nvSpPr>
          <p:spPr>
            <a:xfrm>
              <a:off x="2337696" y="2052984"/>
              <a:ext cx="184808" cy="2400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37" name="Oval 360">
            <a:extLst>
              <a:ext uri="{FF2B5EF4-FFF2-40B4-BE49-F238E27FC236}">
                <a16:creationId xmlns:a16="http://schemas.microsoft.com/office/drawing/2014/main" id="{16C93AF7-ACDD-4BC4-BC66-76B3E7F92AB2}"/>
              </a:ext>
            </a:extLst>
          </p:cNvPr>
          <p:cNvSpPr/>
          <p:nvPr/>
        </p:nvSpPr>
        <p:spPr>
          <a:xfrm>
            <a:off x="10792888" y="5354966"/>
            <a:ext cx="290472" cy="293691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8" name="Oval 360">
            <a:extLst>
              <a:ext uri="{FF2B5EF4-FFF2-40B4-BE49-F238E27FC236}">
                <a16:creationId xmlns:a16="http://schemas.microsoft.com/office/drawing/2014/main" id="{4C65168B-108E-4D00-942E-568C1ECDC974}"/>
              </a:ext>
            </a:extLst>
          </p:cNvPr>
          <p:cNvSpPr/>
          <p:nvPr/>
        </p:nvSpPr>
        <p:spPr>
          <a:xfrm>
            <a:off x="10792430" y="5761667"/>
            <a:ext cx="290472" cy="293691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9" name="Oval 360">
            <a:extLst>
              <a:ext uri="{FF2B5EF4-FFF2-40B4-BE49-F238E27FC236}">
                <a16:creationId xmlns:a16="http://schemas.microsoft.com/office/drawing/2014/main" id="{E71796ED-EC90-446A-9566-01EC40F48BA9}"/>
              </a:ext>
            </a:extLst>
          </p:cNvPr>
          <p:cNvSpPr/>
          <p:nvPr/>
        </p:nvSpPr>
        <p:spPr>
          <a:xfrm>
            <a:off x="10430807" y="5758181"/>
            <a:ext cx="290472" cy="293691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0" name="Oval 360">
            <a:extLst>
              <a:ext uri="{FF2B5EF4-FFF2-40B4-BE49-F238E27FC236}">
                <a16:creationId xmlns:a16="http://schemas.microsoft.com/office/drawing/2014/main" id="{1220CAA6-30E5-4E30-9448-EE1CEB134D51}"/>
              </a:ext>
            </a:extLst>
          </p:cNvPr>
          <p:cNvSpPr/>
          <p:nvPr/>
        </p:nvSpPr>
        <p:spPr>
          <a:xfrm>
            <a:off x="10078475" y="6185198"/>
            <a:ext cx="290472" cy="293691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2" name="Oval 360">
            <a:extLst>
              <a:ext uri="{FF2B5EF4-FFF2-40B4-BE49-F238E27FC236}">
                <a16:creationId xmlns:a16="http://schemas.microsoft.com/office/drawing/2014/main" id="{3DDE2B1B-F3C9-40FC-AE76-F8429687E638}"/>
              </a:ext>
            </a:extLst>
          </p:cNvPr>
          <p:cNvSpPr/>
          <p:nvPr/>
        </p:nvSpPr>
        <p:spPr>
          <a:xfrm>
            <a:off x="10810110" y="6181687"/>
            <a:ext cx="290472" cy="293691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3" name="Oval 360">
            <a:extLst>
              <a:ext uri="{FF2B5EF4-FFF2-40B4-BE49-F238E27FC236}">
                <a16:creationId xmlns:a16="http://schemas.microsoft.com/office/drawing/2014/main" id="{3F4814C8-99EE-489A-95FD-9A6475050112}"/>
              </a:ext>
            </a:extLst>
          </p:cNvPr>
          <p:cNvSpPr/>
          <p:nvPr/>
        </p:nvSpPr>
        <p:spPr>
          <a:xfrm>
            <a:off x="10448487" y="6178201"/>
            <a:ext cx="290472" cy="293691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9" name="直接连接符 111">
            <a:extLst>
              <a:ext uri="{FF2B5EF4-FFF2-40B4-BE49-F238E27FC236}">
                <a16:creationId xmlns:a16="http://schemas.microsoft.com/office/drawing/2014/main" id="{B3E7D6A8-A5D0-4369-8AA9-3A57788D729A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66">
            <a:extLst>
              <a:ext uri="{FF2B5EF4-FFF2-40B4-BE49-F238E27FC236}">
                <a16:creationId xmlns:a16="http://schemas.microsoft.com/office/drawing/2014/main" id="{2E1C05E1-C60E-4790-97BA-F011E4BBBE50}"/>
              </a:ext>
            </a:extLst>
          </p:cNvPr>
          <p:cNvSpPr txBox="1"/>
          <p:nvPr/>
        </p:nvSpPr>
        <p:spPr>
          <a:xfrm>
            <a:off x="413451" y="6604111"/>
            <a:ext cx="7058767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                   Note: PCDI means Per-capita Disposable Income 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26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对象 9" hidden="1">
            <a:extLst>
              <a:ext uri="{FF2B5EF4-FFF2-40B4-BE49-F238E27FC236}">
                <a16:creationId xmlns:a16="http://schemas.microsoft.com/office/drawing/2014/main" id="{E99C189C-94C3-7248-8F78-298715E703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8999817"/>
              </p:ext>
            </p:extLst>
          </p:nvPr>
        </p:nvGraphicFramePr>
        <p:xfrm>
          <a:off x="2407444" y="857251"/>
          <a:ext cx="128588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09" name="think-cell 幻灯片" r:id="rId18" imgW="19050" imgH="19050" progId="TCLayout.ActiveDocument.1">
                  <p:embed/>
                </p:oleObj>
              </mc:Choice>
              <mc:Fallback>
                <p:oleObj name="think-cell 幻灯片" r:id="rId18" imgW="19050" imgH="19050" progId="TCLayout.ActiveDocument.1">
                  <p:embed/>
                  <p:pic>
                    <p:nvPicPr>
                      <p:cNvPr id="22529" name="对象 9" hidden="1">
                        <a:extLst>
                          <a:ext uri="{FF2B5EF4-FFF2-40B4-BE49-F238E27FC236}">
                            <a16:creationId xmlns:a16="http://schemas.microsoft.com/office/drawing/2014/main" id="{E99C189C-94C3-7248-8F78-298715E703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444" y="857251"/>
                        <a:ext cx="128588" cy="11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5446A840-89DD-5947-AB8A-321A4A00CEF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407444" y="857251"/>
            <a:ext cx="128588" cy="1190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anchor="ctr" anchorCtr="0">
            <a:noAutofit/>
          </a:bodyPr>
          <a:lstStyle/>
          <a:p>
            <a:pPr algn="ctr">
              <a:defRPr/>
            </a:pPr>
            <a:endParaRPr lang="en-US" altLang="zh-CN" sz="1400" dirty="0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D15C37C-9736-0C49-97BD-A2FCED808E11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sz="2600" b="1" dirty="0">
                <a:ea typeface="Arial" charset="0"/>
                <a:cs typeface="Arial" panose="020B0604020202020204" pitchFamily="34" charset="0"/>
              </a:rPr>
              <a:t>Specialty Fitness: Specialty</a:t>
            </a:r>
            <a:r>
              <a:rPr lang="zh-Hans" altLang="en-US" sz="2600" b="1" dirty="0">
                <a:ea typeface="Arial" charset="0"/>
                <a:cs typeface="Arial" panose="020B0604020202020204" pitchFamily="34" charset="0"/>
              </a:rPr>
              <a:t> </a:t>
            </a:r>
            <a:r>
              <a:rPr lang="en-US" altLang="zh-Hans" sz="2600" b="1" dirty="0">
                <a:ea typeface="Arial" charset="0"/>
                <a:cs typeface="Arial" panose="020B0604020202020204" pitchFamily="34" charset="0"/>
              </a:rPr>
              <a:t>fitness gyms</a:t>
            </a:r>
            <a:r>
              <a:rPr lang="zh-Hans" altLang="en-US" sz="2600" b="1" dirty="0">
                <a:ea typeface="Arial" charset="0"/>
                <a:cs typeface="Arial" panose="020B0604020202020204" pitchFamily="34" charset="0"/>
              </a:rPr>
              <a:t> </a:t>
            </a:r>
            <a:r>
              <a:rPr lang="en-US" altLang="zh-Hans" sz="2600" b="1" dirty="0">
                <a:ea typeface="Arial" charset="0"/>
                <a:cs typeface="Arial" panose="020B0604020202020204" pitchFamily="34" charset="0"/>
              </a:rPr>
              <a:t>can effectively tackle traditional pain points for potential fitness novices, ready to enter the period of fast-development </a:t>
            </a:r>
            <a:endParaRPr lang="zh-CN" altLang="en-US" sz="2600" b="1" dirty="0">
              <a:solidFill>
                <a:schemeClr val="bg1"/>
              </a:solidFill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E4ABFC7-DDA6-5240-AA43-6936B53834AC}"/>
              </a:ext>
            </a:extLst>
          </p:cNvPr>
          <p:cNvSpPr txBox="1"/>
          <p:nvPr/>
        </p:nvSpPr>
        <p:spPr>
          <a:xfrm>
            <a:off x="11868472" y="6551773"/>
            <a:ext cx="32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5</a:t>
            </a:r>
            <a:endParaRPr kumimoji="1" lang="zh-CN" altLang="en-US" sz="16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0BDD3BF-527C-1344-9766-99E69C2333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E6A9E51-D9B7-E947-8ED9-105596857464}"/>
              </a:ext>
            </a:extLst>
          </p:cNvPr>
          <p:cNvSpPr/>
          <p:nvPr/>
        </p:nvSpPr>
        <p:spPr>
          <a:xfrm>
            <a:off x="375807" y="2027238"/>
            <a:ext cx="901816" cy="306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Novices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3573EA5-7609-4F68-AE32-DE6CD4726906}"/>
              </a:ext>
            </a:extLst>
          </p:cNvPr>
          <p:cNvCxnSpPr>
            <a:cxnSpLocks/>
          </p:cNvCxnSpPr>
          <p:nvPr/>
        </p:nvCxnSpPr>
        <p:spPr>
          <a:xfrm flipH="1">
            <a:off x="802816" y="4326480"/>
            <a:ext cx="20217" cy="218905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6B95247-A3E1-41CC-AB96-53F466B148D2}"/>
              </a:ext>
            </a:extLst>
          </p:cNvPr>
          <p:cNvCxnSpPr>
            <a:cxnSpLocks/>
          </p:cNvCxnSpPr>
          <p:nvPr/>
        </p:nvCxnSpPr>
        <p:spPr>
          <a:xfrm flipH="1">
            <a:off x="802816" y="6515539"/>
            <a:ext cx="6463315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A037D3B-4630-4B13-92A6-16DB58AA1386}"/>
              </a:ext>
            </a:extLst>
          </p:cNvPr>
          <p:cNvSpPr txBox="1"/>
          <p:nvPr/>
        </p:nvSpPr>
        <p:spPr>
          <a:xfrm rot="10800000">
            <a:off x="429313" y="4336969"/>
            <a:ext cx="400110" cy="14923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Market recognition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4D908A-55D7-4C44-9AA1-23F158B3DCCC}"/>
              </a:ext>
            </a:extLst>
          </p:cNvPr>
          <p:cNvSpPr/>
          <p:nvPr/>
        </p:nvSpPr>
        <p:spPr>
          <a:xfrm>
            <a:off x="862102" y="4353122"/>
            <a:ext cx="1359712" cy="6005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Exploration Stage</a:t>
            </a:r>
          </a:p>
          <a:p>
            <a:pPr algn="ctr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(2012-2015)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50C052D-4A26-408D-B84A-1FE4404CC020}"/>
              </a:ext>
            </a:extLst>
          </p:cNvPr>
          <p:cNvSpPr/>
          <p:nvPr/>
        </p:nvSpPr>
        <p:spPr>
          <a:xfrm>
            <a:off x="2294518" y="4353122"/>
            <a:ext cx="1375771" cy="6005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Set-up Stage</a:t>
            </a:r>
          </a:p>
          <a:p>
            <a:pPr algn="ctr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(2016-2019)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732AE9D-2E9E-4F6E-9AF0-7A136CF44134}"/>
              </a:ext>
            </a:extLst>
          </p:cNvPr>
          <p:cNvSpPr/>
          <p:nvPr/>
        </p:nvSpPr>
        <p:spPr>
          <a:xfrm>
            <a:off x="3729015" y="4353078"/>
            <a:ext cx="1912538" cy="600548"/>
          </a:xfrm>
          <a:prstGeom prst="rect">
            <a:avLst/>
          </a:prstGeom>
          <a:solidFill>
            <a:srgbClr val="656665"/>
          </a:solidFill>
          <a:ln>
            <a:solidFill>
              <a:srgbClr val="656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Fast-development Stage</a:t>
            </a:r>
          </a:p>
          <a:p>
            <a:pPr algn="ctr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(2020-2025)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27FB7E-E36B-451D-8F02-211ADC99B696}"/>
              </a:ext>
            </a:extLst>
          </p:cNvPr>
          <p:cNvSpPr/>
          <p:nvPr/>
        </p:nvSpPr>
        <p:spPr>
          <a:xfrm>
            <a:off x="5700277" y="4354897"/>
            <a:ext cx="1448477" cy="605029"/>
          </a:xfrm>
          <a:prstGeom prst="rect">
            <a:avLst/>
          </a:prstGeom>
          <a:solidFill>
            <a:srgbClr val="B2B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Maturation Stage</a:t>
            </a:r>
          </a:p>
          <a:p>
            <a:pPr algn="ctr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(2025-)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88EBA25-7303-4D0E-B52A-53197BC198EB}"/>
              </a:ext>
            </a:extLst>
          </p:cNvPr>
          <p:cNvSpPr/>
          <p:nvPr/>
        </p:nvSpPr>
        <p:spPr>
          <a:xfrm>
            <a:off x="5755907" y="3311039"/>
            <a:ext cx="1697407" cy="587193"/>
          </a:xfrm>
          <a:custGeom>
            <a:avLst/>
            <a:gdLst>
              <a:gd name="connsiteX0" fmla="*/ 0 w 1697407"/>
              <a:gd name="connsiteY0" fmla="*/ 587193 h 587193"/>
              <a:gd name="connsiteX1" fmla="*/ 529390 w 1697407"/>
              <a:gd name="connsiteY1" fmla="*/ 433188 h 587193"/>
              <a:gd name="connsiteX2" fmla="*/ 760396 w 1697407"/>
              <a:gd name="connsiteY2" fmla="*/ 52 h 587193"/>
              <a:gd name="connsiteX3" fmla="*/ 1029904 w 1697407"/>
              <a:gd name="connsiteY3" fmla="*/ 404313 h 587193"/>
              <a:gd name="connsiteX4" fmla="*/ 1684421 w 1697407"/>
              <a:gd name="connsiteY4" fmla="*/ 490940 h 587193"/>
              <a:gd name="connsiteX5" fmla="*/ 1482291 w 1697407"/>
              <a:gd name="connsiteY5" fmla="*/ 356186 h 587193"/>
              <a:gd name="connsiteX6" fmla="*/ 1482291 w 1697407"/>
              <a:gd name="connsiteY6" fmla="*/ 356186 h 587193"/>
              <a:gd name="connsiteX7" fmla="*/ 1491916 w 1697407"/>
              <a:gd name="connsiteY7" fmla="*/ 269559 h 587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7407" h="587193">
                <a:moveTo>
                  <a:pt x="0" y="587193"/>
                </a:moveTo>
                <a:cubicBezTo>
                  <a:pt x="201328" y="559119"/>
                  <a:pt x="402657" y="531045"/>
                  <a:pt x="529390" y="433188"/>
                </a:cubicBezTo>
                <a:cubicBezTo>
                  <a:pt x="656123" y="335331"/>
                  <a:pt x="676977" y="4864"/>
                  <a:pt x="760396" y="52"/>
                </a:cubicBezTo>
                <a:cubicBezTo>
                  <a:pt x="843815" y="-4760"/>
                  <a:pt x="875900" y="322498"/>
                  <a:pt x="1029904" y="404313"/>
                </a:cubicBezTo>
                <a:cubicBezTo>
                  <a:pt x="1183908" y="486128"/>
                  <a:pt x="1609023" y="498961"/>
                  <a:pt x="1684421" y="490940"/>
                </a:cubicBezTo>
                <a:cubicBezTo>
                  <a:pt x="1759819" y="482919"/>
                  <a:pt x="1482291" y="356186"/>
                  <a:pt x="1482291" y="356186"/>
                </a:cubicBezTo>
                <a:lnTo>
                  <a:pt x="1482291" y="356186"/>
                </a:lnTo>
                <a:lnTo>
                  <a:pt x="1491916" y="269559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0D14899A-A6D2-4FC6-8495-A9B3CAFE2730}"/>
              </a:ext>
            </a:extLst>
          </p:cNvPr>
          <p:cNvSpPr/>
          <p:nvPr/>
        </p:nvSpPr>
        <p:spPr>
          <a:xfrm>
            <a:off x="853725" y="5077773"/>
            <a:ext cx="6412406" cy="1379351"/>
          </a:xfrm>
          <a:custGeom>
            <a:avLst/>
            <a:gdLst>
              <a:gd name="connsiteX0" fmla="*/ 0 w 6412406"/>
              <a:gd name="connsiteY0" fmla="*/ 1639410 h 1639410"/>
              <a:gd name="connsiteX1" fmla="*/ 471638 w 6412406"/>
              <a:gd name="connsiteY1" fmla="*/ 1504656 h 1639410"/>
              <a:gd name="connsiteX2" fmla="*/ 683393 w 6412406"/>
              <a:gd name="connsiteY2" fmla="*/ 1235149 h 1639410"/>
              <a:gd name="connsiteX3" fmla="*/ 798897 w 6412406"/>
              <a:gd name="connsiteY3" fmla="*/ 1042644 h 1639410"/>
              <a:gd name="connsiteX4" fmla="*/ 952901 w 6412406"/>
              <a:gd name="connsiteY4" fmla="*/ 936766 h 1639410"/>
              <a:gd name="connsiteX5" fmla="*/ 1106905 w 6412406"/>
              <a:gd name="connsiteY5" fmla="*/ 1177397 h 1639410"/>
              <a:gd name="connsiteX6" fmla="*/ 1174282 w 6412406"/>
              <a:gd name="connsiteY6" fmla="*/ 1456530 h 1639410"/>
              <a:gd name="connsiteX7" fmla="*/ 1318661 w 6412406"/>
              <a:gd name="connsiteY7" fmla="*/ 1543157 h 1639410"/>
              <a:gd name="connsiteX8" fmla="*/ 1790299 w 6412406"/>
              <a:gd name="connsiteY8" fmla="*/ 1495031 h 1639410"/>
              <a:gd name="connsiteX9" fmla="*/ 2310063 w 6412406"/>
              <a:gd name="connsiteY9" fmla="*/ 1389153 h 1639410"/>
              <a:gd name="connsiteX10" fmla="*/ 2820202 w 6412406"/>
              <a:gd name="connsiteY10" fmla="*/ 1225524 h 1639410"/>
              <a:gd name="connsiteX11" fmla="*/ 3108960 w 6412406"/>
              <a:gd name="connsiteY11" fmla="*/ 1110020 h 1639410"/>
              <a:gd name="connsiteX12" fmla="*/ 3801979 w 6412406"/>
              <a:gd name="connsiteY12" fmla="*/ 753886 h 1639410"/>
              <a:gd name="connsiteX13" fmla="*/ 4119612 w 6412406"/>
              <a:gd name="connsiteY13" fmla="*/ 455503 h 1639410"/>
              <a:gd name="connsiteX14" fmla="*/ 4350619 w 6412406"/>
              <a:gd name="connsiteY14" fmla="*/ 224496 h 1639410"/>
              <a:gd name="connsiteX15" fmla="*/ 4812631 w 6412406"/>
              <a:gd name="connsiteY15" fmla="*/ 12740 h 1639410"/>
              <a:gd name="connsiteX16" fmla="*/ 5332396 w 6412406"/>
              <a:gd name="connsiteY16" fmla="*/ 31991 h 1639410"/>
              <a:gd name="connsiteX17" fmla="*/ 5765532 w 6412406"/>
              <a:gd name="connsiteY17" fmla="*/ 99368 h 1639410"/>
              <a:gd name="connsiteX18" fmla="*/ 6352673 w 6412406"/>
              <a:gd name="connsiteY18" fmla="*/ 12740 h 1639410"/>
              <a:gd name="connsiteX19" fmla="*/ 6362299 w 6412406"/>
              <a:gd name="connsiteY19" fmla="*/ 3115 h 163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12406" h="1639410">
                <a:moveTo>
                  <a:pt x="0" y="1639410"/>
                </a:moveTo>
                <a:cubicBezTo>
                  <a:pt x="178869" y="1605721"/>
                  <a:pt x="357739" y="1572033"/>
                  <a:pt x="471638" y="1504656"/>
                </a:cubicBezTo>
                <a:cubicBezTo>
                  <a:pt x="585537" y="1437279"/>
                  <a:pt x="628850" y="1312151"/>
                  <a:pt x="683393" y="1235149"/>
                </a:cubicBezTo>
                <a:cubicBezTo>
                  <a:pt x="737936" y="1158147"/>
                  <a:pt x="753979" y="1092374"/>
                  <a:pt x="798897" y="1042644"/>
                </a:cubicBezTo>
                <a:cubicBezTo>
                  <a:pt x="843815" y="992913"/>
                  <a:pt x="901566" y="914307"/>
                  <a:pt x="952901" y="936766"/>
                </a:cubicBezTo>
                <a:cubicBezTo>
                  <a:pt x="1004236" y="959225"/>
                  <a:pt x="1070008" y="1090770"/>
                  <a:pt x="1106905" y="1177397"/>
                </a:cubicBezTo>
                <a:cubicBezTo>
                  <a:pt x="1143802" y="1264024"/>
                  <a:pt x="1138989" y="1395570"/>
                  <a:pt x="1174282" y="1456530"/>
                </a:cubicBezTo>
                <a:cubicBezTo>
                  <a:pt x="1209575" y="1517490"/>
                  <a:pt x="1215992" y="1536740"/>
                  <a:pt x="1318661" y="1543157"/>
                </a:cubicBezTo>
                <a:cubicBezTo>
                  <a:pt x="1421330" y="1549574"/>
                  <a:pt x="1625065" y="1520698"/>
                  <a:pt x="1790299" y="1495031"/>
                </a:cubicBezTo>
                <a:cubicBezTo>
                  <a:pt x="1955533" y="1469364"/>
                  <a:pt x="2138413" y="1434071"/>
                  <a:pt x="2310063" y="1389153"/>
                </a:cubicBezTo>
                <a:cubicBezTo>
                  <a:pt x="2481713" y="1344235"/>
                  <a:pt x="2687053" y="1272046"/>
                  <a:pt x="2820202" y="1225524"/>
                </a:cubicBezTo>
                <a:cubicBezTo>
                  <a:pt x="2953351" y="1179002"/>
                  <a:pt x="2945331" y="1188626"/>
                  <a:pt x="3108960" y="1110020"/>
                </a:cubicBezTo>
                <a:cubicBezTo>
                  <a:pt x="3272589" y="1031414"/>
                  <a:pt x="3633537" y="862972"/>
                  <a:pt x="3801979" y="753886"/>
                </a:cubicBezTo>
                <a:cubicBezTo>
                  <a:pt x="3970421" y="644800"/>
                  <a:pt x="4028172" y="543735"/>
                  <a:pt x="4119612" y="455503"/>
                </a:cubicBezTo>
                <a:cubicBezTo>
                  <a:pt x="4211052" y="367271"/>
                  <a:pt x="4235116" y="298290"/>
                  <a:pt x="4350619" y="224496"/>
                </a:cubicBezTo>
                <a:cubicBezTo>
                  <a:pt x="4466122" y="150702"/>
                  <a:pt x="4649002" y="44824"/>
                  <a:pt x="4812631" y="12740"/>
                </a:cubicBezTo>
                <a:cubicBezTo>
                  <a:pt x="4976260" y="-19344"/>
                  <a:pt x="5173579" y="17553"/>
                  <a:pt x="5332396" y="31991"/>
                </a:cubicBezTo>
                <a:cubicBezTo>
                  <a:pt x="5491213" y="46429"/>
                  <a:pt x="5595486" y="102576"/>
                  <a:pt x="5765532" y="99368"/>
                </a:cubicBezTo>
                <a:cubicBezTo>
                  <a:pt x="5935578" y="96160"/>
                  <a:pt x="6352673" y="12740"/>
                  <a:pt x="6352673" y="12740"/>
                </a:cubicBezTo>
                <a:cubicBezTo>
                  <a:pt x="6452134" y="-3302"/>
                  <a:pt x="6407216" y="-94"/>
                  <a:pt x="6362299" y="311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FF70561-0D7E-4788-ADBD-33E4673D43EA}"/>
              </a:ext>
            </a:extLst>
          </p:cNvPr>
          <p:cNvSpPr/>
          <p:nvPr/>
        </p:nvSpPr>
        <p:spPr>
          <a:xfrm>
            <a:off x="928513" y="6319979"/>
            <a:ext cx="174684" cy="174684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2E2977F-FB14-48D1-A1FC-B85E18827716}"/>
              </a:ext>
            </a:extLst>
          </p:cNvPr>
          <p:cNvSpPr/>
          <p:nvPr/>
        </p:nvSpPr>
        <p:spPr>
          <a:xfrm>
            <a:off x="1391057" y="6094980"/>
            <a:ext cx="174684" cy="174684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19DF42E-A2D5-4FD6-80B4-5F0DDD608A19}"/>
              </a:ext>
            </a:extLst>
          </p:cNvPr>
          <p:cNvSpPr/>
          <p:nvPr/>
        </p:nvSpPr>
        <p:spPr>
          <a:xfrm>
            <a:off x="1670363" y="5763695"/>
            <a:ext cx="174684" cy="174684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6CE34DE-DD20-4213-920C-79947B5125C6}"/>
              </a:ext>
            </a:extLst>
          </p:cNvPr>
          <p:cNvSpPr/>
          <p:nvPr/>
        </p:nvSpPr>
        <p:spPr>
          <a:xfrm>
            <a:off x="1873167" y="6004098"/>
            <a:ext cx="174684" cy="174684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8307A23-5B73-456B-A726-FF0FE8CE4526}"/>
              </a:ext>
            </a:extLst>
          </p:cNvPr>
          <p:cNvSpPr/>
          <p:nvPr/>
        </p:nvSpPr>
        <p:spPr>
          <a:xfrm>
            <a:off x="2052367" y="6285681"/>
            <a:ext cx="174684" cy="174684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00B975D-673E-4D99-AF6D-133787C609E3}"/>
              </a:ext>
            </a:extLst>
          </p:cNvPr>
          <p:cNvSpPr/>
          <p:nvPr/>
        </p:nvSpPr>
        <p:spPr>
          <a:xfrm>
            <a:off x="2913488" y="6187610"/>
            <a:ext cx="174684" cy="174684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4582EBB-5111-45C1-8193-A75287CCBDA3}"/>
              </a:ext>
            </a:extLst>
          </p:cNvPr>
          <p:cNvSpPr/>
          <p:nvPr/>
        </p:nvSpPr>
        <p:spPr>
          <a:xfrm>
            <a:off x="4683579" y="5542300"/>
            <a:ext cx="174684" cy="174684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A2917B-A4E7-4553-AECA-F2084CF89B42}"/>
              </a:ext>
            </a:extLst>
          </p:cNvPr>
          <p:cNvSpPr/>
          <p:nvPr/>
        </p:nvSpPr>
        <p:spPr>
          <a:xfrm>
            <a:off x="6294504" y="5049851"/>
            <a:ext cx="174684" cy="174684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51710E4-5634-4B5A-8B11-5BF4507FB1E8}"/>
              </a:ext>
            </a:extLst>
          </p:cNvPr>
          <p:cNvCxnSpPr/>
          <p:nvPr/>
        </p:nvCxnSpPr>
        <p:spPr>
          <a:xfrm>
            <a:off x="2252505" y="4688510"/>
            <a:ext cx="0" cy="1824625"/>
          </a:xfrm>
          <a:prstGeom prst="line">
            <a:avLst/>
          </a:prstGeom>
          <a:ln w="15875">
            <a:solidFill>
              <a:srgbClr val="B2B3A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62C9B7B-D89E-4384-87C4-CB68304C5B15}"/>
              </a:ext>
            </a:extLst>
          </p:cNvPr>
          <p:cNvCxnSpPr/>
          <p:nvPr/>
        </p:nvCxnSpPr>
        <p:spPr>
          <a:xfrm>
            <a:off x="3700981" y="4725107"/>
            <a:ext cx="0" cy="1824625"/>
          </a:xfrm>
          <a:prstGeom prst="line">
            <a:avLst/>
          </a:prstGeom>
          <a:ln w="15875">
            <a:solidFill>
              <a:srgbClr val="B2B3A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B8A3DFCF-9D18-4F7A-B787-4F04091DC054}"/>
              </a:ext>
            </a:extLst>
          </p:cNvPr>
          <p:cNvCxnSpPr/>
          <p:nvPr/>
        </p:nvCxnSpPr>
        <p:spPr>
          <a:xfrm>
            <a:off x="5672245" y="4725107"/>
            <a:ext cx="0" cy="1824625"/>
          </a:xfrm>
          <a:prstGeom prst="line">
            <a:avLst/>
          </a:prstGeom>
          <a:ln w="15875">
            <a:solidFill>
              <a:srgbClr val="B2B3A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DFDB7D0-8E66-463C-A3A1-F2D90C0F6877}"/>
              </a:ext>
            </a:extLst>
          </p:cNvPr>
          <p:cNvGrpSpPr/>
          <p:nvPr/>
        </p:nvGrpSpPr>
        <p:grpSpPr>
          <a:xfrm>
            <a:off x="254772" y="1468777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3ED9F30-3D06-4693-9C66-ADF39124770E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45" name="直接连接符 254">
              <a:extLst>
                <a:ext uri="{FF2B5EF4-FFF2-40B4-BE49-F238E27FC236}">
                  <a16:creationId xmlns:a16="http://schemas.microsoft.com/office/drawing/2014/main" id="{7142431F-408B-4DD0-BC99-407BBE1E142A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AD22210-B64D-4863-AB7A-7B4D1951BD38}"/>
              </a:ext>
            </a:extLst>
          </p:cNvPr>
          <p:cNvGrpSpPr/>
          <p:nvPr/>
        </p:nvGrpSpPr>
        <p:grpSpPr>
          <a:xfrm>
            <a:off x="6117516" y="1456305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A0034A6-A9E3-4510-9963-4BACAD4A4033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49" name="直接连接符 254">
              <a:extLst>
                <a:ext uri="{FF2B5EF4-FFF2-40B4-BE49-F238E27FC236}">
                  <a16:creationId xmlns:a16="http://schemas.microsoft.com/office/drawing/2014/main" id="{630F6D7F-8646-4FC1-9684-9715BB6F9503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0F956763-9E8E-48D2-81D0-08EC23638F06}"/>
              </a:ext>
            </a:extLst>
          </p:cNvPr>
          <p:cNvSpPr/>
          <p:nvPr/>
        </p:nvSpPr>
        <p:spPr>
          <a:xfrm>
            <a:off x="584957" y="1389580"/>
            <a:ext cx="491110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b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Fitness novices become mainstay of fitness market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aphicFrame>
        <p:nvGraphicFramePr>
          <p:cNvPr id="102" name="Chart 3">
            <a:extLst>
              <a:ext uri="{FF2B5EF4-FFF2-40B4-BE49-F238E27FC236}">
                <a16:creationId xmlns:a16="http://schemas.microsoft.com/office/drawing/2014/main" id="{D145D3F7-E0ED-40CF-8D9F-B99FD2048078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5252218"/>
              </p:ext>
            </p:extLst>
          </p:nvPr>
        </p:nvGraphicFramePr>
        <p:xfrm>
          <a:off x="2441575" y="1757363"/>
          <a:ext cx="3022600" cy="1760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 useBgFill="1">
        <p:nvSpPr>
          <p:cNvPr id="18" name="任意多边形: 形状 17">
            <a:extLst>
              <a:ext uri="{FF2B5EF4-FFF2-40B4-BE49-F238E27FC236}">
                <a16:creationId xmlns:a16="http://schemas.microsoft.com/office/drawing/2014/main" id="{24B6CF09-E967-4F67-AD7B-519FC2EAD4FA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5210175" y="2273300"/>
            <a:ext cx="146051" cy="330201"/>
          </a:xfrm>
          <a:custGeom>
            <a:avLst/>
            <a:gdLst/>
            <a:ahLst/>
            <a:cxnLst/>
            <a:rect l="0" t="0" r="0" b="0"/>
            <a:pathLst>
              <a:path w="146051" h="330201">
                <a:moveTo>
                  <a:pt x="146050" y="0"/>
                </a:moveTo>
                <a:lnTo>
                  <a:pt x="57150" y="330200"/>
                </a:lnTo>
                <a:lnTo>
                  <a:pt x="0" y="330200"/>
                </a:lnTo>
                <a:lnTo>
                  <a:pt x="8890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6D532A9-45B3-4A9E-A7F5-0EAC808EF5A4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5210175" y="2273300"/>
            <a:ext cx="88901" cy="330201"/>
          </a:xfrm>
          <a:custGeom>
            <a:avLst/>
            <a:gdLst/>
            <a:ahLst/>
            <a:cxnLst/>
            <a:rect l="0" t="0" r="0" b="0"/>
            <a:pathLst>
              <a:path w="88901" h="330201">
                <a:moveTo>
                  <a:pt x="88900" y="0"/>
                </a:moveTo>
                <a:lnTo>
                  <a:pt x="0" y="33020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9ABA97F-D327-42C8-9758-47FC970CB357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5267325" y="2273300"/>
            <a:ext cx="88901" cy="330201"/>
          </a:xfrm>
          <a:custGeom>
            <a:avLst/>
            <a:gdLst/>
            <a:ahLst/>
            <a:cxnLst/>
            <a:rect l="0" t="0" r="0" b="0"/>
            <a:pathLst>
              <a:path w="88901" h="330201">
                <a:moveTo>
                  <a:pt x="88900" y="0"/>
                </a:moveTo>
                <a:lnTo>
                  <a:pt x="0" y="33020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8ADC00DD-05BB-414E-AA24-D70FB7666204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1917700" y="3140075"/>
            <a:ext cx="4889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382617A-9B5A-4F87-A39D-87575849871D}" type="datetime'''''''''''''O''''''t''h''''''''''''e''''''''''''''rs'''''''''">
              <a:rPr lang="en-US" altLang="en-US" sz="1400" smtClean="0">
                <a:sym typeface="+mn-lt"/>
              </a:rPr>
              <a:pPr/>
              <a:t>Others</a:t>
            </a:fld>
            <a:endParaRPr lang="zh-CN" altLang="en-US" sz="1400" dirty="0">
              <a:sym typeface="+mn-lt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B10CF260-E793-443F-8D61-D2CFF490C25F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1641475" y="2343150"/>
            <a:ext cx="765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A82873F-7570-49BE-B9DA-548BB9AD16A8}" type="datetime'''''''''''B''''as''ic'''''''''''''''' ''''''st''a''''r''''t'">
              <a:rPr lang="en-US" altLang="en-US" sz="1400" b="1" i="1" smtClean="0">
                <a:sym typeface="+mn-lt"/>
              </a:rPr>
              <a:pPr/>
              <a:t>Basic start</a:t>
            </a:fld>
            <a:endParaRPr lang="zh-CN" altLang="en-US" sz="1400" b="1" i="1" dirty="0">
              <a:sym typeface="+mn-lt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53085C6-8DDD-4854-85C7-A2653CE5A7F4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1177925" y="1943100"/>
            <a:ext cx="12287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ECDCF682-60B5-4E3A-AB85-6CD1AFCD850C}" type="datetime'''''T''''ry ''''&amp;'''''''''' Ex''''pe''r''ie''nc''''e'''''">
              <a:rPr lang="en-US" altLang="en-US" sz="1400" b="1" i="1" smtClean="0">
                <a:sym typeface="+mn-lt"/>
              </a:rPr>
              <a:pPr/>
              <a:t>Try &amp; Experience</a:t>
            </a:fld>
            <a:endParaRPr lang="zh-CN" altLang="en-US" sz="1400" b="1" i="1" dirty="0">
              <a:sym typeface="+mn-lt"/>
            </a:endParaRP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28C0F17C-C778-447E-A757-DBE8B88000E5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096963" y="2741613"/>
            <a:ext cx="13096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109A237-6DE3-41A8-89C8-459031F76D24}" type="datetime'''A''d''''''va''nc''''ed ''''''''tra''i''n''''i''''''''''ng'">
              <a:rPr lang="en-US" altLang="en-US" sz="1400" smtClean="0">
                <a:sym typeface="+mn-lt"/>
              </a:rPr>
              <a:pPr/>
              <a:t>Advanced training</a:t>
            </a:fld>
            <a:endParaRPr lang="zh-CN" altLang="en-US" sz="1400" dirty="0">
              <a:sym typeface="+mn-lt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A297D62A-FC88-47D9-9476-E63C09EE600F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4213225" y="1943100"/>
            <a:ext cx="4937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>
                <a:sym typeface="+mn-lt"/>
              </a:rPr>
              <a:t>16.7%</a:t>
            </a:r>
            <a:endParaRPr lang="zh-CN" altLang="en-US" sz="1400" dirty="0">
              <a:sym typeface="+mn-lt"/>
            </a:endParaRPr>
          </a:p>
        </p:txBody>
      </p: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BA84BE19-5A4B-4384-9E4A-B936E15D112D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5407025" y="2343150"/>
            <a:ext cx="4937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>
                <a:sym typeface="+mn-lt"/>
              </a:rPr>
              <a:t>50.7%</a:t>
            </a:r>
            <a:endParaRPr lang="zh-CN" altLang="en-US" sz="1400" dirty="0">
              <a:sym typeface="+mn-lt"/>
            </a:endParaRPr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88F74B1F-083D-4E5C-8752-2FE8105C951D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3136900" y="3140075"/>
            <a:ext cx="4032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>
                <a:sym typeface="+mn-lt"/>
              </a:rPr>
              <a:t>5.9%</a:t>
            </a:r>
            <a:endParaRPr lang="zh-CN" altLang="en-US" sz="1400" dirty="0">
              <a:sym typeface="+mn-lt"/>
            </a:endParaRPr>
          </a:p>
        </p:txBody>
      </p: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16C26E1E-24B8-4DBB-8898-114716598AEE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5210175" y="2741613"/>
            <a:ext cx="4937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>
                <a:sym typeface="+mn-lt"/>
              </a:rPr>
              <a:t>26.7%</a:t>
            </a:r>
            <a:endParaRPr lang="zh-CN" altLang="en-US" sz="1400" dirty="0">
              <a:sym typeface="+mn-lt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CE99C48-F15B-4804-BED6-6D966151E0C5}"/>
              </a:ext>
            </a:extLst>
          </p:cNvPr>
          <p:cNvCxnSpPr>
            <a:cxnSpLocks/>
          </p:cNvCxnSpPr>
          <p:nvPr/>
        </p:nvCxnSpPr>
        <p:spPr>
          <a:xfrm>
            <a:off x="726788" y="2284413"/>
            <a:ext cx="370175" cy="7820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93D08B1-4C6C-4B84-BC64-DED1F5BDF201}"/>
              </a:ext>
            </a:extLst>
          </p:cNvPr>
          <p:cNvSpPr/>
          <p:nvPr/>
        </p:nvSpPr>
        <p:spPr>
          <a:xfrm>
            <a:off x="1096963" y="1824326"/>
            <a:ext cx="1373187" cy="77884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0D90E96B-FEFE-4416-84D0-746DB9DBE4C9}"/>
              </a:ext>
            </a:extLst>
          </p:cNvPr>
          <p:cNvSpPr/>
          <p:nvPr/>
        </p:nvSpPr>
        <p:spPr>
          <a:xfrm>
            <a:off x="71401" y="2530475"/>
            <a:ext cx="901816" cy="52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Learning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Process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31" name="Content Placeholder 11">
            <a:extLst>
              <a:ext uri="{FF2B5EF4-FFF2-40B4-BE49-F238E27FC236}">
                <a16:creationId xmlns:a16="http://schemas.microsoft.com/office/drawing/2014/main" id="{B86D45A5-C697-4D17-88D4-3E638A2D3A30}"/>
              </a:ext>
            </a:extLst>
          </p:cNvPr>
          <p:cNvSpPr txBox="1">
            <a:spLocks/>
          </p:cNvSpPr>
          <p:nvPr/>
        </p:nvSpPr>
        <p:spPr>
          <a:xfrm>
            <a:off x="371833" y="3435078"/>
            <a:ext cx="5490729" cy="586103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Against the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backdrop of expanding fitness market,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junior fitness novices become mainstay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(over 65% of market share)</a:t>
            </a:r>
            <a:endParaRPr kumimoji="0" lang="en-US" altLang="zh-CN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3EF86843-0ECC-40C3-977B-C5D23E65647C}"/>
              </a:ext>
            </a:extLst>
          </p:cNvPr>
          <p:cNvSpPr/>
          <p:nvPr/>
        </p:nvSpPr>
        <p:spPr>
          <a:xfrm>
            <a:off x="6447700" y="1377108"/>
            <a:ext cx="548952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b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3 main pain points for novices and corresponding solutions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36" name="Rectangle 79">
            <a:extLst>
              <a:ext uri="{FF2B5EF4-FFF2-40B4-BE49-F238E27FC236}">
                <a16:creationId xmlns:a16="http://schemas.microsoft.com/office/drawing/2014/main" id="{14DB5F4C-B348-4CA2-9B92-00D164063CDC}"/>
              </a:ext>
            </a:extLst>
          </p:cNvPr>
          <p:cNvSpPr>
            <a:spLocks/>
          </p:cNvSpPr>
          <p:nvPr/>
        </p:nvSpPr>
        <p:spPr>
          <a:xfrm>
            <a:off x="7038128" y="2196615"/>
            <a:ext cx="1697407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one-time cost</a:t>
            </a:r>
          </a:p>
        </p:txBody>
      </p:sp>
      <p:sp>
        <p:nvSpPr>
          <p:cNvPr id="137" name="Rectangle 79">
            <a:extLst>
              <a:ext uri="{FF2B5EF4-FFF2-40B4-BE49-F238E27FC236}">
                <a16:creationId xmlns:a16="http://schemas.microsoft.com/office/drawing/2014/main" id="{3E121E59-A640-4227-849B-A2AA6BE0CE86}"/>
              </a:ext>
            </a:extLst>
          </p:cNvPr>
          <p:cNvSpPr>
            <a:spLocks/>
          </p:cNvSpPr>
          <p:nvPr/>
        </p:nvSpPr>
        <p:spPr>
          <a:xfrm>
            <a:off x="7038127" y="2599681"/>
            <a:ext cx="1697407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 for novices</a:t>
            </a:r>
          </a:p>
        </p:txBody>
      </p:sp>
      <p:sp>
        <p:nvSpPr>
          <p:cNvPr id="138" name="Rectangle 79">
            <a:extLst>
              <a:ext uri="{FF2B5EF4-FFF2-40B4-BE49-F238E27FC236}">
                <a16:creationId xmlns:a16="http://schemas.microsoft.com/office/drawing/2014/main" id="{B9575296-ABDB-4901-B24B-54F4BA6045AF}"/>
              </a:ext>
            </a:extLst>
          </p:cNvPr>
          <p:cNvSpPr>
            <a:spLocks/>
          </p:cNvSpPr>
          <p:nvPr/>
        </p:nvSpPr>
        <p:spPr>
          <a:xfrm>
            <a:off x="7038126" y="3001552"/>
            <a:ext cx="1697407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</a:p>
        </p:txBody>
      </p:sp>
      <p:sp>
        <p:nvSpPr>
          <p:cNvPr id="139" name="Rectangle 79">
            <a:extLst>
              <a:ext uri="{FF2B5EF4-FFF2-40B4-BE49-F238E27FC236}">
                <a16:creationId xmlns:a16="http://schemas.microsoft.com/office/drawing/2014/main" id="{13E04A13-BFA5-46A7-AC6A-5D7F3086C481}"/>
              </a:ext>
            </a:extLst>
          </p:cNvPr>
          <p:cNvSpPr>
            <a:spLocks/>
          </p:cNvSpPr>
          <p:nvPr/>
        </p:nvSpPr>
        <p:spPr>
          <a:xfrm>
            <a:off x="8981204" y="2192290"/>
            <a:ext cx="2627339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Monthly Card &amp; Single Payment</a:t>
            </a:r>
          </a:p>
        </p:txBody>
      </p:sp>
      <p:sp>
        <p:nvSpPr>
          <p:cNvPr id="140" name="Rectangle 79">
            <a:extLst>
              <a:ext uri="{FF2B5EF4-FFF2-40B4-BE49-F238E27FC236}">
                <a16:creationId xmlns:a16="http://schemas.microsoft.com/office/drawing/2014/main" id="{A02DA3D0-2DAC-4C93-85B4-2DD13F8BECB9}"/>
              </a:ext>
            </a:extLst>
          </p:cNvPr>
          <p:cNvSpPr>
            <a:spLocks/>
          </p:cNvSpPr>
          <p:nvPr/>
        </p:nvSpPr>
        <p:spPr>
          <a:xfrm>
            <a:off x="8981203" y="2595356"/>
            <a:ext cx="2627340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novice engagement</a:t>
            </a:r>
          </a:p>
        </p:txBody>
      </p:sp>
      <p:sp>
        <p:nvSpPr>
          <p:cNvPr id="141" name="Rectangle 79">
            <a:extLst>
              <a:ext uri="{FF2B5EF4-FFF2-40B4-BE49-F238E27FC236}">
                <a16:creationId xmlns:a16="http://schemas.microsoft.com/office/drawing/2014/main" id="{67CE3EDB-1CA3-4912-80AC-C14E3C90B52C}"/>
              </a:ext>
            </a:extLst>
          </p:cNvPr>
          <p:cNvSpPr>
            <a:spLocks/>
          </p:cNvSpPr>
          <p:nvPr/>
        </p:nvSpPr>
        <p:spPr>
          <a:xfrm>
            <a:off x="8981202" y="2997227"/>
            <a:ext cx="2627341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Community-focused distribution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BCBB36A7-9E2C-4FBA-8575-D14CDCB0468F}"/>
              </a:ext>
            </a:extLst>
          </p:cNvPr>
          <p:cNvSpPr/>
          <p:nvPr/>
        </p:nvSpPr>
        <p:spPr>
          <a:xfrm>
            <a:off x="6172932" y="2603127"/>
            <a:ext cx="901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Novices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42038280-0BD9-4BB1-8F3A-193761B4AF66}"/>
              </a:ext>
            </a:extLst>
          </p:cNvPr>
          <p:cNvSpPr/>
          <p:nvPr/>
        </p:nvSpPr>
        <p:spPr>
          <a:xfrm>
            <a:off x="6105864" y="2124448"/>
            <a:ext cx="5660307" cy="127443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7E2E704A-82F1-4F4B-9544-CE0AACB4D483}"/>
              </a:ext>
            </a:extLst>
          </p:cNvPr>
          <p:cNvSpPr/>
          <p:nvPr/>
        </p:nvSpPr>
        <p:spPr>
          <a:xfrm>
            <a:off x="7320793" y="1795479"/>
            <a:ext cx="1227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Pain Points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3A3A24C-332F-4417-80BC-79006334E36A}"/>
              </a:ext>
            </a:extLst>
          </p:cNvPr>
          <p:cNvSpPr/>
          <p:nvPr/>
        </p:nvSpPr>
        <p:spPr>
          <a:xfrm>
            <a:off x="9166482" y="1797904"/>
            <a:ext cx="2256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Corresponding Solutions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9C24F7F5-7F3F-419B-AF00-CE0C2EBB6118}"/>
              </a:ext>
            </a:extLst>
          </p:cNvPr>
          <p:cNvSpPr/>
          <p:nvPr/>
        </p:nvSpPr>
        <p:spPr>
          <a:xfrm>
            <a:off x="7105045" y="3403357"/>
            <a:ext cx="1563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Traditional </a:t>
            </a: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G</a:t>
            </a: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ym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0E6FC20-D54D-4FB6-AEB2-C4C3D21CCFDD}"/>
              </a:ext>
            </a:extLst>
          </p:cNvPr>
          <p:cNvSpPr/>
          <p:nvPr/>
        </p:nvSpPr>
        <p:spPr>
          <a:xfrm>
            <a:off x="9282544" y="3411688"/>
            <a:ext cx="20241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srgbClr val="C00000"/>
                </a:solidFill>
                <a:latin typeface="+mn-lt"/>
                <a:ea typeface="宋体" panose="02010600030101010101" pitchFamily="2" charset="-122"/>
              </a:rPr>
              <a:t>Specialty Fitness</a:t>
            </a:r>
            <a:endParaRPr lang="zh-CN" altLang="zh-CN" sz="1400" b="1" i="1" kern="100" dirty="0">
              <a:solidFill>
                <a:srgbClr val="C00000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60363E67-536B-4DA4-A494-5A0D9463145C}"/>
              </a:ext>
            </a:extLst>
          </p:cNvPr>
          <p:cNvSpPr/>
          <p:nvPr/>
        </p:nvSpPr>
        <p:spPr>
          <a:xfrm>
            <a:off x="6993476" y="1791703"/>
            <a:ext cx="1801072" cy="191943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AD816F22-6648-4360-B089-F06E2A52F785}"/>
              </a:ext>
            </a:extLst>
          </p:cNvPr>
          <p:cNvSpPr/>
          <p:nvPr/>
        </p:nvSpPr>
        <p:spPr>
          <a:xfrm>
            <a:off x="8892490" y="1794632"/>
            <a:ext cx="2773038" cy="191943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Content Placeholder 11">
            <a:extLst>
              <a:ext uri="{FF2B5EF4-FFF2-40B4-BE49-F238E27FC236}">
                <a16:creationId xmlns:a16="http://schemas.microsoft.com/office/drawing/2014/main" id="{8BFC15E9-96B0-4AA5-9CD9-E20DBA26F7C8}"/>
              </a:ext>
            </a:extLst>
          </p:cNvPr>
          <p:cNvSpPr txBox="1">
            <a:spLocks/>
          </p:cNvSpPr>
          <p:nvPr/>
        </p:nvSpPr>
        <p:spPr>
          <a:xfrm>
            <a:off x="6086439" y="3700236"/>
            <a:ext cx="5490729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Specialty fitness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can effectively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tackle traditional pain points for novices</a:t>
            </a:r>
            <a:endParaRPr kumimoji="0" lang="en-US" altLang="zh-CN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F57AF0F7-AEBC-4CE5-8065-779BA0AA4E32}"/>
              </a:ext>
            </a:extLst>
          </p:cNvPr>
          <p:cNvGrpSpPr/>
          <p:nvPr/>
        </p:nvGrpSpPr>
        <p:grpSpPr>
          <a:xfrm>
            <a:off x="259730" y="4051734"/>
            <a:ext cx="11506440" cy="274746"/>
            <a:chOff x="179512" y="1556792"/>
            <a:chExt cx="8781825" cy="252000"/>
          </a:xfrm>
          <a:solidFill>
            <a:srgbClr val="CC0001"/>
          </a:solidFill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6FC60978-E9BA-4858-B673-4F432780F427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3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172" name="直接连接符 254">
              <a:extLst>
                <a:ext uri="{FF2B5EF4-FFF2-40B4-BE49-F238E27FC236}">
                  <a16:creationId xmlns:a16="http://schemas.microsoft.com/office/drawing/2014/main" id="{E91C572D-D910-4EE6-9883-9562974C6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12" y="1790643"/>
              <a:ext cx="8781825" cy="9356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矩形 172">
            <a:extLst>
              <a:ext uri="{FF2B5EF4-FFF2-40B4-BE49-F238E27FC236}">
                <a16:creationId xmlns:a16="http://schemas.microsoft.com/office/drawing/2014/main" id="{9B5DBA5B-DDBF-4838-97DE-7BA4E5DF17CE}"/>
              </a:ext>
            </a:extLst>
          </p:cNvPr>
          <p:cNvSpPr/>
          <p:nvPr/>
        </p:nvSpPr>
        <p:spPr>
          <a:xfrm>
            <a:off x="589915" y="3972537"/>
            <a:ext cx="615262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0" b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Specialty fitness is about to enter the period of fast-development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5A2B1E3F-60D9-4629-B923-FB4EC3259630}"/>
              </a:ext>
            </a:extLst>
          </p:cNvPr>
          <p:cNvSpPr/>
          <p:nvPr/>
        </p:nvSpPr>
        <p:spPr>
          <a:xfrm>
            <a:off x="2831835" y="4974881"/>
            <a:ext cx="882422" cy="31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Historical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4A65D984-D906-4EBE-8836-6197FE7573F0}"/>
              </a:ext>
            </a:extLst>
          </p:cNvPr>
          <p:cNvSpPr/>
          <p:nvPr/>
        </p:nvSpPr>
        <p:spPr>
          <a:xfrm>
            <a:off x="3714257" y="4975505"/>
            <a:ext cx="882422" cy="31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Forecast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78" name="BainCircle1">
            <a:extLst>
              <a:ext uri="{FF2B5EF4-FFF2-40B4-BE49-F238E27FC236}">
                <a16:creationId xmlns:a16="http://schemas.microsoft.com/office/drawing/2014/main" id="{F2195599-F673-4462-946E-A07AE5413B51}"/>
              </a:ext>
            </a:extLst>
          </p:cNvPr>
          <p:cNvSpPr txBox="1">
            <a:spLocks noChangeAspect="1"/>
          </p:cNvSpPr>
          <p:nvPr/>
        </p:nvSpPr>
        <p:spPr>
          <a:xfrm>
            <a:off x="9497192" y="3397911"/>
            <a:ext cx="1585441" cy="3248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7ACDC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81" name="图片 180">
            <a:extLst>
              <a:ext uri="{FF2B5EF4-FFF2-40B4-BE49-F238E27FC236}">
                <a16:creationId xmlns:a16="http://schemas.microsoft.com/office/drawing/2014/main" id="{30CA37C8-8D80-4AB2-8CEB-1CCB4CA0EF3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9368" y="4969256"/>
            <a:ext cx="425945" cy="443792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C83CAB1F-DAFE-47F3-BEE2-1E764DE02E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23918" y="5762024"/>
            <a:ext cx="1004154" cy="291042"/>
          </a:xfrm>
          <a:prstGeom prst="rect">
            <a:avLst/>
          </a:prstGeom>
        </p:spPr>
      </p:pic>
      <p:pic>
        <p:nvPicPr>
          <p:cNvPr id="183" name="图片 182">
            <a:extLst>
              <a:ext uri="{FF2B5EF4-FFF2-40B4-BE49-F238E27FC236}">
                <a16:creationId xmlns:a16="http://schemas.microsoft.com/office/drawing/2014/main" id="{3507B3C0-742B-4597-AB1C-269AE4E26E6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74" y="5334394"/>
            <a:ext cx="858126" cy="420812"/>
          </a:xfrm>
          <a:prstGeom prst="rect">
            <a:avLst/>
          </a:pr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336C4E08-5DA9-43DE-A061-37D5CB5E798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99561" y="5469402"/>
            <a:ext cx="719348" cy="262839"/>
          </a:xfrm>
          <a:prstGeom prst="rect">
            <a:avLst/>
          </a:prstGeom>
        </p:spPr>
      </p:pic>
      <p:sp>
        <p:nvSpPr>
          <p:cNvPr id="185" name="Content Placeholder 11">
            <a:extLst>
              <a:ext uri="{FF2B5EF4-FFF2-40B4-BE49-F238E27FC236}">
                <a16:creationId xmlns:a16="http://schemas.microsoft.com/office/drawing/2014/main" id="{4B14895D-E848-420C-89C6-700A4D2681F5}"/>
              </a:ext>
            </a:extLst>
          </p:cNvPr>
          <p:cNvSpPr txBox="1">
            <a:spLocks/>
          </p:cNvSpPr>
          <p:nvPr/>
        </p:nvSpPr>
        <p:spPr>
          <a:xfrm>
            <a:off x="7509523" y="4300097"/>
            <a:ext cx="4253166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Beginning in 2012, the development of specialty fitness includes 4 stages:</a:t>
            </a:r>
            <a:endParaRPr lang="en-US" altLang="zh-CN" dirty="0"/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b="1" i="1" dirty="0"/>
              <a:t>Exploration stage</a:t>
            </a:r>
            <a:r>
              <a:rPr lang="zh-CN" altLang="en-US" dirty="0"/>
              <a:t>: </a:t>
            </a:r>
            <a:r>
              <a:rPr lang="en-US" altLang="zh-CN" dirty="0"/>
              <a:t>Shared fitness cabin(2013), Fitness container(2014)</a:t>
            </a:r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b="1" i="1" dirty="0"/>
              <a:t>Set-up stage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Internet gym(2016), branding and unique style of group lessons(2017)</a:t>
            </a:r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b="1" i="1" dirty="0"/>
              <a:t>Fast-development stage</a:t>
            </a:r>
            <a:endParaRPr lang="en-US" altLang="zh-CN" dirty="0"/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b="1" i="1" dirty="0"/>
              <a:t>Maturation stage</a:t>
            </a:r>
          </a:p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6" name="Content Placeholder 11">
            <a:extLst>
              <a:ext uri="{FF2B5EF4-FFF2-40B4-BE49-F238E27FC236}">
                <a16:creationId xmlns:a16="http://schemas.microsoft.com/office/drawing/2014/main" id="{51A28873-2B5C-42C4-B876-3E65BA8B9AA0}"/>
              </a:ext>
            </a:extLst>
          </p:cNvPr>
          <p:cNvSpPr txBox="1">
            <a:spLocks/>
          </p:cNvSpPr>
          <p:nvPr/>
        </p:nvSpPr>
        <p:spPr>
          <a:xfrm>
            <a:off x="7509523" y="5990426"/>
            <a:ext cx="4343758" cy="586103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Key logic: Utilize distribution breadth and enhanced engagement to attract more potential fitness novices</a:t>
            </a:r>
            <a:endParaRPr kumimoji="0" lang="en-US" altLang="zh-CN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03" name="Group 101">
            <a:extLst>
              <a:ext uri="{FF2B5EF4-FFF2-40B4-BE49-F238E27FC236}">
                <a16:creationId xmlns:a16="http://schemas.microsoft.com/office/drawing/2014/main" id="{74DAFEA7-2194-43F0-B756-3C14EF9DF0D6}"/>
              </a:ext>
            </a:extLst>
          </p:cNvPr>
          <p:cNvGrpSpPr/>
          <p:nvPr/>
        </p:nvGrpSpPr>
        <p:grpSpPr>
          <a:xfrm>
            <a:off x="7378864" y="5929067"/>
            <a:ext cx="4383826" cy="105242"/>
            <a:chOff x="5424490" y="5388819"/>
            <a:chExt cx="4651373" cy="61402"/>
          </a:xfrm>
          <a:solidFill>
            <a:srgbClr val="C00000"/>
          </a:solidFill>
        </p:grpSpPr>
        <p:cxnSp>
          <p:nvCxnSpPr>
            <p:cNvPr id="104" name="Straight Connector 102">
              <a:extLst>
                <a:ext uri="{FF2B5EF4-FFF2-40B4-BE49-F238E27FC236}">
                  <a16:creationId xmlns:a16="http://schemas.microsoft.com/office/drawing/2014/main" id="{FC0A0236-8494-4C5C-8EEB-517627D3DD6A}"/>
                </a:ext>
              </a:extLst>
            </p:cNvPr>
            <p:cNvCxnSpPr>
              <a:cxnSpLocks/>
            </p:cNvCxnSpPr>
            <p:nvPr/>
          </p:nvCxnSpPr>
          <p:spPr>
            <a:xfrm>
              <a:off x="5424490" y="5415156"/>
              <a:ext cx="4651373" cy="0"/>
            </a:xfrm>
            <a:prstGeom prst="lin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06" name="Isosceles Triangle 103">
              <a:extLst>
                <a:ext uri="{FF2B5EF4-FFF2-40B4-BE49-F238E27FC236}">
                  <a16:creationId xmlns:a16="http://schemas.microsoft.com/office/drawing/2014/main" id="{7078651C-1C76-4FA8-B516-2340F5D978D4}"/>
                </a:ext>
              </a:extLst>
            </p:cNvPr>
            <p:cNvSpPr/>
            <p:nvPr/>
          </p:nvSpPr>
          <p:spPr>
            <a:xfrm flipV="1">
              <a:off x="7526282" y="5388819"/>
              <a:ext cx="615115" cy="61402"/>
            </a:xfrm>
            <a:prstGeom prst="triangl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97" name="直接连接符 111">
            <a:extLst>
              <a:ext uri="{FF2B5EF4-FFF2-40B4-BE49-F238E27FC236}">
                <a16:creationId xmlns:a16="http://schemas.microsoft.com/office/drawing/2014/main" id="{7B7D66FB-3556-4443-B113-95B7A75657D9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66">
            <a:extLst>
              <a:ext uri="{FF2B5EF4-FFF2-40B4-BE49-F238E27FC236}">
                <a16:creationId xmlns:a16="http://schemas.microsoft.com/office/drawing/2014/main" id="{CF42B8F5-4043-4698-BA89-8CA7A0D99AC7}"/>
              </a:ext>
            </a:extLst>
          </p:cNvPr>
          <p:cNvSpPr txBox="1"/>
          <p:nvPr/>
        </p:nvSpPr>
        <p:spPr>
          <a:xfrm>
            <a:off x="413451" y="6614620"/>
            <a:ext cx="6575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Expert Interview;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TextBox 250">
            <a:extLst>
              <a:ext uri="{FF2B5EF4-FFF2-40B4-BE49-F238E27FC236}">
                <a16:creationId xmlns:a16="http://schemas.microsoft.com/office/drawing/2014/main" id="{E564BA51-5914-45EA-BCD9-999A12840136}"/>
              </a:ext>
            </a:extLst>
          </p:cNvPr>
          <p:cNvSpPr txBox="1"/>
          <p:nvPr/>
        </p:nvSpPr>
        <p:spPr>
          <a:xfrm>
            <a:off x="-944" y="36001"/>
            <a:ext cx="5096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n-lt"/>
                <a:ea typeface="Verdana" pitchFamily="34" charset="0"/>
                <a:cs typeface="Arial" pitchFamily="34" charset="0"/>
              </a:rPr>
              <a:t>Analysis: Specialty Fitness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Strategy &gt;&gt;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5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对象 73" hidden="1">
            <a:extLst>
              <a:ext uri="{FF2B5EF4-FFF2-40B4-BE49-F238E27FC236}">
                <a16:creationId xmlns:a16="http://schemas.microsoft.com/office/drawing/2014/main" id="{D922705D-BFC1-B748-B089-581A555E583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57148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8" name="think-cell 幻灯片" r:id="rId24" imgW="3886200" imgH="5029200" progId="TCLayout.ActiveDocument.1">
                  <p:embed/>
                </p:oleObj>
              </mc:Choice>
              <mc:Fallback>
                <p:oleObj name="think-cell 幻灯片" r:id="rId24" imgW="3886200" imgH="5029200" progId="TCLayout.ActiveDocument.1">
                  <p:embed/>
                  <p:pic>
                    <p:nvPicPr>
                      <p:cNvPr id="74" name="对象 73" hidden="1">
                        <a:extLst>
                          <a:ext uri="{FF2B5EF4-FFF2-40B4-BE49-F238E27FC236}">
                            <a16:creationId xmlns:a16="http://schemas.microsoft.com/office/drawing/2014/main" id="{D922705D-BFC1-B748-B089-581A555E58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矩形 174" hidden="1">
            <a:extLst>
              <a:ext uri="{FF2B5EF4-FFF2-40B4-BE49-F238E27FC236}">
                <a16:creationId xmlns:a16="http://schemas.microsoft.com/office/drawing/2014/main" id="{7DCB92FA-DA08-BE43-B8C6-0D0469FB9F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kumimoji="1" lang="zh-CN" altLang="en-US" sz="1400" dirty="0"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F6CE8A-3DC7-F242-B825-3CBA6EDB953A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Competitive Landscape: The specialty fitness market is led by 4 companies with differentiated </a:t>
            </a:r>
            <a:r>
              <a:rPr lang="en-US" altLang="zh-Hans" sz="2600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key characteristics  </a:t>
            </a:r>
            <a:endParaRPr lang="zh-CN" altLang="en-US" sz="2600" b="1" dirty="0">
              <a:solidFill>
                <a:schemeClr val="bg1"/>
              </a:solidFill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649019-3122-F148-9CED-26ED34F4E707}"/>
              </a:ext>
            </a:extLst>
          </p:cNvPr>
          <p:cNvSpPr txBox="1"/>
          <p:nvPr/>
        </p:nvSpPr>
        <p:spPr>
          <a:xfrm>
            <a:off x="11868472" y="6551773"/>
            <a:ext cx="32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6</a:t>
            </a:r>
            <a:endParaRPr kumimoji="1" lang="zh-CN" alt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252D893-FB7C-AB42-9231-E3980A15F1D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A2E4E48E-9DF8-5B43-9462-BA7C50A65C40}"/>
              </a:ext>
            </a:extLst>
          </p:cNvPr>
          <p:cNvSpPr/>
          <p:nvPr/>
        </p:nvSpPr>
        <p:spPr>
          <a:xfrm>
            <a:off x="6275008" y="4497708"/>
            <a:ext cx="1314203" cy="261996"/>
          </a:xfrm>
          <a:prstGeom prst="rect">
            <a:avLst/>
          </a:prstGeom>
          <a:solidFill>
            <a:srgbClr val="CC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dirty="0"/>
              <a:t>Platform Model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7AC572-0D7D-6E41-BF51-5482BB01BDA2}"/>
              </a:ext>
            </a:extLst>
          </p:cNvPr>
          <p:cNvSpPr/>
          <p:nvPr/>
        </p:nvSpPr>
        <p:spPr>
          <a:xfrm>
            <a:off x="6275008" y="3650389"/>
            <a:ext cx="1314203" cy="282881"/>
          </a:xfrm>
          <a:prstGeom prst="rect">
            <a:avLst/>
          </a:prstGeom>
          <a:solidFill>
            <a:srgbClr val="C2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dirty="0"/>
              <a:t>High-quality PGC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9AD5749-BD4B-8142-9125-3FBE233F215D}"/>
              </a:ext>
            </a:extLst>
          </p:cNvPr>
          <p:cNvSpPr/>
          <p:nvPr/>
        </p:nvSpPr>
        <p:spPr>
          <a:xfrm>
            <a:off x="6287384" y="4231097"/>
            <a:ext cx="1300517" cy="251728"/>
          </a:xfrm>
          <a:prstGeom prst="rect">
            <a:avLst/>
          </a:prstGeom>
          <a:solidFill>
            <a:srgbClr val="3B383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dirty="0"/>
              <a:t>O2O &amp; App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4E395E8-E2D5-8745-960C-EA0F29027241}"/>
              </a:ext>
            </a:extLst>
          </p:cNvPr>
          <p:cNvSpPr/>
          <p:nvPr/>
        </p:nvSpPr>
        <p:spPr>
          <a:xfrm>
            <a:off x="6283618" y="3959086"/>
            <a:ext cx="1304682" cy="251728"/>
          </a:xfrm>
          <a:prstGeom prst="rect">
            <a:avLst/>
          </a:prstGeom>
          <a:solidFill>
            <a:srgbClr val="AFAB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dirty="0"/>
              <a:t>Smart Fitness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CADD04C-183F-4A52-95EE-DEA4310843D3}"/>
              </a:ext>
            </a:extLst>
          </p:cNvPr>
          <p:cNvSpPr/>
          <p:nvPr/>
        </p:nvSpPr>
        <p:spPr>
          <a:xfrm>
            <a:off x="584957" y="1389580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Top players gradually take the bulk of specialty fitness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F9AFD05-AC9A-4DFC-8555-70D2987CC146}"/>
              </a:ext>
            </a:extLst>
          </p:cNvPr>
          <p:cNvGrpSpPr/>
          <p:nvPr/>
        </p:nvGrpSpPr>
        <p:grpSpPr>
          <a:xfrm>
            <a:off x="254772" y="1468777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C18B084-4F89-4872-958C-801110BC0F3A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46" name="直接连接符 254">
              <a:extLst>
                <a:ext uri="{FF2B5EF4-FFF2-40B4-BE49-F238E27FC236}">
                  <a16:creationId xmlns:a16="http://schemas.microsoft.com/office/drawing/2014/main" id="{87A9A945-6987-460A-9753-359F3A684119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5C73664-03C0-4383-9A91-A38BEE7C6E63}"/>
              </a:ext>
            </a:extLst>
          </p:cNvPr>
          <p:cNvGrpSpPr/>
          <p:nvPr/>
        </p:nvGrpSpPr>
        <p:grpSpPr>
          <a:xfrm>
            <a:off x="6117516" y="3303578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167D97F-6259-43B7-B9BF-30E751D27C7D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3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49" name="直接连接符 254">
              <a:extLst>
                <a:ext uri="{FF2B5EF4-FFF2-40B4-BE49-F238E27FC236}">
                  <a16:creationId xmlns:a16="http://schemas.microsoft.com/office/drawing/2014/main" id="{BB3C4F27-1227-4E5D-B54F-309F8F3A337C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2" name="Chart 3">
            <a:extLst>
              <a:ext uri="{FF2B5EF4-FFF2-40B4-BE49-F238E27FC236}">
                <a16:creationId xmlns:a16="http://schemas.microsoft.com/office/drawing/2014/main" id="{534B6513-D4BB-4216-819C-6DBB906C33BD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408163515"/>
              </p:ext>
            </p:extLst>
          </p:nvPr>
        </p:nvGraphicFramePr>
        <p:xfrm>
          <a:off x="620713" y="2046288"/>
          <a:ext cx="4243387" cy="306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cxnSp>
        <p:nvCxnSpPr>
          <p:cNvPr id="1904" name="直接连接符 1903">
            <a:extLst>
              <a:ext uri="{FF2B5EF4-FFF2-40B4-BE49-F238E27FC236}">
                <a16:creationId xmlns:a16="http://schemas.microsoft.com/office/drawing/2014/main" id="{0A50340A-5820-4A8A-9ECB-13BFB2AA46F8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 bwMode="auto">
          <a:xfrm flipV="1">
            <a:off x="1585913" y="3427414"/>
            <a:ext cx="1162050" cy="595313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338DA08C-344C-4C33-9F22-712459568D04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4795838" y="4284663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02F42EB-538C-4943-82B3-42B1D483E040}" type="datetime'''''''''''''''''''''L''E''''FI''''''''T'''''''">
              <a:rPr lang="en-US" altLang="en-US" sz="1400" smtClean="0"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LEFIT</a:t>
            </a:fld>
            <a:endParaRPr lang="zh-CN" altLang="en-US" sz="1400" dirty="0">
              <a:sym typeface="+mn-lt"/>
            </a:endParaRPr>
          </a:p>
        </p:txBody>
      </p: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89EB6BFE-B543-48ED-B7CB-E8C9D92F2AEC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1398588" y="5038725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FC68CE1-7472-4E24-8EC4-5DC97CB96FDA}" type="datetime'''2''''''''''''''01''''''''''6'''''''''''''">
              <a:rPr lang="zh-CN" altLang="en-US" sz="1400" smtClean="0"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2016</a:t>
            </a:fld>
            <a:endParaRPr lang="zh-CN" altLang="en-US" sz="1400" dirty="0">
              <a:sym typeface="+mn-lt"/>
            </a:endParaRPr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39AF0164-3C31-4140-9BF7-76AC62895F03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1979613" y="5038725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B86BD59-90E1-485B-BABF-8CCCEF903A15}" type="datetime'''2''''''0''''''''''''''''''1''''''''''''''''''7'''''''">
              <a:rPr lang="zh-CN" altLang="en-US" sz="1400" smtClean="0"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2017</a:t>
            </a:fld>
            <a:endParaRPr lang="zh-CN" altLang="en-US" sz="1400" dirty="0">
              <a:sym typeface="+mn-lt"/>
            </a:endParaRPr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6EB35D24-6C62-4982-B203-95A2CE64ED19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2560638" y="5038725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1B6127F-C295-4EC3-9ED7-0740CCF33610}" type="datetime'''2''''''''''''''0''''''1''''''''''''''''''''8'''''''">
              <a:rPr lang="zh-CN" altLang="en-US" sz="1400" smtClean="0"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2018</a:t>
            </a:fld>
            <a:endParaRPr lang="zh-CN" altLang="en-US" sz="1400" dirty="0">
              <a:sym typeface="+mn-lt"/>
            </a:endParaRPr>
          </a:p>
        </p:txBody>
      </p: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0A424C8C-78BF-418A-BD49-99A0F05FA589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4795838" y="3222625"/>
            <a:ext cx="4873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38DD93B-7D7B-4FC7-9E22-14559EB96E5F}" type="datetime'''''''''''''Su''''''''n''''''''''''''''''p''''''ig'''''">
              <a:rPr lang="en-US" altLang="en-US" sz="1400" smtClean="0"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Sunpig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1F61F5D2-173F-4CAD-877B-0D9C6FD470F9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4260850" y="5038725"/>
            <a:ext cx="4619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1EA6112-B7A7-42E7-81E4-CFE87B65ACAA}" type="datetime'''''''''''''''''''''''2''''0''24'''''''">
              <a:rPr lang="zh-CN" altLang="en-US" sz="1400" smtClean="0"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2024</a:t>
            </a:fld>
            <a:r>
              <a:rPr lang="en-US" altLang="zh-CN" sz="1400" dirty="0">
                <a:sym typeface="+mn-lt"/>
              </a:rPr>
              <a:t>E</a:t>
            </a:r>
            <a:endParaRPr lang="zh-CN" altLang="en-US" sz="1400" dirty="0">
              <a:sym typeface="+mn-lt"/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0CF02212-F7BE-4701-B284-852534681CA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3098800" y="5038725"/>
            <a:ext cx="4619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88D93AA-E514-44FC-97DC-70615329617D}" type="datetime'2''''''''''''''''02''''''''0'''''''''''''''''''">
              <a:rPr lang="zh-CN" altLang="en-US" sz="1400" smtClean="0"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2020</a:t>
            </a:fld>
            <a:r>
              <a:rPr lang="en-US" altLang="zh-CN" sz="1400" dirty="0">
                <a:sym typeface="+mn-lt"/>
              </a:rPr>
              <a:t>E</a:t>
            </a:r>
            <a:endParaRPr lang="zh-CN" altLang="en-US" sz="1400" dirty="0">
              <a:sym typeface="+mn-lt"/>
            </a:endParaRP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84A0EEA8-73D0-4E03-A497-60DB09DDA1A5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3679825" y="5038725"/>
            <a:ext cx="4619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ED318C7-87E8-4091-97F6-494034DD3709}" type="datetime'''''''''''2''''''02''''''''''2'''''''''''''''''''''''''''''">
              <a:rPr lang="zh-CN" altLang="en-US" sz="1400" smtClean="0"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2022</a:t>
            </a:fld>
            <a:r>
              <a:rPr lang="en-US" altLang="zh-CN" sz="1400" dirty="0">
                <a:sym typeface="+mn-lt"/>
              </a:rPr>
              <a:t>E</a:t>
            </a:r>
            <a:endParaRPr lang="zh-CN" altLang="en-US" sz="1400" dirty="0">
              <a:sym typeface="+mn-lt"/>
            </a:endParaRPr>
          </a:p>
        </p:txBody>
      </p:sp>
      <p:sp>
        <p:nvSpPr>
          <p:cNvPr id="178" name="Text Placeholder 2">
            <a:extLst>
              <a:ext uri="{FF2B5EF4-FFF2-40B4-BE49-F238E27FC236}">
                <a16:creationId xmlns:a16="http://schemas.microsoft.com/office/drawing/2014/main" id="{92F8F958-9DCC-4279-86A4-7E69325C9025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3681413" y="2847975"/>
            <a:ext cx="4572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8B8DF6C-38C7-417B-B7FE-F69E394DBAED}" type="datetime'''''2,''''7''''''''''''''''''''''''''''''3''0'''">
              <a:rPr lang="zh-CN" altLang="en-US" sz="1400" smtClean="0"/>
              <a:pPr/>
              <a:t>2,730</a:t>
            </a:fld>
            <a:endParaRPr lang="zh-CN" altLang="en-US" sz="1400" dirty="0">
              <a:sym typeface="+mn-lt"/>
            </a:endParaRP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08BD6C96-3E26-4ACB-B8EF-5E57F82EC0FA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4795838" y="2422525"/>
            <a:ext cx="10429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38CD7F3A-1328-4868-8EBA-19190B7AE18E}" type="datetime'''''''Sup''e''''r'''''''''''''''''''''' M''o''''''''n''key'">
              <a:rPr lang="en-US" altLang="en-US" sz="1400" smtClean="0"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Super Monkey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679ECD96-6D80-4711-8EE4-2EDCE308B05A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1425575" y="4557713"/>
            <a:ext cx="3222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8B3149F-83C6-442E-A514-2E6ED002A345}" type="datetime'''''''''2''''''''''''''9''''''''2'''''''''''''''''''''">
              <a:rPr lang="zh-CN" altLang="en-US" sz="1400" smtClean="0"/>
              <a:pPr/>
              <a:t>292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34F209AB-0FA4-4F56-97B1-2509198B57E2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006601" y="4167188"/>
            <a:ext cx="3222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D0117CF-82BF-4E34-A3A1-CF91EE4705C3}" type="datetime'''8''''''''''5''''''''''''''''''''''''''''0'''">
              <a:rPr lang="zh-CN" altLang="en-US" sz="1400" smtClean="0"/>
              <a:pPr/>
              <a:t>850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03" name="Text Placeholder 2">
            <a:extLst>
              <a:ext uri="{FF2B5EF4-FFF2-40B4-BE49-F238E27FC236}">
                <a16:creationId xmlns:a16="http://schemas.microsoft.com/office/drawing/2014/main" id="{85D14825-B6A4-4FAD-92AF-65557D11C2F4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2519362" y="3962400"/>
            <a:ext cx="4572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24BA5AF-7AB3-4A8E-B444-9EFDC97201D0}" type="datetime'''1,''''''''''1''4''''''''''''''''''''''''''0'''">
              <a:rPr lang="zh-CN" altLang="en-US" sz="1400" smtClean="0"/>
              <a:pPr/>
              <a:t>1,140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77" name="Text Placeholder 2">
            <a:extLst>
              <a:ext uri="{FF2B5EF4-FFF2-40B4-BE49-F238E27FC236}">
                <a16:creationId xmlns:a16="http://schemas.microsoft.com/office/drawing/2014/main" id="{AA1576CA-40DF-4123-AE4C-8CDC6498948C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3100388" y="3471863"/>
            <a:ext cx="4572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2C237B1-0F8A-4C62-ABF5-2F15A8627DF8}" type="datetime'''''''''''''1'''''''''''''''',''''''''''84''''''''''0'''''''">
              <a:rPr lang="zh-CN" altLang="en-US" sz="1400" smtClean="0"/>
              <a:pPr/>
              <a:t>1,840</a:t>
            </a:fld>
            <a:endParaRPr lang="zh-CN" altLang="en-US" sz="1400" dirty="0">
              <a:sym typeface="+mn-lt"/>
            </a:endParaRPr>
          </a:p>
        </p:txBody>
      </p:sp>
      <p:sp>
        <p:nvSpPr>
          <p:cNvPr id="179" name="Text Placeholder 2">
            <a:extLst>
              <a:ext uri="{FF2B5EF4-FFF2-40B4-BE49-F238E27FC236}">
                <a16:creationId xmlns:a16="http://schemas.microsoft.com/office/drawing/2014/main" id="{7D998542-7426-45AC-9179-60C64384A15C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4262438" y="1963738"/>
            <a:ext cx="4572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6EA4DC8-C7B1-4C1C-9E98-FEBF9FFB51B3}" type="datetime'''3'''''''''''''''''''''''',''99''0'''">
              <a:rPr lang="zh-CN" altLang="en-US" sz="1400" smtClean="0"/>
              <a:pPr/>
              <a:t>3,990</a:t>
            </a:fld>
            <a:endParaRPr lang="zh-CN" altLang="en-US" sz="1400" dirty="0">
              <a:sym typeface="+mn-lt"/>
            </a:endParaRPr>
          </a:p>
        </p:txBody>
      </p:sp>
      <p:sp>
        <p:nvSpPr>
          <p:cNvPr id="282" name="Text Placeholder 2">
            <a:extLst>
              <a:ext uri="{FF2B5EF4-FFF2-40B4-BE49-F238E27FC236}">
                <a16:creationId xmlns:a16="http://schemas.microsoft.com/office/drawing/2014/main" id="{0283F16A-18E2-41C7-B2E2-6D4B2D66143F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1785938" y="3587750"/>
            <a:ext cx="762000" cy="273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F28FD64-1954-40BB-B277-C980A8D5DF84}" type="datetime'''+''9''''''''7.''''''''''''''''''''''6''''''''''''''''''%'">
              <a:rPr lang="en-US" altLang="en-US" sz="1400" b="1" smtClean="0"/>
              <a:pPr/>
              <a:t>+97.6%</a:t>
            </a:fld>
            <a:endParaRPr lang="zh-CN" altLang="en-US" sz="1400" b="1" dirty="0">
              <a:sym typeface="+mn-lt"/>
            </a:endParaRPr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2068BAEC-EFC0-4595-B633-69D0E107628B}"/>
              </a:ext>
            </a:extLst>
          </p:cNvPr>
          <p:cNvSpPr/>
          <p:nvPr/>
        </p:nvSpPr>
        <p:spPr>
          <a:xfrm>
            <a:off x="287871" y="1752197"/>
            <a:ext cx="40118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4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Number of specialty fitness gyms</a:t>
            </a:r>
            <a:endParaRPr lang="zh-CN" altLang="zh-CN" sz="1400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308" name="直接连接符 307">
            <a:extLst>
              <a:ext uri="{FF2B5EF4-FFF2-40B4-BE49-F238E27FC236}">
                <a16:creationId xmlns:a16="http://schemas.microsoft.com/office/drawing/2014/main" id="{376DA688-A2F5-4887-A3B7-125E7E2E714E}"/>
              </a:ext>
            </a:extLst>
          </p:cNvPr>
          <p:cNvCxnSpPr>
            <a:cxnSpLocks/>
          </p:cNvCxnSpPr>
          <p:nvPr/>
        </p:nvCxnSpPr>
        <p:spPr>
          <a:xfrm flipH="1" flipV="1">
            <a:off x="3035433" y="2038351"/>
            <a:ext cx="15441" cy="319246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9" name="矩形 308">
            <a:extLst>
              <a:ext uri="{FF2B5EF4-FFF2-40B4-BE49-F238E27FC236}">
                <a16:creationId xmlns:a16="http://schemas.microsoft.com/office/drawing/2014/main" id="{3860592E-1F4C-44B1-A51A-9339D28040A7}"/>
              </a:ext>
            </a:extLst>
          </p:cNvPr>
          <p:cNvSpPr/>
          <p:nvPr/>
        </p:nvSpPr>
        <p:spPr>
          <a:xfrm>
            <a:off x="2150954" y="2016666"/>
            <a:ext cx="882422" cy="31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Historical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FE078AA8-E2BD-4495-A8E8-4B98CEFFB1E6}"/>
              </a:ext>
            </a:extLst>
          </p:cNvPr>
          <p:cNvSpPr/>
          <p:nvPr/>
        </p:nvSpPr>
        <p:spPr>
          <a:xfrm>
            <a:off x="3033376" y="2008054"/>
            <a:ext cx="882422" cy="31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Forecast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311" name="直接连接符 254">
            <a:extLst>
              <a:ext uri="{FF2B5EF4-FFF2-40B4-BE49-F238E27FC236}">
                <a16:creationId xmlns:a16="http://schemas.microsoft.com/office/drawing/2014/main" id="{1A22F321-AB49-4209-88B2-2A1F0051390E}"/>
              </a:ext>
            </a:extLst>
          </p:cNvPr>
          <p:cNvCxnSpPr/>
          <p:nvPr/>
        </p:nvCxnSpPr>
        <p:spPr>
          <a:xfrm flipV="1">
            <a:off x="254771" y="5319656"/>
            <a:ext cx="5660307" cy="0"/>
          </a:xfrm>
          <a:prstGeom prst="line">
            <a:avLst/>
          </a:prstGeom>
          <a:solidFill>
            <a:srgbClr val="CC0001"/>
          </a:solidFill>
          <a:ln w="19050">
            <a:solidFill>
              <a:srgbClr val="CC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Content Placeholder 11">
            <a:extLst>
              <a:ext uri="{FF2B5EF4-FFF2-40B4-BE49-F238E27FC236}">
                <a16:creationId xmlns:a16="http://schemas.microsoft.com/office/drawing/2014/main" id="{968E0D95-5E9A-4F91-8C4D-06D93ABFB9DB}"/>
              </a:ext>
            </a:extLst>
          </p:cNvPr>
          <p:cNvSpPr txBox="1">
            <a:spLocks/>
          </p:cNvSpPr>
          <p:nvPr/>
        </p:nvSpPr>
        <p:spPr>
          <a:xfrm>
            <a:off x="316416" y="5302845"/>
            <a:ext cx="5667475" cy="586103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dirty="0"/>
              <a:t>The specialty fitness market is </a:t>
            </a:r>
            <a:r>
              <a:rPr lang="en-US" altLang="zh-CN" b="1" i="1" dirty="0"/>
              <a:t>dominated by 3 major players (by number)</a:t>
            </a:r>
            <a:r>
              <a:rPr lang="en-US" altLang="zh-CN" dirty="0"/>
              <a:t>, which take up </a:t>
            </a:r>
            <a:r>
              <a:rPr lang="en-US" altLang="zh-CN" b="1" i="1" dirty="0"/>
              <a:t>over 60% market share</a:t>
            </a:r>
          </a:p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b="1" i="1" dirty="0" err="1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Keepland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is both </a:t>
            </a:r>
            <a:r>
              <a:rPr lang="en-US" altLang="zh-CN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a profitable single store and a billboard with content,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from an app to a showcase of outcomes, while its offline size is not so large as the 3 major players (we still place </a:t>
            </a:r>
            <a:r>
              <a:rPr lang="en-US" altLang="zh-CN" b="1" i="1" dirty="0" err="1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Keepland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 on the list of top players)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910" name="图片 1909">
            <a:extLst>
              <a:ext uri="{FF2B5EF4-FFF2-40B4-BE49-F238E27FC236}">
                <a16:creationId xmlns:a16="http://schemas.microsoft.com/office/drawing/2014/main" id="{D42E9513-4020-4EC9-AFCB-3EC1075855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313" y="3745337"/>
            <a:ext cx="353313" cy="353313"/>
          </a:xfrm>
          <a:prstGeom prst="rect">
            <a:avLst/>
          </a:prstGeom>
        </p:spPr>
      </p:pic>
      <p:pic>
        <p:nvPicPr>
          <p:cNvPr id="1914" name="图片 1913">
            <a:extLst>
              <a:ext uri="{FF2B5EF4-FFF2-40B4-BE49-F238E27FC236}">
                <a16:creationId xmlns:a16="http://schemas.microsoft.com/office/drawing/2014/main" id="{6A0388D8-37EE-48C3-BBCA-716AC799F08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398" y="5783885"/>
            <a:ext cx="445829" cy="445829"/>
          </a:xfrm>
          <a:prstGeom prst="rect">
            <a:avLst/>
          </a:prstGeom>
        </p:spPr>
      </p:pic>
      <p:pic>
        <p:nvPicPr>
          <p:cNvPr id="1918" name="图片 1917">
            <a:extLst>
              <a:ext uri="{FF2B5EF4-FFF2-40B4-BE49-F238E27FC236}">
                <a16:creationId xmlns:a16="http://schemas.microsoft.com/office/drawing/2014/main" id="{3676C879-1045-42BC-B3F8-87ABB87625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93" y="5937805"/>
            <a:ext cx="352036" cy="352036"/>
          </a:xfrm>
          <a:prstGeom prst="rect">
            <a:avLst/>
          </a:prstGeom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4E446CD5-62F9-4AC5-8BE8-A50D7B2B5C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97" y="4675047"/>
            <a:ext cx="300994" cy="300994"/>
          </a:xfrm>
          <a:prstGeom prst="rect">
            <a:avLst/>
          </a:prstGeom>
        </p:spPr>
      </p:pic>
      <p:pic>
        <p:nvPicPr>
          <p:cNvPr id="332" name="图片 331">
            <a:extLst>
              <a:ext uri="{FF2B5EF4-FFF2-40B4-BE49-F238E27FC236}">
                <a16:creationId xmlns:a16="http://schemas.microsoft.com/office/drawing/2014/main" id="{CE53E27E-E31D-4298-B260-001CEE93F2E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398" y="4634817"/>
            <a:ext cx="351652" cy="351652"/>
          </a:xfrm>
          <a:prstGeom prst="rect">
            <a:avLst/>
          </a:prstGeom>
        </p:spPr>
      </p:pic>
      <p:sp>
        <p:nvSpPr>
          <p:cNvPr id="333" name="Content Placeholder 11">
            <a:extLst>
              <a:ext uri="{FF2B5EF4-FFF2-40B4-BE49-F238E27FC236}">
                <a16:creationId xmlns:a16="http://schemas.microsoft.com/office/drawing/2014/main" id="{A7C5FB6E-6BE2-44B6-8529-3BDFF2721724}"/>
              </a:ext>
            </a:extLst>
          </p:cNvPr>
          <p:cNvSpPr txBox="1">
            <a:spLocks/>
          </p:cNvSpPr>
          <p:nvPr/>
        </p:nvSpPr>
        <p:spPr>
          <a:xfrm>
            <a:off x="6285593" y="5287195"/>
            <a:ext cx="2187953" cy="586103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kumimoji="1" lang="en-US" altLang="zh-CN" dirty="0"/>
              <a:t>LEFIT’s overall performance is </a:t>
            </a:r>
            <a:r>
              <a:rPr kumimoji="1" lang="en-US" altLang="zh-CN" b="1" i="1" dirty="0"/>
              <a:t>strong in price advantage</a:t>
            </a:r>
            <a:r>
              <a:rPr kumimoji="1" lang="en-US" altLang="zh-CN" dirty="0"/>
              <a:t> but </a:t>
            </a:r>
            <a:r>
              <a:rPr kumimoji="1" lang="en-US" altLang="zh-CN" b="1" i="1" dirty="0"/>
              <a:t>weak in group class*, online content* and gym environment*** </a:t>
            </a:r>
            <a:endParaRPr lang="en-US" altLang="zh-CN" b="1" i="1" dirty="0"/>
          </a:p>
        </p:txBody>
      </p:sp>
      <p:sp>
        <p:nvSpPr>
          <p:cNvPr id="334" name="矩形: 圆角 333">
            <a:extLst>
              <a:ext uri="{FF2B5EF4-FFF2-40B4-BE49-F238E27FC236}">
                <a16:creationId xmlns:a16="http://schemas.microsoft.com/office/drawing/2014/main" id="{22D515A7-EF8D-4A85-B881-9DF75B0D2DA1}"/>
              </a:ext>
            </a:extLst>
          </p:cNvPr>
          <p:cNvSpPr/>
          <p:nvPr/>
        </p:nvSpPr>
        <p:spPr>
          <a:xfrm>
            <a:off x="6218534" y="5334766"/>
            <a:ext cx="2291956" cy="1177503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ECAE9FA1-CB2D-42BA-BE2E-750DB9BC2946}"/>
              </a:ext>
            </a:extLst>
          </p:cNvPr>
          <p:cNvSpPr/>
          <p:nvPr/>
        </p:nvSpPr>
        <p:spPr>
          <a:xfrm>
            <a:off x="6447700" y="3224381"/>
            <a:ext cx="57443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Rivalry perspective: Competitive strengths and weaknesses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50" name="Rectangle 79">
            <a:extLst>
              <a:ext uri="{FF2B5EF4-FFF2-40B4-BE49-F238E27FC236}">
                <a16:creationId xmlns:a16="http://schemas.microsoft.com/office/drawing/2014/main" id="{38463425-C0F3-4DC8-BB21-DBC925C01181}"/>
              </a:ext>
            </a:extLst>
          </p:cNvPr>
          <p:cNvSpPr>
            <a:spLocks/>
          </p:cNvSpPr>
          <p:nvPr/>
        </p:nvSpPr>
        <p:spPr>
          <a:xfrm>
            <a:off x="7957782" y="2287915"/>
            <a:ext cx="2130385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Rivalry****</a:t>
            </a:r>
          </a:p>
        </p:txBody>
      </p:sp>
      <p:sp>
        <p:nvSpPr>
          <p:cNvPr id="355" name="Rectangle 79">
            <a:extLst>
              <a:ext uri="{FF2B5EF4-FFF2-40B4-BE49-F238E27FC236}">
                <a16:creationId xmlns:a16="http://schemas.microsoft.com/office/drawing/2014/main" id="{D2DAFA50-3EDC-412B-9E08-03EC9D7FE6AC}"/>
              </a:ext>
            </a:extLst>
          </p:cNvPr>
          <p:cNvSpPr>
            <a:spLocks/>
          </p:cNvSpPr>
          <p:nvPr/>
        </p:nvSpPr>
        <p:spPr>
          <a:xfrm>
            <a:off x="7951433" y="1827637"/>
            <a:ext cx="2130385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Threat of New Entrants**</a:t>
            </a:r>
          </a:p>
        </p:txBody>
      </p:sp>
      <p:sp>
        <p:nvSpPr>
          <p:cNvPr id="356" name="Rectangle 79">
            <a:extLst>
              <a:ext uri="{FF2B5EF4-FFF2-40B4-BE49-F238E27FC236}">
                <a16:creationId xmlns:a16="http://schemas.microsoft.com/office/drawing/2014/main" id="{FA14F20B-567E-4332-9F5C-E7850F4E503F}"/>
              </a:ext>
            </a:extLst>
          </p:cNvPr>
          <p:cNvSpPr>
            <a:spLocks/>
          </p:cNvSpPr>
          <p:nvPr/>
        </p:nvSpPr>
        <p:spPr>
          <a:xfrm>
            <a:off x="7957781" y="2774742"/>
            <a:ext cx="2130385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Substitutes*</a:t>
            </a:r>
          </a:p>
        </p:txBody>
      </p:sp>
      <p:sp>
        <p:nvSpPr>
          <p:cNvPr id="357" name="Rectangle 79">
            <a:extLst>
              <a:ext uri="{FF2B5EF4-FFF2-40B4-BE49-F238E27FC236}">
                <a16:creationId xmlns:a16="http://schemas.microsoft.com/office/drawing/2014/main" id="{7FF94853-E1AF-476B-858E-1E857AC98179}"/>
              </a:ext>
            </a:extLst>
          </p:cNvPr>
          <p:cNvSpPr>
            <a:spLocks/>
          </p:cNvSpPr>
          <p:nvPr/>
        </p:nvSpPr>
        <p:spPr>
          <a:xfrm>
            <a:off x="10388090" y="2200610"/>
            <a:ext cx="1368879" cy="483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Bargaining Power of Buyers**</a:t>
            </a:r>
          </a:p>
        </p:txBody>
      </p:sp>
      <p:sp>
        <p:nvSpPr>
          <p:cNvPr id="358" name="Rectangle 79">
            <a:extLst>
              <a:ext uri="{FF2B5EF4-FFF2-40B4-BE49-F238E27FC236}">
                <a16:creationId xmlns:a16="http://schemas.microsoft.com/office/drawing/2014/main" id="{CBB179FC-F673-4998-8DA7-69622443525E}"/>
              </a:ext>
            </a:extLst>
          </p:cNvPr>
          <p:cNvSpPr>
            <a:spLocks/>
          </p:cNvSpPr>
          <p:nvPr/>
        </p:nvSpPr>
        <p:spPr>
          <a:xfrm>
            <a:off x="6288980" y="2214004"/>
            <a:ext cx="1368879" cy="483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Bargaining Power of Suppliers*</a:t>
            </a:r>
          </a:p>
        </p:txBody>
      </p:sp>
      <p:sp>
        <p:nvSpPr>
          <p:cNvPr id="359" name="等腰三角形 358">
            <a:extLst>
              <a:ext uri="{FF2B5EF4-FFF2-40B4-BE49-F238E27FC236}">
                <a16:creationId xmlns:a16="http://schemas.microsoft.com/office/drawing/2014/main" id="{15385603-F8C1-4911-8EA4-D44D9BA78B7F}"/>
              </a:ext>
            </a:extLst>
          </p:cNvPr>
          <p:cNvSpPr/>
          <p:nvPr/>
        </p:nvSpPr>
        <p:spPr>
          <a:xfrm rot="10800000">
            <a:off x="8132665" y="2147760"/>
            <a:ext cx="1788415" cy="146389"/>
          </a:xfrm>
          <a:prstGeom prst="triangle">
            <a:avLst/>
          </a:prstGeom>
          <a:solidFill>
            <a:srgbClr val="C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60" name="等腰三角形 359">
            <a:extLst>
              <a:ext uri="{FF2B5EF4-FFF2-40B4-BE49-F238E27FC236}">
                <a16:creationId xmlns:a16="http://schemas.microsoft.com/office/drawing/2014/main" id="{88FCC52B-82E2-4D04-AA93-D1CCAE87D925}"/>
              </a:ext>
            </a:extLst>
          </p:cNvPr>
          <p:cNvSpPr/>
          <p:nvPr/>
        </p:nvSpPr>
        <p:spPr>
          <a:xfrm>
            <a:off x="8124869" y="2622946"/>
            <a:ext cx="1788415" cy="146389"/>
          </a:xfrm>
          <a:prstGeom prst="triangle">
            <a:avLst/>
          </a:prstGeom>
          <a:solidFill>
            <a:srgbClr val="C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61" name="等腰三角形 360">
            <a:extLst>
              <a:ext uri="{FF2B5EF4-FFF2-40B4-BE49-F238E27FC236}">
                <a16:creationId xmlns:a16="http://schemas.microsoft.com/office/drawing/2014/main" id="{9F3369C2-07FD-465A-AFF2-140F323F5B22}"/>
              </a:ext>
            </a:extLst>
          </p:cNvPr>
          <p:cNvSpPr/>
          <p:nvPr/>
        </p:nvSpPr>
        <p:spPr>
          <a:xfrm rot="5400000">
            <a:off x="7454243" y="2337618"/>
            <a:ext cx="769620" cy="224759"/>
          </a:xfrm>
          <a:prstGeom prst="triangle">
            <a:avLst/>
          </a:prstGeom>
          <a:solidFill>
            <a:srgbClr val="C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62" name="等腰三角形 361">
            <a:extLst>
              <a:ext uri="{FF2B5EF4-FFF2-40B4-BE49-F238E27FC236}">
                <a16:creationId xmlns:a16="http://schemas.microsoft.com/office/drawing/2014/main" id="{D24CE40E-02DF-48F1-86A0-E79601465C65}"/>
              </a:ext>
            </a:extLst>
          </p:cNvPr>
          <p:cNvSpPr/>
          <p:nvPr/>
        </p:nvSpPr>
        <p:spPr>
          <a:xfrm rot="16200000">
            <a:off x="9842578" y="2352561"/>
            <a:ext cx="769620" cy="224759"/>
          </a:xfrm>
          <a:prstGeom prst="triangle">
            <a:avLst/>
          </a:prstGeom>
          <a:solidFill>
            <a:srgbClr val="C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1D6225C5-F58F-41D4-86C8-FC10F192D9A1}"/>
              </a:ext>
            </a:extLst>
          </p:cNvPr>
          <p:cNvGrpSpPr/>
          <p:nvPr/>
        </p:nvGrpSpPr>
        <p:grpSpPr>
          <a:xfrm>
            <a:off x="6117516" y="1456305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364" name="矩形 363">
              <a:extLst>
                <a:ext uri="{FF2B5EF4-FFF2-40B4-BE49-F238E27FC236}">
                  <a16:creationId xmlns:a16="http://schemas.microsoft.com/office/drawing/2014/main" id="{7F9B0975-2085-4B39-86CD-F4ECAFF88F01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365" name="直接连接符 254">
              <a:extLst>
                <a:ext uri="{FF2B5EF4-FFF2-40B4-BE49-F238E27FC236}">
                  <a16:creationId xmlns:a16="http://schemas.microsoft.com/office/drawing/2014/main" id="{4C520E9E-B1A3-4004-ADD6-C758847338DB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6" name="矩形 365">
            <a:extLst>
              <a:ext uri="{FF2B5EF4-FFF2-40B4-BE49-F238E27FC236}">
                <a16:creationId xmlns:a16="http://schemas.microsoft.com/office/drawing/2014/main" id="{712B0F33-1745-46AB-A38B-1395179B412D}"/>
              </a:ext>
            </a:extLst>
          </p:cNvPr>
          <p:cNvSpPr/>
          <p:nvPr/>
        </p:nvSpPr>
        <p:spPr>
          <a:xfrm>
            <a:off x="6447700" y="1377108"/>
            <a:ext cx="57443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Competitive</a:t>
            </a:r>
            <a:r>
              <a:rPr lang="en-US" altLang="zh-CN" sz="1600" dirty="0"/>
              <a:t> </a:t>
            </a: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landscape analysis: Rivalry plays a vital role</a:t>
            </a:r>
            <a:endParaRPr lang="zh-CN" altLang="zh-CN" sz="1700" b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75" name="直接连接符 111">
            <a:extLst>
              <a:ext uri="{FF2B5EF4-FFF2-40B4-BE49-F238E27FC236}">
                <a16:creationId xmlns:a16="http://schemas.microsoft.com/office/drawing/2014/main" id="{7D524804-E4B8-4250-829C-10DC3B03F6C9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图表 77">
            <a:extLst>
              <a:ext uri="{FF2B5EF4-FFF2-40B4-BE49-F238E27FC236}">
                <a16:creationId xmlns:a16="http://schemas.microsoft.com/office/drawing/2014/main" id="{70BBF96C-6488-4ED4-B0F5-B5E32FB19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623070"/>
              </p:ext>
            </p:extLst>
          </p:nvPr>
        </p:nvGraphicFramePr>
        <p:xfrm>
          <a:off x="7325986" y="3553286"/>
          <a:ext cx="4941653" cy="3736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sp>
        <p:nvSpPr>
          <p:cNvPr id="79" name="TextBox 66">
            <a:extLst>
              <a:ext uri="{FF2B5EF4-FFF2-40B4-BE49-F238E27FC236}">
                <a16:creationId xmlns:a16="http://schemas.microsoft.com/office/drawing/2014/main" id="{DF3C10B1-0BFF-42E5-9F4D-66F79E03FD5D}"/>
              </a:ext>
            </a:extLst>
          </p:cNvPr>
          <p:cNvSpPr txBox="1"/>
          <p:nvPr/>
        </p:nvSpPr>
        <p:spPr>
          <a:xfrm>
            <a:off x="413451" y="6604110"/>
            <a:ext cx="6575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Expert Interview;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250">
            <a:extLst>
              <a:ext uri="{FF2B5EF4-FFF2-40B4-BE49-F238E27FC236}">
                <a16:creationId xmlns:a16="http://schemas.microsoft.com/office/drawing/2014/main" id="{85573969-8EB8-4D82-B482-9EB269937B9A}"/>
              </a:ext>
            </a:extLst>
          </p:cNvPr>
          <p:cNvSpPr txBox="1"/>
          <p:nvPr/>
        </p:nvSpPr>
        <p:spPr>
          <a:xfrm>
            <a:off x="-944" y="36001"/>
            <a:ext cx="576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n-lt"/>
                <a:ea typeface="Verdana" pitchFamily="34" charset="0"/>
                <a:cs typeface="Arial" pitchFamily="34" charset="0"/>
              </a:rPr>
              <a:t>Analysis: Competitive Landscape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Strategy &gt;&gt;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10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对象 9" hidden="1">
            <a:extLst>
              <a:ext uri="{FF2B5EF4-FFF2-40B4-BE49-F238E27FC236}">
                <a16:creationId xmlns:a16="http://schemas.microsoft.com/office/drawing/2014/main" id="{E99C189C-94C3-7248-8F78-298715E703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407444" y="857251"/>
          <a:ext cx="128588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90" name="think-cell 幻灯片" r:id="rId6" imgW="19050" imgH="19050" progId="TCLayout.ActiveDocument.1">
                  <p:embed/>
                </p:oleObj>
              </mc:Choice>
              <mc:Fallback>
                <p:oleObj name="think-cell 幻灯片" r:id="rId6" imgW="19050" imgH="19050" progId="TCLayout.ActiveDocument.1">
                  <p:embed/>
                  <p:pic>
                    <p:nvPicPr>
                      <p:cNvPr id="22529" name="对象 9" hidden="1">
                        <a:extLst>
                          <a:ext uri="{FF2B5EF4-FFF2-40B4-BE49-F238E27FC236}">
                            <a16:creationId xmlns:a16="http://schemas.microsoft.com/office/drawing/2014/main" id="{E99C189C-94C3-7248-8F78-298715E703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444" y="857251"/>
                        <a:ext cx="128588" cy="11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5446A840-89DD-5947-AB8A-321A4A00CEF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407444" y="857251"/>
            <a:ext cx="128588" cy="1190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anchor="ctr" anchorCtr="0">
            <a:noAutofit/>
          </a:bodyPr>
          <a:lstStyle/>
          <a:p>
            <a:pPr algn="ctr">
              <a:defRPr/>
            </a:pPr>
            <a:endParaRPr lang="en-US" altLang="zh-CN" sz="1200" b="1" dirty="0">
              <a:latin typeface="Calibri" panose="020F0502020204030204" pitchFamily="34" charset="0"/>
              <a:ea typeface="等线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D15C37C-9736-0C49-97BD-A2FCED808E11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Key Trend 1: Specialty</a:t>
            </a:r>
            <a:r>
              <a:rPr lang="zh-CN" altLang="en-US" sz="2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fitness</a:t>
            </a:r>
            <a:r>
              <a:rPr lang="zh-CN" altLang="en-US" sz="2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competitors</a:t>
            </a:r>
            <a:r>
              <a:rPr lang="zh-CN" altLang="en-US" sz="2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are</a:t>
            </a:r>
            <a:r>
              <a:rPr lang="zh-CN" altLang="en-US" sz="2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focusing</a:t>
            </a:r>
            <a:r>
              <a:rPr lang="zh-CN" altLang="en-US" sz="2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more on</a:t>
            </a:r>
            <a:r>
              <a:rPr lang="zh-Hans" altLang="en-US" sz="2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Hans" sz="2600" b="1" dirty="0">
                <a:solidFill>
                  <a:schemeClr val="bg1"/>
                </a:solidFill>
                <a:cs typeface="Arial" panose="020B0604020202020204" pitchFamily="34" charset="0"/>
              </a:rPr>
              <a:t>customer relationship management (CRM), </a:t>
            </a:r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while LEFIT is</a:t>
            </a:r>
            <a:r>
              <a:rPr lang="zh-CN" altLang="en-US" sz="2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lagging</a:t>
            </a:r>
            <a:r>
              <a:rPr lang="zh-CN" altLang="en-US" sz="2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behind</a:t>
            </a:r>
            <a:endParaRPr lang="zh-CN" altLang="en-US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E4ABFC7-DDA6-5240-AA43-6936B53834AC}"/>
              </a:ext>
            </a:extLst>
          </p:cNvPr>
          <p:cNvSpPr txBox="1"/>
          <p:nvPr/>
        </p:nvSpPr>
        <p:spPr>
          <a:xfrm>
            <a:off x="11868472" y="6551773"/>
            <a:ext cx="32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7</a:t>
            </a:r>
            <a:endParaRPr kumimoji="1" lang="zh-CN" altLang="en-US" sz="16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0BDD3BF-527C-1344-9766-99E69C233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sp>
        <p:nvSpPr>
          <p:cNvPr id="152" name="TextBox 127">
            <a:extLst>
              <a:ext uri="{FF2B5EF4-FFF2-40B4-BE49-F238E27FC236}">
                <a16:creationId xmlns:a16="http://schemas.microsoft.com/office/drawing/2014/main" id="{109213E2-67C9-2049-A5E0-183AAAF7D14C}"/>
              </a:ext>
            </a:extLst>
          </p:cNvPr>
          <p:cNvSpPr txBox="1"/>
          <p:nvPr/>
        </p:nvSpPr>
        <p:spPr>
          <a:xfrm>
            <a:off x="517228" y="2368350"/>
            <a:ext cx="1389621" cy="318924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zh-CN" sz="1600" b="1" dirty="0"/>
              <a:t>Traditional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gym</a:t>
            </a:r>
            <a:endParaRPr lang="zh-CN" altLang="en-US" sz="1600" b="1" dirty="0"/>
          </a:p>
        </p:txBody>
      </p:sp>
      <p:sp>
        <p:nvSpPr>
          <p:cNvPr id="153" name="TextBox 128">
            <a:extLst>
              <a:ext uri="{FF2B5EF4-FFF2-40B4-BE49-F238E27FC236}">
                <a16:creationId xmlns:a16="http://schemas.microsoft.com/office/drawing/2014/main" id="{3447EE7F-F003-F640-AB0A-2A7C9043BB11}"/>
              </a:ext>
            </a:extLst>
          </p:cNvPr>
          <p:cNvSpPr txBox="1"/>
          <p:nvPr/>
        </p:nvSpPr>
        <p:spPr>
          <a:xfrm>
            <a:off x="515455" y="3928825"/>
            <a:ext cx="1389789" cy="3189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zh-Han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LEFIT</a:t>
            </a:r>
            <a:endParaRPr lang="zh-CN" altLang="en-US" sz="1600" b="1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TextBox 129">
            <a:extLst>
              <a:ext uri="{FF2B5EF4-FFF2-40B4-BE49-F238E27FC236}">
                <a16:creationId xmlns:a16="http://schemas.microsoft.com/office/drawing/2014/main" id="{ADAE528A-0A9A-BE46-8003-472D7398E881}"/>
              </a:ext>
            </a:extLst>
          </p:cNvPr>
          <p:cNvSpPr txBox="1"/>
          <p:nvPr/>
        </p:nvSpPr>
        <p:spPr>
          <a:xfrm>
            <a:off x="520374" y="3138037"/>
            <a:ext cx="1376426" cy="318924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zh-Hans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Keepland</a:t>
            </a:r>
            <a:endParaRPr lang="zh-CN" altLang="en-US" sz="1600" b="1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TextBox 130">
            <a:extLst>
              <a:ext uri="{FF2B5EF4-FFF2-40B4-BE49-F238E27FC236}">
                <a16:creationId xmlns:a16="http://schemas.microsoft.com/office/drawing/2014/main" id="{29BC53A0-4AF4-C648-97CF-F4F365DF23B5}"/>
              </a:ext>
            </a:extLst>
          </p:cNvPr>
          <p:cNvSpPr txBox="1"/>
          <p:nvPr/>
        </p:nvSpPr>
        <p:spPr>
          <a:xfrm>
            <a:off x="522069" y="3539169"/>
            <a:ext cx="1373035" cy="318924"/>
          </a:xfrm>
          <a:prstGeom prst="rect">
            <a:avLst/>
          </a:prstGeom>
          <a:solidFill>
            <a:srgbClr val="C26600"/>
          </a:solidFill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zh-Hans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Supermonkey</a:t>
            </a:r>
            <a:endParaRPr lang="zh-CN" altLang="en-US" sz="1600" b="1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TextBox 132">
            <a:extLst>
              <a:ext uri="{FF2B5EF4-FFF2-40B4-BE49-F238E27FC236}">
                <a16:creationId xmlns:a16="http://schemas.microsoft.com/office/drawing/2014/main" id="{FD8ECD64-4B3F-7544-AB04-3EC6A5299F06}"/>
              </a:ext>
            </a:extLst>
          </p:cNvPr>
          <p:cNvSpPr txBox="1"/>
          <p:nvPr/>
        </p:nvSpPr>
        <p:spPr>
          <a:xfrm>
            <a:off x="515455" y="2753756"/>
            <a:ext cx="1389789" cy="318924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zh-Hans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Sunpig</a:t>
            </a:r>
            <a:endParaRPr lang="zh-CN" altLang="en-US" sz="1600" b="1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B818F6A1-511F-0543-A9A2-EFF385999420}"/>
              </a:ext>
            </a:extLst>
          </p:cNvPr>
          <p:cNvSpPr>
            <a:spLocks noChangeAspect="1"/>
          </p:cNvSpPr>
          <p:nvPr/>
        </p:nvSpPr>
        <p:spPr>
          <a:xfrm>
            <a:off x="2144516" y="2360772"/>
            <a:ext cx="338553" cy="33516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9DBE85AF-1CF9-484F-A53A-84B30CBCF237}"/>
              </a:ext>
            </a:extLst>
          </p:cNvPr>
          <p:cNvSpPr>
            <a:spLocks noChangeAspect="1"/>
          </p:cNvSpPr>
          <p:nvPr/>
        </p:nvSpPr>
        <p:spPr>
          <a:xfrm>
            <a:off x="2565676" y="2360446"/>
            <a:ext cx="338553" cy="33516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8FFC20A-3E9C-DA47-B704-4374201771EB}"/>
              </a:ext>
            </a:extLst>
          </p:cNvPr>
          <p:cNvSpPr>
            <a:spLocks noChangeAspect="1"/>
          </p:cNvSpPr>
          <p:nvPr/>
        </p:nvSpPr>
        <p:spPr>
          <a:xfrm>
            <a:off x="2993607" y="2358786"/>
            <a:ext cx="338553" cy="33516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TextBox 127">
            <a:extLst>
              <a:ext uri="{FF2B5EF4-FFF2-40B4-BE49-F238E27FC236}">
                <a16:creationId xmlns:a16="http://schemas.microsoft.com/office/drawing/2014/main" id="{0F6BB813-B5C0-724A-B109-9A04EDE5DC46}"/>
              </a:ext>
            </a:extLst>
          </p:cNvPr>
          <p:cNvSpPr txBox="1"/>
          <p:nvPr/>
        </p:nvSpPr>
        <p:spPr>
          <a:xfrm>
            <a:off x="517228" y="1904829"/>
            <a:ext cx="3271922" cy="32230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zh-Han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Average Payment Cycle</a:t>
            </a:r>
            <a:endParaRPr lang="zh-CN" altLang="en-US" sz="16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4470B9E9-FA8F-9F46-9280-14CD4FB932E4}"/>
              </a:ext>
            </a:extLst>
          </p:cNvPr>
          <p:cNvSpPr>
            <a:spLocks noChangeAspect="1"/>
          </p:cNvSpPr>
          <p:nvPr/>
        </p:nvSpPr>
        <p:spPr>
          <a:xfrm>
            <a:off x="3429191" y="2740859"/>
            <a:ext cx="338551" cy="335159"/>
          </a:xfrm>
          <a:prstGeom prst="rect">
            <a:avLst/>
          </a:prstGeom>
          <a:solidFill>
            <a:srgbClr val="DCDCDC">
              <a:alpha val="8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4" name="直接箭头连接符 20">
            <a:extLst>
              <a:ext uri="{FF2B5EF4-FFF2-40B4-BE49-F238E27FC236}">
                <a16:creationId xmlns:a16="http://schemas.microsoft.com/office/drawing/2014/main" id="{1B2CEB8A-68A9-994B-9554-16A490187622}"/>
              </a:ext>
            </a:extLst>
          </p:cNvPr>
          <p:cNvCxnSpPr>
            <a:cxnSpLocks/>
          </p:cNvCxnSpPr>
          <p:nvPr/>
        </p:nvCxnSpPr>
        <p:spPr>
          <a:xfrm flipV="1">
            <a:off x="4397749" y="1890499"/>
            <a:ext cx="0" cy="23425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24">
            <a:extLst>
              <a:ext uri="{FF2B5EF4-FFF2-40B4-BE49-F238E27FC236}">
                <a16:creationId xmlns:a16="http://schemas.microsoft.com/office/drawing/2014/main" id="{C4410188-7FB2-3147-94A5-030C9E2D192D}"/>
              </a:ext>
            </a:extLst>
          </p:cNvPr>
          <p:cNvCxnSpPr>
            <a:cxnSpLocks/>
          </p:cNvCxnSpPr>
          <p:nvPr/>
        </p:nvCxnSpPr>
        <p:spPr>
          <a:xfrm>
            <a:off x="4397749" y="4234884"/>
            <a:ext cx="7683689" cy="21037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34">
            <a:extLst>
              <a:ext uri="{FF2B5EF4-FFF2-40B4-BE49-F238E27FC236}">
                <a16:creationId xmlns:a16="http://schemas.microsoft.com/office/drawing/2014/main" id="{BB07948A-FCE7-3142-8F32-7A3E374532E5}"/>
              </a:ext>
            </a:extLst>
          </p:cNvPr>
          <p:cNvCxnSpPr>
            <a:cxnSpLocks/>
          </p:cNvCxnSpPr>
          <p:nvPr/>
        </p:nvCxnSpPr>
        <p:spPr>
          <a:xfrm>
            <a:off x="6889541" y="4148746"/>
            <a:ext cx="0" cy="1858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40">
            <a:extLst>
              <a:ext uri="{FF2B5EF4-FFF2-40B4-BE49-F238E27FC236}">
                <a16:creationId xmlns:a16="http://schemas.microsoft.com/office/drawing/2014/main" id="{E7F07BE0-8023-BE4E-A156-3BB1EB2E686B}"/>
              </a:ext>
            </a:extLst>
          </p:cNvPr>
          <p:cNvCxnSpPr>
            <a:cxnSpLocks/>
          </p:cNvCxnSpPr>
          <p:nvPr/>
        </p:nvCxnSpPr>
        <p:spPr>
          <a:xfrm>
            <a:off x="5182618" y="4115135"/>
            <a:ext cx="0" cy="1197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文本框 173">
            <a:extLst>
              <a:ext uri="{FF2B5EF4-FFF2-40B4-BE49-F238E27FC236}">
                <a16:creationId xmlns:a16="http://schemas.microsoft.com/office/drawing/2014/main" id="{AA0EA016-37C4-114B-BF1A-55EE238BB1D2}"/>
              </a:ext>
            </a:extLst>
          </p:cNvPr>
          <p:cNvSpPr txBox="1"/>
          <p:nvPr/>
        </p:nvSpPr>
        <p:spPr>
          <a:xfrm>
            <a:off x="5326013" y="4246951"/>
            <a:ext cx="531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endParaRPr lang="zh-CN" altLang="en-US" sz="1600" b="1" i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7" name="直接连接符 51">
            <a:extLst>
              <a:ext uri="{FF2B5EF4-FFF2-40B4-BE49-F238E27FC236}">
                <a16:creationId xmlns:a16="http://schemas.microsoft.com/office/drawing/2014/main" id="{D86CFCF4-9202-1E45-8E42-08C8BE2C8885}"/>
              </a:ext>
            </a:extLst>
          </p:cNvPr>
          <p:cNvCxnSpPr>
            <a:cxnSpLocks/>
          </p:cNvCxnSpPr>
          <p:nvPr/>
        </p:nvCxnSpPr>
        <p:spPr>
          <a:xfrm>
            <a:off x="4397748" y="3833182"/>
            <a:ext cx="7683689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56">
            <a:extLst>
              <a:ext uri="{FF2B5EF4-FFF2-40B4-BE49-F238E27FC236}">
                <a16:creationId xmlns:a16="http://schemas.microsoft.com/office/drawing/2014/main" id="{A81E19BF-ED57-9E46-8EB7-0EE6FDCC9C80}"/>
              </a:ext>
            </a:extLst>
          </p:cNvPr>
          <p:cNvCxnSpPr>
            <a:cxnSpLocks/>
          </p:cNvCxnSpPr>
          <p:nvPr/>
        </p:nvCxnSpPr>
        <p:spPr>
          <a:xfrm>
            <a:off x="4397748" y="3469394"/>
            <a:ext cx="7683689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57">
            <a:extLst>
              <a:ext uri="{FF2B5EF4-FFF2-40B4-BE49-F238E27FC236}">
                <a16:creationId xmlns:a16="http://schemas.microsoft.com/office/drawing/2014/main" id="{7B51BA18-F94B-DE4A-B8A3-FFB4A64D1A07}"/>
              </a:ext>
            </a:extLst>
          </p:cNvPr>
          <p:cNvCxnSpPr>
            <a:cxnSpLocks/>
          </p:cNvCxnSpPr>
          <p:nvPr/>
        </p:nvCxnSpPr>
        <p:spPr>
          <a:xfrm>
            <a:off x="4397749" y="3085285"/>
            <a:ext cx="7683689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58">
            <a:extLst>
              <a:ext uri="{FF2B5EF4-FFF2-40B4-BE49-F238E27FC236}">
                <a16:creationId xmlns:a16="http://schemas.microsoft.com/office/drawing/2014/main" id="{F64588CB-9020-EC47-B2B9-319CB5B63BE0}"/>
              </a:ext>
            </a:extLst>
          </p:cNvPr>
          <p:cNvCxnSpPr>
            <a:cxnSpLocks/>
          </p:cNvCxnSpPr>
          <p:nvPr/>
        </p:nvCxnSpPr>
        <p:spPr>
          <a:xfrm>
            <a:off x="4397748" y="2701176"/>
            <a:ext cx="7683689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59">
            <a:extLst>
              <a:ext uri="{FF2B5EF4-FFF2-40B4-BE49-F238E27FC236}">
                <a16:creationId xmlns:a16="http://schemas.microsoft.com/office/drawing/2014/main" id="{13DFBB6D-0FC1-D34E-AF14-15C198F7DB25}"/>
              </a:ext>
            </a:extLst>
          </p:cNvPr>
          <p:cNvCxnSpPr>
            <a:cxnSpLocks/>
          </p:cNvCxnSpPr>
          <p:nvPr/>
        </p:nvCxnSpPr>
        <p:spPr>
          <a:xfrm>
            <a:off x="4397748" y="2317067"/>
            <a:ext cx="7683689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本框 186">
            <a:extLst>
              <a:ext uri="{FF2B5EF4-FFF2-40B4-BE49-F238E27FC236}">
                <a16:creationId xmlns:a16="http://schemas.microsoft.com/office/drawing/2014/main" id="{2056D287-911E-A84E-BB60-68AED6FB6F51}"/>
              </a:ext>
            </a:extLst>
          </p:cNvPr>
          <p:cNvSpPr txBox="1"/>
          <p:nvPr/>
        </p:nvSpPr>
        <p:spPr>
          <a:xfrm>
            <a:off x="4397748" y="3475076"/>
            <a:ext cx="65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C780D3F1-2FD8-7144-8374-405098C03078}"/>
              </a:ext>
            </a:extLst>
          </p:cNvPr>
          <p:cNvSpPr txBox="1"/>
          <p:nvPr/>
        </p:nvSpPr>
        <p:spPr>
          <a:xfrm>
            <a:off x="4397747" y="3106609"/>
            <a:ext cx="65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1F19E879-210A-4742-B291-3D13B6EE6204}"/>
              </a:ext>
            </a:extLst>
          </p:cNvPr>
          <p:cNvSpPr txBox="1"/>
          <p:nvPr/>
        </p:nvSpPr>
        <p:spPr>
          <a:xfrm>
            <a:off x="4397748" y="2727982"/>
            <a:ext cx="65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498F2AF8-D105-4A4E-9930-22B25466E305}"/>
              </a:ext>
            </a:extLst>
          </p:cNvPr>
          <p:cNvSpPr txBox="1"/>
          <p:nvPr/>
        </p:nvSpPr>
        <p:spPr>
          <a:xfrm>
            <a:off x="4397746" y="2349355"/>
            <a:ext cx="65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0052E838-7B69-264B-ADF8-984FE6649BF6}"/>
              </a:ext>
            </a:extLst>
          </p:cNvPr>
          <p:cNvSpPr txBox="1"/>
          <p:nvPr/>
        </p:nvSpPr>
        <p:spPr>
          <a:xfrm>
            <a:off x="4620808" y="4005948"/>
            <a:ext cx="30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A64F516E-CC18-0345-AE6A-B66E0014A590}"/>
              </a:ext>
            </a:extLst>
          </p:cNvPr>
          <p:cNvSpPr txBox="1"/>
          <p:nvPr/>
        </p:nvSpPr>
        <p:spPr>
          <a:xfrm>
            <a:off x="7209502" y="4016108"/>
            <a:ext cx="30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727A5DA4-392E-F841-8BAF-30300DC17403}"/>
              </a:ext>
            </a:extLst>
          </p:cNvPr>
          <p:cNvSpPr txBox="1"/>
          <p:nvPr/>
        </p:nvSpPr>
        <p:spPr>
          <a:xfrm>
            <a:off x="9798196" y="4016108"/>
            <a:ext cx="30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2A0176C8-9ABE-D64A-A0F8-9C9924882BD6}"/>
              </a:ext>
            </a:extLst>
          </p:cNvPr>
          <p:cNvSpPr txBox="1"/>
          <p:nvPr/>
        </p:nvSpPr>
        <p:spPr>
          <a:xfrm>
            <a:off x="5483706" y="4005948"/>
            <a:ext cx="30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00141972-5DC5-1C4E-A76E-802240D90DC9}"/>
              </a:ext>
            </a:extLst>
          </p:cNvPr>
          <p:cNvSpPr txBox="1"/>
          <p:nvPr/>
        </p:nvSpPr>
        <p:spPr>
          <a:xfrm>
            <a:off x="8072400" y="4016108"/>
            <a:ext cx="30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2E354D40-0E35-C747-A78D-FFBEE989D760}"/>
              </a:ext>
            </a:extLst>
          </p:cNvPr>
          <p:cNvSpPr txBox="1"/>
          <p:nvPr/>
        </p:nvSpPr>
        <p:spPr>
          <a:xfrm>
            <a:off x="10661094" y="4026268"/>
            <a:ext cx="30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83B420B7-E927-BD48-93A7-9B49EEFE97C8}"/>
              </a:ext>
            </a:extLst>
          </p:cNvPr>
          <p:cNvSpPr txBox="1"/>
          <p:nvPr/>
        </p:nvSpPr>
        <p:spPr>
          <a:xfrm>
            <a:off x="6346604" y="4005948"/>
            <a:ext cx="30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48B21454-6651-2E4E-9213-640645A3E874}"/>
              </a:ext>
            </a:extLst>
          </p:cNvPr>
          <p:cNvSpPr txBox="1"/>
          <p:nvPr/>
        </p:nvSpPr>
        <p:spPr>
          <a:xfrm>
            <a:off x="8935298" y="4016108"/>
            <a:ext cx="30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8F10EE60-7301-9F4C-B82E-741BC590C854}"/>
              </a:ext>
            </a:extLst>
          </p:cNvPr>
          <p:cNvSpPr txBox="1"/>
          <p:nvPr/>
        </p:nvSpPr>
        <p:spPr>
          <a:xfrm>
            <a:off x="11523992" y="4026268"/>
            <a:ext cx="30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椭圆 224">
            <a:extLst>
              <a:ext uri="{FF2B5EF4-FFF2-40B4-BE49-F238E27FC236}">
                <a16:creationId xmlns:a16="http://schemas.microsoft.com/office/drawing/2014/main" id="{39D82852-E3FC-4844-A980-26E8AB123A15}"/>
              </a:ext>
            </a:extLst>
          </p:cNvPr>
          <p:cNvSpPr/>
          <p:nvPr/>
        </p:nvSpPr>
        <p:spPr>
          <a:xfrm>
            <a:off x="7605661" y="3083494"/>
            <a:ext cx="370450" cy="37045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椭圆 225">
            <a:extLst>
              <a:ext uri="{FF2B5EF4-FFF2-40B4-BE49-F238E27FC236}">
                <a16:creationId xmlns:a16="http://schemas.microsoft.com/office/drawing/2014/main" id="{A192FCBD-548D-3C49-B1A8-1E14808C6764}"/>
              </a:ext>
            </a:extLst>
          </p:cNvPr>
          <p:cNvSpPr/>
          <p:nvPr/>
        </p:nvSpPr>
        <p:spPr>
          <a:xfrm>
            <a:off x="7210279" y="3455800"/>
            <a:ext cx="370450" cy="37045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椭圆 226">
            <a:extLst>
              <a:ext uri="{FF2B5EF4-FFF2-40B4-BE49-F238E27FC236}">
                <a16:creationId xmlns:a16="http://schemas.microsoft.com/office/drawing/2014/main" id="{5180610E-C87D-C04D-B349-39C1CF7D4F53}"/>
              </a:ext>
            </a:extLst>
          </p:cNvPr>
          <p:cNvSpPr/>
          <p:nvPr/>
        </p:nvSpPr>
        <p:spPr>
          <a:xfrm>
            <a:off x="8041824" y="2326251"/>
            <a:ext cx="370450" cy="37045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8" name="椭圆 227">
            <a:extLst>
              <a:ext uri="{FF2B5EF4-FFF2-40B4-BE49-F238E27FC236}">
                <a16:creationId xmlns:a16="http://schemas.microsoft.com/office/drawing/2014/main" id="{1432398A-5888-CE4F-9581-655EAF356AF8}"/>
              </a:ext>
            </a:extLst>
          </p:cNvPr>
          <p:cNvSpPr/>
          <p:nvPr/>
        </p:nvSpPr>
        <p:spPr>
          <a:xfrm>
            <a:off x="7904433" y="2707040"/>
            <a:ext cx="370450" cy="37045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9" name="椭圆 228">
            <a:extLst>
              <a:ext uri="{FF2B5EF4-FFF2-40B4-BE49-F238E27FC236}">
                <a16:creationId xmlns:a16="http://schemas.microsoft.com/office/drawing/2014/main" id="{F92405CD-B8FA-0C43-8DA2-0E951227EC65}"/>
              </a:ext>
            </a:extLst>
          </p:cNvPr>
          <p:cNvSpPr/>
          <p:nvPr/>
        </p:nvSpPr>
        <p:spPr>
          <a:xfrm>
            <a:off x="6654751" y="1826801"/>
            <a:ext cx="236532" cy="2365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87953332-B3C5-8C42-A252-32164F3ADCF8}"/>
              </a:ext>
            </a:extLst>
          </p:cNvPr>
          <p:cNvSpPr txBox="1"/>
          <p:nvPr/>
        </p:nvSpPr>
        <p:spPr>
          <a:xfrm>
            <a:off x="6893489" y="1783283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LEFIT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1" name="椭圆 230">
            <a:extLst>
              <a:ext uri="{FF2B5EF4-FFF2-40B4-BE49-F238E27FC236}">
                <a16:creationId xmlns:a16="http://schemas.microsoft.com/office/drawing/2014/main" id="{3A0281A7-DC7F-6340-AF50-3AC97AA22692}"/>
              </a:ext>
            </a:extLst>
          </p:cNvPr>
          <p:cNvSpPr/>
          <p:nvPr/>
        </p:nvSpPr>
        <p:spPr>
          <a:xfrm>
            <a:off x="8102880" y="3462848"/>
            <a:ext cx="370450" cy="370450"/>
          </a:xfrm>
          <a:prstGeom prst="ellipse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" name="椭圆 232">
            <a:extLst>
              <a:ext uri="{FF2B5EF4-FFF2-40B4-BE49-F238E27FC236}">
                <a16:creationId xmlns:a16="http://schemas.microsoft.com/office/drawing/2014/main" id="{218A3C3C-C008-AC44-BCBB-C256D9C51754}"/>
              </a:ext>
            </a:extLst>
          </p:cNvPr>
          <p:cNvSpPr/>
          <p:nvPr/>
        </p:nvSpPr>
        <p:spPr>
          <a:xfrm>
            <a:off x="9759912" y="2325103"/>
            <a:ext cx="370450" cy="370450"/>
          </a:xfrm>
          <a:prstGeom prst="ellipse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" name="椭圆 233">
            <a:extLst>
              <a:ext uri="{FF2B5EF4-FFF2-40B4-BE49-F238E27FC236}">
                <a16:creationId xmlns:a16="http://schemas.microsoft.com/office/drawing/2014/main" id="{294245DA-94A5-2D4C-B1E8-07810B8CAEE3}"/>
              </a:ext>
            </a:extLst>
          </p:cNvPr>
          <p:cNvSpPr/>
          <p:nvPr/>
        </p:nvSpPr>
        <p:spPr>
          <a:xfrm>
            <a:off x="9267464" y="2716602"/>
            <a:ext cx="370450" cy="370450"/>
          </a:xfrm>
          <a:prstGeom prst="ellipse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5" name="椭圆 234">
            <a:extLst>
              <a:ext uri="{FF2B5EF4-FFF2-40B4-BE49-F238E27FC236}">
                <a16:creationId xmlns:a16="http://schemas.microsoft.com/office/drawing/2014/main" id="{A06EAB49-6A32-1E44-B22F-0598534C87D4}"/>
              </a:ext>
            </a:extLst>
          </p:cNvPr>
          <p:cNvSpPr/>
          <p:nvPr/>
        </p:nvSpPr>
        <p:spPr>
          <a:xfrm>
            <a:off x="8784006" y="3087974"/>
            <a:ext cx="370450" cy="370450"/>
          </a:xfrm>
          <a:prstGeom prst="ellipse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" name="椭圆 235">
            <a:extLst>
              <a:ext uri="{FF2B5EF4-FFF2-40B4-BE49-F238E27FC236}">
                <a16:creationId xmlns:a16="http://schemas.microsoft.com/office/drawing/2014/main" id="{B1FACD40-78F5-094C-9461-FA91FBB20F61}"/>
              </a:ext>
            </a:extLst>
          </p:cNvPr>
          <p:cNvSpPr/>
          <p:nvPr/>
        </p:nvSpPr>
        <p:spPr>
          <a:xfrm>
            <a:off x="7946041" y="3092454"/>
            <a:ext cx="370450" cy="3704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7" name="椭圆 236">
            <a:extLst>
              <a:ext uri="{FF2B5EF4-FFF2-40B4-BE49-F238E27FC236}">
                <a16:creationId xmlns:a16="http://schemas.microsoft.com/office/drawing/2014/main" id="{841972B4-B1BD-1146-8769-DAA5C293A027}"/>
              </a:ext>
            </a:extLst>
          </p:cNvPr>
          <p:cNvSpPr/>
          <p:nvPr/>
        </p:nvSpPr>
        <p:spPr>
          <a:xfrm>
            <a:off x="9068182" y="2711821"/>
            <a:ext cx="370450" cy="3704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8" name="椭圆 237">
            <a:extLst>
              <a:ext uri="{FF2B5EF4-FFF2-40B4-BE49-F238E27FC236}">
                <a16:creationId xmlns:a16="http://schemas.microsoft.com/office/drawing/2014/main" id="{826D2E40-57D2-2044-B775-0592C93EC70F}"/>
              </a:ext>
            </a:extLst>
          </p:cNvPr>
          <p:cNvSpPr/>
          <p:nvPr/>
        </p:nvSpPr>
        <p:spPr>
          <a:xfrm>
            <a:off x="10616468" y="2323335"/>
            <a:ext cx="370450" cy="3704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0" name="椭圆 239">
            <a:extLst>
              <a:ext uri="{FF2B5EF4-FFF2-40B4-BE49-F238E27FC236}">
                <a16:creationId xmlns:a16="http://schemas.microsoft.com/office/drawing/2014/main" id="{C0FBDE44-2B0D-BE4F-877D-D76ABCFE549D}"/>
              </a:ext>
            </a:extLst>
          </p:cNvPr>
          <p:cNvSpPr/>
          <p:nvPr/>
        </p:nvSpPr>
        <p:spPr>
          <a:xfrm>
            <a:off x="8931396" y="3458912"/>
            <a:ext cx="370450" cy="370450"/>
          </a:xfrm>
          <a:prstGeom prst="ellipse">
            <a:avLst/>
          </a:prstGeom>
          <a:solidFill>
            <a:srgbClr val="C2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1" name="椭圆 240">
            <a:extLst>
              <a:ext uri="{FF2B5EF4-FFF2-40B4-BE49-F238E27FC236}">
                <a16:creationId xmlns:a16="http://schemas.microsoft.com/office/drawing/2014/main" id="{16F5D139-49B6-E447-98FE-355C729C84EB}"/>
              </a:ext>
            </a:extLst>
          </p:cNvPr>
          <p:cNvSpPr/>
          <p:nvPr/>
        </p:nvSpPr>
        <p:spPr>
          <a:xfrm>
            <a:off x="10471967" y="2721382"/>
            <a:ext cx="370450" cy="370450"/>
          </a:xfrm>
          <a:prstGeom prst="ellipse">
            <a:avLst/>
          </a:prstGeom>
          <a:solidFill>
            <a:srgbClr val="C2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2" name="椭圆 241">
            <a:extLst>
              <a:ext uri="{FF2B5EF4-FFF2-40B4-BE49-F238E27FC236}">
                <a16:creationId xmlns:a16="http://schemas.microsoft.com/office/drawing/2014/main" id="{86D33561-EE88-9A4F-AC07-73F1FB19ACC8}"/>
              </a:ext>
            </a:extLst>
          </p:cNvPr>
          <p:cNvSpPr/>
          <p:nvPr/>
        </p:nvSpPr>
        <p:spPr>
          <a:xfrm>
            <a:off x="9550383" y="3096935"/>
            <a:ext cx="370450" cy="370450"/>
          </a:xfrm>
          <a:prstGeom prst="ellipse">
            <a:avLst/>
          </a:prstGeom>
          <a:solidFill>
            <a:srgbClr val="C2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3" name="椭圆 242">
            <a:extLst>
              <a:ext uri="{FF2B5EF4-FFF2-40B4-BE49-F238E27FC236}">
                <a16:creationId xmlns:a16="http://schemas.microsoft.com/office/drawing/2014/main" id="{147A144C-818B-F74A-A2CF-C01F8BB23884}"/>
              </a:ext>
            </a:extLst>
          </p:cNvPr>
          <p:cNvSpPr/>
          <p:nvPr/>
        </p:nvSpPr>
        <p:spPr>
          <a:xfrm>
            <a:off x="11369247" y="2327938"/>
            <a:ext cx="370450" cy="370450"/>
          </a:xfrm>
          <a:prstGeom prst="ellipse">
            <a:avLst/>
          </a:prstGeom>
          <a:solidFill>
            <a:srgbClr val="C2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82E2AC2E-C21B-9C4A-A912-796C82FD29A4}"/>
              </a:ext>
            </a:extLst>
          </p:cNvPr>
          <p:cNvSpPr txBox="1"/>
          <p:nvPr/>
        </p:nvSpPr>
        <p:spPr>
          <a:xfrm>
            <a:off x="9251494" y="1783283"/>
            <a:ext cx="9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Keepland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3BD7309E-ECD3-1E4D-896F-E106A754B93C}"/>
              </a:ext>
            </a:extLst>
          </p:cNvPr>
          <p:cNvSpPr txBox="1"/>
          <p:nvPr/>
        </p:nvSpPr>
        <p:spPr>
          <a:xfrm>
            <a:off x="10687615" y="1785199"/>
            <a:ext cx="1358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Supermonkey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33074382-8BB2-664A-8B45-82C134892679}"/>
              </a:ext>
            </a:extLst>
          </p:cNvPr>
          <p:cNvSpPr txBox="1"/>
          <p:nvPr/>
        </p:nvSpPr>
        <p:spPr>
          <a:xfrm>
            <a:off x="7985560" y="177920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Sun</a:t>
            </a:r>
            <a:r>
              <a:rPr lang="en-US" altLang="zh-Han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pig</a:t>
            </a:r>
            <a:endParaRPr lang="zh-CN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3F703D4E-3695-EA40-857A-FFB2123F32CA}"/>
              </a:ext>
            </a:extLst>
          </p:cNvPr>
          <p:cNvSpPr txBox="1"/>
          <p:nvPr/>
        </p:nvSpPr>
        <p:spPr>
          <a:xfrm>
            <a:off x="10713513" y="3528524"/>
            <a:ext cx="1559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Per capita</a:t>
            </a:r>
            <a:r>
              <a:rPr lang="zh-Han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repurchase rate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0711E8DE-F287-AD49-B83D-B13C76F8E220}"/>
              </a:ext>
            </a:extLst>
          </p:cNvPr>
          <p:cNvSpPr txBox="1"/>
          <p:nvPr/>
        </p:nvSpPr>
        <p:spPr>
          <a:xfrm rot="16200000">
            <a:off x="3888746" y="1948479"/>
            <a:ext cx="65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A9038F1-C327-4CA1-9DC2-E1070EA6E7F5}"/>
              </a:ext>
            </a:extLst>
          </p:cNvPr>
          <p:cNvSpPr/>
          <p:nvPr/>
        </p:nvSpPr>
        <p:spPr>
          <a:xfrm>
            <a:off x="4374636" y="1389580"/>
            <a:ext cx="809168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LEFIT is lagging behind its main competitors in per capita repurchase rate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27AA5850-BB23-4EB0-B289-9ADCACDE9EFF}"/>
              </a:ext>
            </a:extLst>
          </p:cNvPr>
          <p:cNvGrpSpPr/>
          <p:nvPr/>
        </p:nvGrpSpPr>
        <p:grpSpPr>
          <a:xfrm>
            <a:off x="4044452" y="1468777"/>
            <a:ext cx="7924028" cy="274746"/>
            <a:chOff x="179512" y="1556792"/>
            <a:chExt cx="6047693" cy="252000"/>
          </a:xfrm>
          <a:solidFill>
            <a:srgbClr val="CC0001"/>
          </a:solidFill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3D6A7927-FBDD-4386-AB15-4BA2171479C4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99" name="直接连接符 254">
              <a:extLst>
                <a:ext uri="{FF2B5EF4-FFF2-40B4-BE49-F238E27FC236}">
                  <a16:creationId xmlns:a16="http://schemas.microsoft.com/office/drawing/2014/main" id="{4FAFE007-910E-4EEE-B491-3D236B9472EA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6047693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椭圆 108">
            <a:extLst>
              <a:ext uri="{FF2B5EF4-FFF2-40B4-BE49-F238E27FC236}">
                <a16:creationId xmlns:a16="http://schemas.microsoft.com/office/drawing/2014/main" id="{06E32B4B-6BD9-4CDA-942F-7E790AE3490A}"/>
              </a:ext>
            </a:extLst>
          </p:cNvPr>
          <p:cNvSpPr/>
          <p:nvPr/>
        </p:nvSpPr>
        <p:spPr>
          <a:xfrm>
            <a:off x="10448369" y="1833478"/>
            <a:ext cx="236532" cy="236532"/>
          </a:xfrm>
          <a:prstGeom prst="ellipse">
            <a:avLst/>
          </a:prstGeom>
          <a:solidFill>
            <a:srgbClr val="C2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E8DD7F12-951F-405C-9009-687D774102B4}"/>
              </a:ext>
            </a:extLst>
          </p:cNvPr>
          <p:cNvSpPr/>
          <p:nvPr/>
        </p:nvSpPr>
        <p:spPr>
          <a:xfrm>
            <a:off x="8985091" y="1833478"/>
            <a:ext cx="236532" cy="236532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02E4EA33-4875-431C-A93A-C2B99FA6242C}"/>
              </a:ext>
            </a:extLst>
          </p:cNvPr>
          <p:cNvSpPr/>
          <p:nvPr/>
        </p:nvSpPr>
        <p:spPr>
          <a:xfrm>
            <a:off x="7742978" y="1826801"/>
            <a:ext cx="236532" cy="236532"/>
          </a:xfrm>
          <a:prstGeom prst="ellipse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3" name="直接连接符 40">
            <a:extLst>
              <a:ext uri="{FF2B5EF4-FFF2-40B4-BE49-F238E27FC236}">
                <a16:creationId xmlns:a16="http://schemas.microsoft.com/office/drawing/2014/main" id="{05183020-829D-42A5-B73C-E9A246C13DCB}"/>
              </a:ext>
            </a:extLst>
          </p:cNvPr>
          <p:cNvCxnSpPr>
            <a:cxnSpLocks/>
          </p:cNvCxnSpPr>
          <p:nvPr/>
        </p:nvCxnSpPr>
        <p:spPr>
          <a:xfrm>
            <a:off x="6030168" y="4118266"/>
            <a:ext cx="0" cy="1197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34">
            <a:extLst>
              <a:ext uri="{FF2B5EF4-FFF2-40B4-BE49-F238E27FC236}">
                <a16:creationId xmlns:a16="http://schemas.microsoft.com/office/drawing/2014/main" id="{A8D27396-59AD-44A4-A280-04E3A1EA0D51}"/>
              </a:ext>
            </a:extLst>
          </p:cNvPr>
          <p:cNvCxnSpPr>
            <a:cxnSpLocks/>
          </p:cNvCxnSpPr>
          <p:nvPr/>
        </p:nvCxnSpPr>
        <p:spPr>
          <a:xfrm>
            <a:off x="9460021" y="4169066"/>
            <a:ext cx="0" cy="1858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40">
            <a:extLst>
              <a:ext uri="{FF2B5EF4-FFF2-40B4-BE49-F238E27FC236}">
                <a16:creationId xmlns:a16="http://schemas.microsoft.com/office/drawing/2014/main" id="{9A2660C3-694F-4434-AA1F-E6B410D93CB1}"/>
              </a:ext>
            </a:extLst>
          </p:cNvPr>
          <p:cNvCxnSpPr>
            <a:cxnSpLocks/>
          </p:cNvCxnSpPr>
          <p:nvPr/>
        </p:nvCxnSpPr>
        <p:spPr>
          <a:xfrm>
            <a:off x="7753098" y="4135455"/>
            <a:ext cx="0" cy="1197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40">
            <a:extLst>
              <a:ext uri="{FF2B5EF4-FFF2-40B4-BE49-F238E27FC236}">
                <a16:creationId xmlns:a16="http://schemas.microsoft.com/office/drawing/2014/main" id="{C261F71C-E820-46BE-BB8E-043EEE016D5D}"/>
              </a:ext>
            </a:extLst>
          </p:cNvPr>
          <p:cNvCxnSpPr>
            <a:cxnSpLocks/>
          </p:cNvCxnSpPr>
          <p:nvPr/>
        </p:nvCxnSpPr>
        <p:spPr>
          <a:xfrm>
            <a:off x="8600648" y="4138586"/>
            <a:ext cx="0" cy="1197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40">
            <a:extLst>
              <a:ext uri="{FF2B5EF4-FFF2-40B4-BE49-F238E27FC236}">
                <a16:creationId xmlns:a16="http://schemas.microsoft.com/office/drawing/2014/main" id="{85EC47A5-8AEA-4D54-8257-A9A122547F5A}"/>
              </a:ext>
            </a:extLst>
          </p:cNvPr>
          <p:cNvCxnSpPr>
            <a:cxnSpLocks/>
          </p:cNvCxnSpPr>
          <p:nvPr/>
        </p:nvCxnSpPr>
        <p:spPr>
          <a:xfrm>
            <a:off x="10313418" y="4135455"/>
            <a:ext cx="0" cy="1197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40">
            <a:extLst>
              <a:ext uri="{FF2B5EF4-FFF2-40B4-BE49-F238E27FC236}">
                <a16:creationId xmlns:a16="http://schemas.microsoft.com/office/drawing/2014/main" id="{55D9531B-D739-4658-915D-F911D64E3987}"/>
              </a:ext>
            </a:extLst>
          </p:cNvPr>
          <p:cNvCxnSpPr>
            <a:cxnSpLocks/>
          </p:cNvCxnSpPr>
          <p:nvPr/>
        </p:nvCxnSpPr>
        <p:spPr>
          <a:xfrm>
            <a:off x="11160968" y="4138586"/>
            <a:ext cx="0" cy="1197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8D6F8B3-D6CC-4AB5-BEA0-6B38417237CA}"/>
              </a:ext>
            </a:extLst>
          </p:cNvPr>
          <p:cNvSpPr txBox="1"/>
          <p:nvPr/>
        </p:nvSpPr>
        <p:spPr>
          <a:xfrm>
            <a:off x="7927666" y="425712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Mid</a:t>
            </a:r>
            <a:endParaRPr lang="zh-CN" altLang="en-US" sz="1600" b="1" i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19E23E2E-7BF0-49F7-B8BD-55A3ECC4600F}"/>
              </a:ext>
            </a:extLst>
          </p:cNvPr>
          <p:cNvSpPr txBox="1"/>
          <p:nvPr/>
        </p:nvSpPr>
        <p:spPr>
          <a:xfrm>
            <a:off x="10512013" y="4251259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endParaRPr lang="zh-CN" altLang="en-US" sz="1600" b="1" i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B79977B5-E290-4687-9C3A-5EEB7B1DF283}"/>
              </a:ext>
            </a:extLst>
          </p:cNvPr>
          <p:cNvSpPr/>
          <p:nvPr/>
        </p:nvSpPr>
        <p:spPr>
          <a:xfrm>
            <a:off x="584957" y="1389580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LEFIT has low payment cycle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2DA2ADF6-AF41-400B-B7E2-57250C4C9B21}"/>
              </a:ext>
            </a:extLst>
          </p:cNvPr>
          <p:cNvGrpSpPr/>
          <p:nvPr/>
        </p:nvGrpSpPr>
        <p:grpSpPr>
          <a:xfrm>
            <a:off x="254772" y="1478825"/>
            <a:ext cx="3524748" cy="274746"/>
            <a:chOff x="179512" y="1556792"/>
            <a:chExt cx="2690121" cy="252000"/>
          </a:xfrm>
          <a:solidFill>
            <a:srgbClr val="CC0001"/>
          </a:solidFill>
        </p:grpSpPr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4046C123-B508-4179-9CF7-2ED2B7ACC68B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184" name="直接连接符 254">
              <a:extLst>
                <a:ext uri="{FF2B5EF4-FFF2-40B4-BE49-F238E27FC236}">
                  <a16:creationId xmlns:a16="http://schemas.microsoft.com/office/drawing/2014/main" id="{983760B2-4EBD-4782-BA8F-686FD4AD5E18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2690121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矩形 184">
            <a:extLst>
              <a:ext uri="{FF2B5EF4-FFF2-40B4-BE49-F238E27FC236}">
                <a16:creationId xmlns:a16="http://schemas.microsoft.com/office/drawing/2014/main" id="{27A11679-01E7-4E7A-B93F-ABE180F1037B}"/>
              </a:ext>
            </a:extLst>
          </p:cNvPr>
          <p:cNvSpPr>
            <a:spLocks noChangeAspect="1"/>
          </p:cNvSpPr>
          <p:nvPr/>
        </p:nvSpPr>
        <p:spPr>
          <a:xfrm>
            <a:off x="3431407" y="2358785"/>
            <a:ext cx="338553" cy="33516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E1A0B4B8-EBBF-44B3-858C-0079BFDCE6D7}"/>
              </a:ext>
            </a:extLst>
          </p:cNvPr>
          <p:cNvSpPr>
            <a:spLocks noChangeAspect="1"/>
          </p:cNvSpPr>
          <p:nvPr/>
        </p:nvSpPr>
        <p:spPr>
          <a:xfrm>
            <a:off x="2145288" y="2740857"/>
            <a:ext cx="338553" cy="33516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787E96C5-7F67-41DD-AD4E-C2DA2006422F}"/>
              </a:ext>
            </a:extLst>
          </p:cNvPr>
          <p:cNvSpPr>
            <a:spLocks noChangeAspect="1"/>
          </p:cNvSpPr>
          <p:nvPr/>
        </p:nvSpPr>
        <p:spPr>
          <a:xfrm>
            <a:off x="2144516" y="3132748"/>
            <a:ext cx="338553" cy="33516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D5F561A0-9D3F-4A03-8FA7-F9996CD30097}"/>
              </a:ext>
            </a:extLst>
          </p:cNvPr>
          <p:cNvSpPr>
            <a:spLocks noChangeAspect="1"/>
          </p:cNvSpPr>
          <p:nvPr/>
        </p:nvSpPr>
        <p:spPr>
          <a:xfrm>
            <a:off x="2145288" y="3528345"/>
            <a:ext cx="338553" cy="33516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EA174383-18AD-4700-9364-8F27A6A75404}"/>
              </a:ext>
            </a:extLst>
          </p:cNvPr>
          <p:cNvSpPr>
            <a:spLocks noChangeAspect="1"/>
          </p:cNvSpPr>
          <p:nvPr/>
        </p:nvSpPr>
        <p:spPr>
          <a:xfrm>
            <a:off x="2144516" y="3929163"/>
            <a:ext cx="338553" cy="33516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03C91626-4555-4651-9E9C-08EB6D3EC5D8}"/>
              </a:ext>
            </a:extLst>
          </p:cNvPr>
          <p:cNvSpPr>
            <a:spLocks noChangeAspect="1"/>
          </p:cNvSpPr>
          <p:nvPr/>
        </p:nvSpPr>
        <p:spPr>
          <a:xfrm>
            <a:off x="2562407" y="2741042"/>
            <a:ext cx="338553" cy="33516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1612862A-A5DE-42BE-A90D-B7BE0619443A}"/>
              </a:ext>
            </a:extLst>
          </p:cNvPr>
          <p:cNvSpPr>
            <a:spLocks noChangeAspect="1"/>
          </p:cNvSpPr>
          <p:nvPr/>
        </p:nvSpPr>
        <p:spPr>
          <a:xfrm>
            <a:off x="2561635" y="3132933"/>
            <a:ext cx="338553" cy="33516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F16BC6B9-1E47-445D-B391-5CACB9A2C89D}"/>
              </a:ext>
            </a:extLst>
          </p:cNvPr>
          <p:cNvSpPr>
            <a:spLocks noChangeAspect="1"/>
          </p:cNvSpPr>
          <p:nvPr/>
        </p:nvSpPr>
        <p:spPr>
          <a:xfrm>
            <a:off x="2989448" y="2740857"/>
            <a:ext cx="338553" cy="33516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077ECEC1-D48D-4FDF-9447-D73C0257DE4F}"/>
              </a:ext>
            </a:extLst>
          </p:cNvPr>
          <p:cNvSpPr>
            <a:spLocks noChangeAspect="1"/>
          </p:cNvSpPr>
          <p:nvPr/>
        </p:nvSpPr>
        <p:spPr>
          <a:xfrm>
            <a:off x="3429191" y="3122931"/>
            <a:ext cx="338551" cy="335159"/>
          </a:xfrm>
          <a:prstGeom prst="rect">
            <a:avLst/>
          </a:prstGeom>
          <a:solidFill>
            <a:srgbClr val="DCDCDC">
              <a:alpha val="8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319E35D2-E9CB-4192-8039-50DEE37EE23A}"/>
              </a:ext>
            </a:extLst>
          </p:cNvPr>
          <p:cNvSpPr>
            <a:spLocks noChangeAspect="1"/>
          </p:cNvSpPr>
          <p:nvPr/>
        </p:nvSpPr>
        <p:spPr>
          <a:xfrm>
            <a:off x="3422562" y="3526827"/>
            <a:ext cx="338551" cy="335159"/>
          </a:xfrm>
          <a:prstGeom prst="rect">
            <a:avLst/>
          </a:prstGeom>
          <a:solidFill>
            <a:srgbClr val="DCDCDC">
              <a:alpha val="8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8B00407B-E8A6-471D-BF1E-0CA145A6A9C6}"/>
              </a:ext>
            </a:extLst>
          </p:cNvPr>
          <p:cNvSpPr>
            <a:spLocks noChangeAspect="1"/>
          </p:cNvSpPr>
          <p:nvPr/>
        </p:nvSpPr>
        <p:spPr>
          <a:xfrm>
            <a:off x="3422562" y="3924139"/>
            <a:ext cx="338551" cy="335159"/>
          </a:xfrm>
          <a:prstGeom prst="rect">
            <a:avLst/>
          </a:prstGeom>
          <a:solidFill>
            <a:srgbClr val="DCDCDC">
              <a:alpha val="8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3B0EF48-F83A-4BC1-97A2-1E41059A22A8}"/>
              </a:ext>
            </a:extLst>
          </p:cNvPr>
          <p:cNvSpPr>
            <a:spLocks noChangeAspect="1"/>
          </p:cNvSpPr>
          <p:nvPr/>
        </p:nvSpPr>
        <p:spPr>
          <a:xfrm>
            <a:off x="2559773" y="3533172"/>
            <a:ext cx="338551" cy="335159"/>
          </a:xfrm>
          <a:prstGeom prst="rect">
            <a:avLst/>
          </a:prstGeom>
          <a:solidFill>
            <a:srgbClr val="DCDCDC">
              <a:alpha val="8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AA62E3E4-D9E3-42C8-B79B-B8E457B83521}"/>
              </a:ext>
            </a:extLst>
          </p:cNvPr>
          <p:cNvSpPr>
            <a:spLocks noChangeAspect="1"/>
          </p:cNvSpPr>
          <p:nvPr/>
        </p:nvSpPr>
        <p:spPr>
          <a:xfrm>
            <a:off x="2559773" y="3930484"/>
            <a:ext cx="338551" cy="335159"/>
          </a:xfrm>
          <a:prstGeom prst="rect">
            <a:avLst/>
          </a:prstGeom>
          <a:solidFill>
            <a:srgbClr val="DCDCDC">
              <a:alpha val="8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91DCF69B-91D9-4337-9E3C-3E6094CD3A84}"/>
              </a:ext>
            </a:extLst>
          </p:cNvPr>
          <p:cNvSpPr>
            <a:spLocks noChangeAspect="1"/>
          </p:cNvSpPr>
          <p:nvPr/>
        </p:nvSpPr>
        <p:spPr>
          <a:xfrm>
            <a:off x="2994479" y="3137104"/>
            <a:ext cx="338551" cy="335159"/>
          </a:xfrm>
          <a:prstGeom prst="rect">
            <a:avLst/>
          </a:prstGeom>
          <a:solidFill>
            <a:srgbClr val="DCDCDC">
              <a:alpha val="8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F9F79DAA-F7DF-49F3-861C-F713A92DCA36}"/>
              </a:ext>
            </a:extLst>
          </p:cNvPr>
          <p:cNvSpPr>
            <a:spLocks noChangeAspect="1"/>
          </p:cNvSpPr>
          <p:nvPr/>
        </p:nvSpPr>
        <p:spPr>
          <a:xfrm>
            <a:off x="2987850" y="3541000"/>
            <a:ext cx="338551" cy="335159"/>
          </a:xfrm>
          <a:prstGeom prst="rect">
            <a:avLst/>
          </a:prstGeom>
          <a:solidFill>
            <a:srgbClr val="DCDCDC">
              <a:alpha val="8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5646722B-DA6D-4C62-94FD-F06D68CBF165}"/>
              </a:ext>
            </a:extLst>
          </p:cNvPr>
          <p:cNvSpPr>
            <a:spLocks noChangeAspect="1"/>
          </p:cNvSpPr>
          <p:nvPr/>
        </p:nvSpPr>
        <p:spPr>
          <a:xfrm>
            <a:off x="2987850" y="3930692"/>
            <a:ext cx="338551" cy="335159"/>
          </a:xfrm>
          <a:prstGeom prst="rect">
            <a:avLst/>
          </a:prstGeom>
          <a:solidFill>
            <a:srgbClr val="DCDCDC">
              <a:alpha val="8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1" name="Rectangle 79">
            <a:extLst>
              <a:ext uri="{FF2B5EF4-FFF2-40B4-BE49-F238E27FC236}">
                <a16:creationId xmlns:a16="http://schemas.microsoft.com/office/drawing/2014/main" id="{9A931487-D175-4EF3-B825-C71115312067}"/>
              </a:ext>
            </a:extLst>
          </p:cNvPr>
          <p:cNvSpPr>
            <a:spLocks/>
          </p:cNvSpPr>
          <p:nvPr/>
        </p:nvSpPr>
        <p:spPr>
          <a:xfrm>
            <a:off x="515958" y="4783498"/>
            <a:ext cx="3698659" cy="6961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Shorter payment cycle 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needs </a:t>
            </a: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higher customer repurchase frequency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 for stores to operate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262" name="Rectangle 79">
            <a:extLst>
              <a:ext uri="{FF2B5EF4-FFF2-40B4-BE49-F238E27FC236}">
                <a16:creationId xmlns:a16="http://schemas.microsoft.com/office/drawing/2014/main" id="{1BB106EB-40BE-449C-AACA-26D4B8507A07}"/>
              </a:ext>
            </a:extLst>
          </p:cNvPr>
          <p:cNvSpPr>
            <a:spLocks/>
          </p:cNvSpPr>
          <p:nvPr/>
        </p:nvSpPr>
        <p:spPr>
          <a:xfrm>
            <a:off x="515455" y="5749712"/>
            <a:ext cx="3702067" cy="62874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The key trend 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in specialty fitness market</a:t>
            </a:r>
          </a:p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 is to </a:t>
            </a: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increase customer stickiness</a:t>
            </a:r>
            <a:endParaRPr lang="zh-CN" altLang="zh-CN" sz="14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263" name="Rectangle 79">
            <a:extLst>
              <a:ext uri="{FF2B5EF4-FFF2-40B4-BE49-F238E27FC236}">
                <a16:creationId xmlns:a16="http://schemas.microsoft.com/office/drawing/2014/main" id="{861381F2-29A1-4074-B979-4D757E221955}"/>
              </a:ext>
            </a:extLst>
          </p:cNvPr>
          <p:cNvSpPr>
            <a:spLocks/>
          </p:cNvSpPr>
          <p:nvPr/>
        </p:nvSpPr>
        <p:spPr>
          <a:xfrm>
            <a:off x="7221846" y="4781640"/>
            <a:ext cx="4603831" cy="6867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Multiple competitors 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have witnessed </a:t>
            </a: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increases in</a:t>
            </a:r>
          </a:p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 repurchase rates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, while </a:t>
            </a: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LEFIT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 seems to be </a:t>
            </a: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slightly behind</a:t>
            </a:r>
            <a:endParaRPr lang="zh-CN" altLang="zh-CN" sz="1400" b="1" i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265" name="Rectangle 79">
            <a:extLst>
              <a:ext uri="{FF2B5EF4-FFF2-40B4-BE49-F238E27FC236}">
                <a16:creationId xmlns:a16="http://schemas.microsoft.com/office/drawing/2014/main" id="{EAA615B8-003A-44EC-B481-1A143A9D934A}"/>
              </a:ext>
            </a:extLst>
          </p:cNvPr>
          <p:cNvSpPr>
            <a:spLocks/>
          </p:cNvSpPr>
          <p:nvPr/>
        </p:nvSpPr>
        <p:spPr>
          <a:xfrm>
            <a:off x="7221845" y="5716276"/>
            <a:ext cx="4603827" cy="6794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LEFIT’s customer stickiness 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is </a:t>
            </a: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comparatively lower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 than its main competitors (</a:t>
            </a:r>
            <a:r>
              <a:rPr lang="en-US" altLang="zh-CN" sz="1400" kern="100" dirty="0" err="1">
                <a:solidFill>
                  <a:prstClr val="black"/>
                </a:solidFill>
                <a:ea typeface="宋体" panose="02010600030101010101" pitchFamily="2" charset="-122"/>
              </a:rPr>
              <a:t>Sunpig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1400" kern="100" dirty="0" err="1">
                <a:solidFill>
                  <a:prstClr val="black"/>
                </a:solidFill>
                <a:ea typeface="宋体" panose="02010600030101010101" pitchFamily="2" charset="-122"/>
              </a:rPr>
              <a:t>Keepland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1400" kern="100" dirty="0" err="1">
                <a:solidFill>
                  <a:prstClr val="black"/>
                </a:solidFill>
                <a:ea typeface="宋体" panose="02010600030101010101" pitchFamily="2" charset="-122"/>
              </a:rPr>
              <a:t>Supermonkey</a:t>
            </a: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)</a:t>
            </a:r>
            <a:endParaRPr lang="zh-CN" altLang="zh-CN" sz="1400" b="1" i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898DEE0-C304-47FF-817F-EBF94512F167}"/>
              </a:ext>
            </a:extLst>
          </p:cNvPr>
          <p:cNvCxnSpPr>
            <a:cxnSpLocks/>
            <a:stCxn id="262" idx="3"/>
            <a:endCxn id="265" idx="1"/>
          </p:cNvCxnSpPr>
          <p:nvPr/>
        </p:nvCxnSpPr>
        <p:spPr>
          <a:xfrm flipV="1">
            <a:off x="4217522" y="6055987"/>
            <a:ext cx="3004323" cy="809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6" name="Isosceles Triangle 103">
            <a:extLst>
              <a:ext uri="{FF2B5EF4-FFF2-40B4-BE49-F238E27FC236}">
                <a16:creationId xmlns:a16="http://schemas.microsoft.com/office/drawing/2014/main" id="{02D89EF0-074E-48D6-9A9D-195EFDF11B48}"/>
              </a:ext>
            </a:extLst>
          </p:cNvPr>
          <p:cNvSpPr/>
          <p:nvPr/>
        </p:nvSpPr>
        <p:spPr>
          <a:xfrm rot="10800000" flipV="1">
            <a:off x="5508514" y="5964232"/>
            <a:ext cx="418380" cy="153815"/>
          </a:xfrm>
          <a:prstGeom prst="triangle">
            <a:avLst/>
          </a:prstGeom>
          <a:solidFill>
            <a:srgbClr val="C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7" name="Rectangle 79">
            <a:extLst>
              <a:ext uri="{FF2B5EF4-FFF2-40B4-BE49-F238E27FC236}">
                <a16:creationId xmlns:a16="http://schemas.microsoft.com/office/drawing/2014/main" id="{C8F35D76-E814-4524-9D2F-576F17C9FC41}"/>
              </a:ext>
            </a:extLst>
          </p:cNvPr>
          <p:cNvSpPr>
            <a:spLocks/>
          </p:cNvSpPr>
          <p:nvPr/>
        </p:nvSpPr>
        <p:spPr>
          <a:xfrm>
            <a:off x="4374636" y="4828111"/>
            <a:ext cx="2696719" cy="108353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  Major problem of LEFIT:</a:t>
            </a:r>
          </a:p>
          <a:p>
            <a:pPr marL="365125" indent="-188913">
              <a:spcBef>
                <a:spcPts val="0"/>
              </a:spcBef>
              <a:buFont typeface="Symbol" charset="2"/>
              <a:buChar char="-"/>
            </a:pPr>
            <a:r>
              <a:rPr lang="en-US" altLang="zh-CN" sz="1600" i="1" dirty="0">
                <a:solidFill>
                  <a:schemeClr val="tx1"/>
                </a:solidFill>
              </a:rPr>
              <a:t>Low customer stickiness, which indicates that</a:t>
            </a:r>
            <a:r>
              <a:rPr lang="en-US" altLang="zh-CN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rgbClr val="C00000"/>
                </a:solidFill>
              </a:rPr>
              <a:t>LEFIT has poor CRM</a:t>
            </a:r>
          </a:p>
        </p:txBody>
      </p:sp>
      <p:sp>
        <p:nvSpPr>
          <p:cNvPr id="268" name="椭圆 267">
            <a:extLst>
              <a:ext uri="{FF2B5EF4-FFF2-40B4-BE49-F238E27FC236}">
                <a16:creationId xmlns:a16="http://schemas.microsoft.com/office/drawing/2014/main" id="{EFDC2938-3046-4A0E-A49F-0900C39D7BA1}"/>
              </a:ext>
            </a:extLst>
          </p:cNvPr>
          <p:cNvSpPr/>
          <p:nvPr/>
        </p:nvSpPr>
        <p:spPr>
          <a:xfrm>
            <a:off x="5562935" y="3465036"/>
            <a:ext cx="370450" cy="370450"/>
          </a:xfrm>
          <a:prstGeom prst="ellipse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911EF2B1-EE10-4344-A108-398097345C9A}"/>
              </a:ext>
            </a:extLst>
          </p:cNvPr>
          <p:cNvSpPr/>
          <p:nvPr/>
        </p:nvSpPr>
        <p:spPr>
          <a:xfrm>
            <a:off x="5773594" y="3089106"/>
            <a:ext cx="370450" cy="370450"/>
          </a:xfrm>
          <a:prstGeom prst="ellipse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0" name="椭圆 269">
            <a:extLst>
              <a:ext uri="{FF2B5EF4-FFF2-40B4-BE49-F238E27FC236}">
                <a16:creationId xmlns:a16="http://schemas.microsoft.com/office/drawing/2014/main" id="{6945BF56-3EE9-4FA4-A785-C4A2C40B3E90}"/>
              </a:ext>
            </a:extLst>
          </p:cNvPr>
          <p:cNvSpPr/>
          <p:nvPr/>
        </p:nvSpPr>
        <p:spPr>
          <a:xfrm>
            <a:off x="6050649" y="2714254"/>
            <a:ext cx="370450" cy="370450"/>
          </a:xfrm>
          <a:prstGeom prst="ellipse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椭圆 270">
            <a:extLst>
              <a:ext uri="{FF2B5EF4-FFF2-40B4-BE49-F238E27FC236}">
                <a16:creationId xmlns:a16="http://schemas.microsoft.com/office/drawing/2014/main" id="{C471E9BA-15F4-43A6-9CA0-8459EAE9324C}"/>
              </a:ext>
            </a:extLst>
          </p:cNvPr>
          <p:cNvSpPr/>
          <p:nvPr/>
        </p:nvSpPr>
        <p:spPr>
          <a:xfrm>
            <a:off x="6162496" y="2326460"/>
            <a:ext cx="370450" cy="370450"/>
          </a:xfrm>
          <a:prstGeom prst="ellipse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2" name="椭圆 271">
            <a:extLst>
              <a:ext uri="{FF2B5EF4-FFF2-40B4-BE49-F238E27FC236}">
                <a16:creationId xmlns:a16="http://schemas.microsoft.com/office/drawing/2014/main" id="{1091F312-BAEA-40E1-A659-822EA8A420A8}"/>
              </a:ext>
            </a:extLst>
          </p:cNvPr>
          <p:cNvSpPr/>
          <p:nvPr/>
        </p:nvSpPr>
        <p:spPr>
          <a:xfrm>
            <a:off x="4712455" y="1831222"/>
            <a:ext cx="237633" cy="237633"/>
          </a:xfrm>
          <a:prstGeom prst="ellipse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5AB245A4-FB4D-423D-8FD2-4FDE70E0E758}"/>
              </a:ext>
            </a:extLst>
          </p:cNvPr>
          <p:cNvSpPr txBox="1"/>
          <p:nvPr/>
        </p:nvSpPr>
        <p:spPr>
          <a:xfrm>
            <a:off x="4946547" y="1783582"/>
            <a:ext cx="2752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Traditional gym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34276FB-C598-4D89-A170-750EAC9B4AD8}"/>
              </a:ext>
            </a:extLst>
          </p:cNvPr>
          <p:cNvCxnSpPr>
            <a:cxnSpLocks/>
          </p:cNvCxnSpPr>
          <p:nvPr/>
        </p:nvCxnSpPr>
        <p:spPr>
          <a:xfrm>
            <a:off x="2286000" y="5468420"/>
            <a:ext cx="0" cy="329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直接箭头连接符 276">
            <a:extLst>
              <a:ext uri="{FF2B5EF4-FFF2-40B4-BE49-F238E27FC236}">
                <a16:creationId xmlns:a16="http://schemas.microsoft.com/office/drawing/2014/main" id="{A3B9BD80-357A-4E3D-8704-C5D7BE577277}"/>
              </a:ext>
            </a:extLst>
          </p:cNvPr>
          <p:cNvCxnSpPr/>
          <p:nvPr/>
        </p:nvCxnSpPr>
        <p:spPr>
          <a:xfrm>
            <a:off x="2286000" y="4354960"/>
            <a:ext cx="0" cy="4266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直接箭头连接符 277">
            <a:extLst>
              <a:ext uri="{FF2B5EF4-FFF2-40B4-BE49-F238E27FC236}">
                <a16:creationId xmlns:a16="http://schemas.microsoft.com/office/drawing/2014/main" id="{68776216-A7CC-4DF4-A878-D0A7A154832E}"/>
              </a:ext>
            </a:extLst>
          </p:cNvPr>
          <p:cNvCxnSpPr/>
          <p:nvPr/>
        </p:nvCxnSpPr>
        <p:spPr>
          <a:xfrm>
            <a:off x="9631672" y="4382335"/>
            <a:ext cx="0" cy="4266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直接箭头连接符 278">
            <a:extLst>
              <a:ext uri="{FF2B5EF4-FFF2-40B4-BE49-F238E27FC236}">
                <a16:creationId xmlns:a16="http://schemas.microsoft.com/office/drawing/2014/main" id="{2DFD0BF9-89B9-466F-96C8-34148E511F89}"/>
              </a:ext>
            </a:extLst>
          </p:cNvPr>
          <p:cNvCxnSpPr>
            <a:cxnSpLocks/>
          </p:cNvCxnSpPr>
          <p:nvPr/>
        </p:nvCxnSpPr>
        <p:spPr>
          <a:xfrm>
            <a:off x="9631672" y="5468420"/>
            <a:ext cx="0" cy="329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E5D0E02-1032-43D2-881E-D4417EA02668}"/>
              </a:ext>
            </a:extLst>
          </p:cNvPr>
          <p:cNvCxnSpPr/>
          <p:nvPr/>
        </p:nvCxnSpPr>
        <p:spPr>
          <a:xfrm>
            <a:off x="360218" y="4595675"/>
            <a:ext cx="11508254" cy="0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11">
            <a:extLst>
              <a:ext uri="{FF2B5EF4-FFF2-40B4-BE49-F238E27FC236}">
                <a16:creationId xmlns:a16="http://schemas.microsoft.com/office/drawing/2014/main" id="{5CAC909A-6758-4A86-A705-5AEF464A224F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66">
            <a:extLst>
              <a:ext uri="{FF2B5EF4-FFF2-40B4-BE49-F238E27FC236}">
                <a16:creationId xmlns:a16="http://schemas.microsoft.com/office/drawing/2014/main" id="{D8E46281-2DBA-4531-BBE7-83696E53F4A3}"/>
              </a:ext>
            </a:extLst>
          </p:cNvPr>
          <p:cNvSpPr txBox="1"/>
          <p:nvPr/>
        </p:nvSpPr>
        <p:spPr>
          <a:xfrm>
            <a:off x="413451" y="6604110"/>
            <a:ext cx="6575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Expert Interview;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TextBox 250">
            <a:extLst>
              <a:ext uri="{FF2B5EF4-FFF2-40B4-BE49-F238E27FC236}">
                <a16:creationId xmlns:a16="http://schemas.microsoft.com/office/drawing/2014/main" id="{5F448C44-6FCF-442D-B334-9A5B41E3F80F}"/>
              </a:ext>
            </a:extLst>
          </p:cNvPr>
          <p:cNvSpPr txBox="1"/>
          <p:nvPr/>
        </p:nvSpPr>
        <p:spPr>
          <a:xfrm>
            <a:off x="-944" y="36001"/>
            <a:ext cx="466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n-lt"/>
                <a:ea typeface="Verdana" pitchFamily="34" charset="0"/>
                <a:cs typeface="Arial" pitchFamily="34" charset="0"/>
              </a:rPr>
              <a:t>Analysis: Key Trends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Strategy &gt;&gt;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78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>
            <a:extLst>
              <a:ext uri="{FF2B5EF4-FFF2-40B4-BE49-F238E27FC236}">
                <a16:creationId xmlns:a16="http://schemas.microsoft.com/office/drawing/2014/main" id="{24901A56-CEAD-4C25-A6F7-061FD65AD6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34838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7" name="think-cell 幻灯片" r:id="rId74" imgW="425" imgH="424" progId="TCLayout.ActiveDocument.1">
                  <p:embed/>
                </p:oleObj>
              </mc:Choice>
              <mc:Fallback>
                <p:oleObj name="think-cell 幻灯片" r:id="rId7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 hidden="1">
            <a:extLst>
              <a:ext uri="{FF2B5EF4-FFF2-40B4-BE49-F238E27FC236}">
                <a16:creationId xmlns:a16="http://schemas.microsoft.com/office/drawing/2014/main" id="{D7AA024A-1D18-40C8-B63E-2725FEBA9E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zh-CN" altLang="en-US" sz="1400" dirty="0">
              <a:latin typeface="Calibri" panose="020F0502020204030204" pitchFamily="34" charset="0"/>
              <a:ea typeface="等线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" name="TextBox 250">
            <a:extLst>
              <a:ext uri="{FF2B5EF4-FFF2-40B4-BE49-F238E27FC236}">
                <a16:creationId xmlns:a16="http://schemas.microsoft.com/office/drawing/2014/main" id="{D875671B-57ED-4FCD-BF78-5D8B60CF0DFD}"/>
              </a:ext>
            </a:extLst>
          </p:cNvPr>
          <p:cNvSpPr txBox="1"/>
          <p:nvPr/>
        </p:nvSpPr>
        <p:spPr>
          <a:xfrm>
            <a:off x="-944" y="36001"/>
            <a:ext cx="466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n-lt"/>
                <a:ea typeface="Verdana" pitchFamily="34" charset="0"/>
                <a:cs typeface="Arial" pitchFamily="34" charset="0"/>
              </a:rPr>
              <a:t>Analysis: Key Trends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Strategy &gt;&gt;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  <p:cxnSp>
        <p:nvCxnSpPr>
          <p:cNvPr id="6" name="直接连接符 111">
            <a:extLst>
              <a:ext uri="{FF2B5EF4-FFF2-40B4-BE49-F238E27FC236}">
                <a16:creationId xmlns:a16="http://schemas.microsoft.com/office/drawing/2014/main" id="{8F3BD50F-728C-4C2E-8E76-1AF506B2C92F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6">
            <a:extLst>
              <a:ext uri="{FF2B5EF4-FFF2-40B4-BE49-F238E27FC236}">
                <a16:creationId xmlns:a16="http://schemas.microsoft.com/office/drawing/2014/main" id="{83CD2003-F0C2-473A-BD98-F570D8D198E6}"/>
              </a:ext>
            </a:extLst>
          </p:cNvPr>
          <p:cNvSpPr txBox="1"/>
          <p:nvPr/>
        </p:nvSpPr>
        <p:spPr>
          <a:xfrm>
            <a:off x="413451" y="6604110"/>
            <a:ext cx="6575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Expert Interview;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17E811-511E-4B5F-8F5A-7C29350C76DC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Key Trend </a:t>
            </a:r>
            <a:r>
              <a:rPr lang="en-US" altLang="zh-Hans" sz="2600" b="1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: Specialty</a:t>
            </a:r>
            <a:r>
              <a:rPr lang="zh-CN" altLang="en-US" sz="2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fitness </a:t>
            </a:r>
            <a:r>
              <a:rPr kumimoji="1" lang="en-US" altLang="zh-CN" sz="2600" b="1" dirty="0"/>
              <a:t>grows at a significantly higher rate than traditional gyms</a:t>
            </a:r>
          </a:p>
          <a:p>
            <a:r>
              <a:rPr kumimoji="1" lang="en-US" altLang="zh-CN" sz="2600" b="1" dirty="0">
                <a:solidFill>
                  <a:schemeClr val="bg1"/>
                </a:solidFill>
                <a:cs typeface="Arial" panose="020B0604020202020204" pitchFamily="34" charset="0"/>
              </a:rPr>
              <a:t>Key Trend 3: Industry chain cooperation has become a major trend of specialty fitness</a:t>
            </a:r>
            <a:endParaRPr lang="zh-CN" altLang="en-US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F27594-BEDB-4F18-ABA5-9153C3FC87A0}"/>
              </a:ext>
            </a:extLst>
          </p:cNvPr>
          <p:cNvSpPr/>
          <p:nvPr/>
        </p:nvSpPr>
        <p:spPr>
          <a:xfrm>
            <a:off x="584957" y="1389580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700" b="1" dirty="0"/>
              <a:t>Specialty fitness stores develop at a significantly higher rate</a:t>
            </a:r>
            <a:endParaRPr kumimoji="1" lang="zh-CN" altLang="en-US" sz="1700" b="1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5775CC6-9F4E-4AD9-A169-D1B28D6EC179}"/>
              </a:ext>
            </a:extLst>
          </p:cNvPr>
          <p:cNvGrpSpPr/>
          <p:nvPr/>
        </p:nvGrpSpPr>
        <p:grpSpPr>
          <a:xfrm>
            <a:off x="254772" y="1468777"/>
            <a:ext cx="5739628" cy="274746"/>
            <a:chOff x="179512" y="1556792"/>
            <a:chExt cx="4380538" cy="252000"/>
          </a:xfrm>
          <a:solidFill>
            <a:srgbClr val="CC0001"/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EE79BB-4024-4A74-8991-33F90EF18773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16" name="直接连接符 254">
              <a:extLst>
                <a:ext uri="{FF2B5EF4-FFF2-40B4-BE49-F238E27FC236}">
                  <a16:creationId xmlns:a16="http://schemas.microsoft.com/office/drawing/2014/main" id="{7679791A-2667-4E1B-A79B-D4202625A7DF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800000"/>
              <a:ext cx="4380538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981AC94-1919-4CEE-9471-E9A66BFE5AE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3AB0359-92CB-4D5B-BD8B-5924616360E7}"/>
              </a:ext>
            </a:extLst>
          </p:cNvPr>
          <p:cNvSpPr txBox="1"/>
          <p:nvPr/>
        </p:nvSpPr>
        <p:spPr>
          <a:xfrm>
            <a:off x="11868472" y="6551773"/>
            <a:ext cx="32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8</a:t>
            </a:r>
            <a:endParaRPr kumimoji="1" lang="zh-CN" altLang="en-US"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8F75D1-A31C-2C42-9DC7-D5C427BCB4C2}"/>
              </a:ext>
            </a:extLst>
          </p:cNvPr>
          <p:cNvSpPr txBox="1"/>
          <p:nvPr/>
        </p:nvSpPr>
        <p:spPr>
          <a:xfrm>
            <a:off x="4305300" y="396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0F0AC875-6258-49FB-828F-BDB2EE757E59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1123950" y="3563938"/>
            <a:ext cx="587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>
            <a:extLst>
              <a:ext uri="{FF2B5EF4-FFF2-40B4-BE49-F238E27FC236}">
                <a16:creationId xmlns:a16="http://schemas.microsoft.com/office/drawing/2014/main" id="{89379E2E-00C1-4015-ACDD-C0FC2827974E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1123950" y="2513013"/>
            <a:ext cx="587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3C5C4E05-FC8B-4362-8046-F265148D0E48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1123950" y="4867275"/>
            <a:ext cx="587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连接符 302">
            <a:extLst>
              <a:ext uri="{FF2B5EF4-FFF2-40B4-BE49-F238E27FC236}">
                <a16:creationId xmlns:a16="http://schemas.microsoft.com/office/drawing/2014/main" id="{16E74C47-91D8-4B99-8136-AA012F1344EA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1123950" y="2882900"/>
            <a:ext cx="587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11486D0C-B142-48D7-8AA7-1E857506ABA7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1123950" y="4246563"/>
            <a:ext cx="587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连接符 301">
            <a:extLst>
              <a:ext uri="{FF2B5EF4-FFF2-40B4-BE49-F238E27FC236}">
                <a16:creationId xmlns:a16="http://schemas.microsoft.com/office/drawing/2014/main" id="{74F01C13-8429-4C6D-BAD9-0AE6A48E0392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1123950" y="3224213"/>
            <a:ext cx="587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0729FE0D-5ED8-4250-991B-98881DE0DA57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1123950" y="3905250"/>
            <a:ext cx="587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>
            <a:extLst>
              <a:ext uri="{FF2B5EF4-FFF2-40B4-BE49-F238E27FC236}">
                <a16:creationId xmlns:a16="http://schemas.microsoft.com/office/drawing/2014/main" id="{D02937D4-BEAD-450A-80BE-CEEB079965AC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1123950" y="4525963"/>
            <a:ext cx="587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6" name="Chart 3">
            <a:extLst>
              <a:ext uri="{FF2B5EF4-FFF2-40B4-BE49-F238E27FC236}">
                <a16:creationId xmlns:a16="http://schemas.microsoft.com/office/drawing/2014/main" id="{785C1BA8-0038-488B-917A-35FA4FF705A7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655868212"/>
              </p:ext>
            </p:extLst>
          </p:nvPr>
        </p:nvGraphicFramePr>
        <p:xfrm>
          <a:off x="1100138" y="2430463"/>
          <a:ext cx="4089400" cy="2519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7"/>
          </a:graphicData>
        </a:graphic>
      </p:graphicFrame>
      <p:sp>
        <p:nvSpPr>
          <p:cNvPr id="293" name="Text Placeholder 2">
            <a:extLst>
              <a:ext uri="{FF2B5EF4-FFF2-40B4-BE49-F238E27FC236}">
                <a16:creationId xmlns:a16="http://schemas.microsoft.com/office/drawing/2014/main" id="{B299A633-2952-459E-A335-2B182A59723B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735014" y="2792413"/>
            <a:ext cx="2714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66F1D594-51BB-4786-9536-BD58D415F885}" type="datetime'''''''''''''''1''''''''''''''''''''4''''''''''''0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140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294" name="Text Placeholder 2">
            <a:extLst>
              <a:ext uri="{FF2B5EF4-FFF2-40B4-BE49-F238E27FC236}">
                <a16:creationId xmlns:a16="http://schemas.microsoft.com/office/drawing/2014/main" id="{CFC8150C-F7E7-4D5A-BC96-ADA473729E39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735014" y="2422525"/>
            <a:ext cx="2714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D6B4A37-B57A-44A7-BFB1-81FFA01E6C3B}" type="datetime'''''''''''''6''''''''''''''4''''''''''''''''''''0''''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640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288" name="Text Placeholder 2">
            <a:extLst>
              <a:ext uri="{FF2B5EF4-FFF2-40B4-BE49-F238E27FC236}">
                <a16:creationId xmlns:a16="http://schemas.microsoft.com/office/drawing/2014/main" id="{31974AD8-7583-4442-ABD0-97D105C57F19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825501" y="4435475"/>
            <a:ext cx="1809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7253292-DC85-40F3-84E8-19599383ADD6}" type="datetime'2''''''''0''''''''''''''''''''''''''''''''''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290" name="Text Placeholder 2">
            <a:extLst>
              <a:ext uri="{FF2B5EF4-FFF2-40B4-BE49-F238E27FC236}">
                <a16:creationId xmlns:a16="http://schemas.microsoft.com/office/drawing/2014/main" id="{D8953C5D-3BAD-4C93-86DC-FF17C2DF0B85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825501" y="4156075"/>
            <a:ext cx="1809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6FB9A208-872C-4F3C-8988-8FEAF171C4FD}" type="datetime'''''''''6''''''''0''''''''''''''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291" name="Text Placeholder 2">
            <a:extLst>
              <a:ext uri="{FF2B5EF4-FFF2-40B4-BE49-F238E27FC236}">
                <a16:creationId xmlns:a16="http://schemas.microsoft.com/office/drawing/2014/main" id="{5F1B42C6-B00F-46B9-827F-B36F1DA057CE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825501" y="3814763"/>
            <a:ext cx="1809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832E84B-CA9F-48F6-8292-B813C3360EB6}" type="datetime'''''8''0''''''''''''''''''''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80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79" name="Text Placeholder 2">
            <a:extLst>
              <a:ext uri="{FF2B5EF4-FFF2-40B4-BE49-F238E27FC236}">
                <a16:creationId xmlns:a16="http://schemas.microsoft.com/office/drawing/2014/main" id="{666D1E13-75B5-4DE2-A8F8-C90AC8EC8F66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915988" y="4776788"/>
            <a:ext cx="904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E37801D6-23CF-4A82-8BBD-D3D77C0EB04C}" type="datetime'''''''''''''0''''''''''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81" name="Text Placeholder 2">
            <a:extLst>
              <a:ext uri="{FF2B5EF4-FFF2-40B4-BE49-F238E27FC236}">
                <a16:creationId xmlns:a16="http://schemas.microsoft.com/office/drawing/2014/main" id="{932B8F24-7FA2-43AF-B579-F25E137DCBC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735013" y="3473450"/>
            <a:ext cx="2714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540612F7-AB70-49DF-BAF0-0EE605CCF452}" type="datetime'''''''''''''''''''''''1''''0''''''''''0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100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292" name="Text Placeholder 2">
            <a:extLst>
              <a:ext uri="{FF2B5EF4-FFF2-40B4-BE49-F238E27FC236}">
                <a16:creationId xmlns:a16="http://schemas.microsoft.com/office/drawing/2014/main" id="{827BB980-EAE1-4D1B-ABCA-C301207309CD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735014" y="3133725"/>
            <a:ext cx="2714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0151520-FE0A-44A6-84D8-24590E29EE59}" type="datetime'''''''''1''''''''''''''''''''''''''''''2''''''''''''''''''0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120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 useBgFill="1">
        <p:nvSpPr>
          <p:cNvPr id="318" name="任意多边形: 形状 317">
            <a:extLst>
              <a:ext uri="{FF2B5EF4-FFF2-40B4-BE49-F238E27FC236}">
                <a16:creationId xmlns:a16="http://schemas.microsoft.com/office/drawing/2014/main" id="{063D7851-1F8F-46E4-82DC-E24405CF8E48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1109663" y="4330700"/>
            <a:ext cx="146051" cy="96839"/>
          </a:xfrm>
          <a:custGeom>
            <a:avLst/>
            <a:gdLst/>
            <a:ahLst/>
            <a:cxnLst/>
            <a:rect l="0" t="0" r="0" b="0"/>
            <a:pathLst>
              <a:path w="146051" h="96839">
                <a:moveTo>
                  <a:pt x="0" y="39688"/>
                </a:moveTo>
                <a:lnTo>
                  <a:pt x="146050" y="0"/>
                </a:lnTo>
                <a:lnTo>
                  <a:pt x="146050" y="57150"/>
                </a:lnTo>
                <a:lnTo>
                  <a:pt x="0" y="96838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24" name="任意多边形: 形状 323">
            <a:extLst>
              <a:ext uri="{FF2B5EF4-FFF2-40B4-BE49-F238E27FC236}">
                <a16:creationId xmlns:a16="http://schemas.microsoft.com/office/drawing/2014/main" id="{316D96C1-3E9F-459B-B046-04B107E640B5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1874838" y="4271963"/>
            <a:ext cx="576263" cy="212726"/>
          </a:xfrm>
          <a:custGeom>
            <a:avLst/>
            <a:gdLst/>
            <a:ahLst/>
            <a:cxnLst/>
            <a:rect l="0" t="0" r="0" b="0"/>
            <a:pathLst>
              <a:path w="576263" h="212726">
                <a:moveTo>
                  <a:pt x="0" y="155575"/>
                </a:moveTo>
                <a:lnTo>
                  <a:pt x="576262" y="0"/>
                </a:lnTo>
                <a:lnTo>
                  <a:pt x="576262" y="57150"/>
                </a:lnTo>
                <a:lnTo>
                  <a:pt x="0" y="2127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30" name="任意多边形: 形状 329">
            <a:extLst>
              <a:ext uri="{FF2B5EF4-FFF2-40B4-BE49-F238E27FC236}">
                <a16:creationId xmlns:a16="http://schemas.microsoft.com/office/drawing/2014/main" id="{53843CDF-D46B-4C5A-9A84-B63E5634E4BC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3182938" y="4271963"/>
            <a:ext cx="576263" cy="212726"/>
          </a:xfrm>
          <a:custGeom>
            <a:avLst/>
            <a:gdLst/>
            <a:ahLst/>
            <a:cxnLst/>
            <a:rect l="0" t="0" r="0" b="0"/>
            <a:pathLst>
              <a:path w="576263" h="212726">
                <a:moveTo>
                  <a:pt x="0" y="155575"/>
                </a:moveTo>
                <a:lnTo>
                  <a:pt x="576262" y="0"/>
                </a:lnTo>
                <a:lnTo>
                  <a:pt x="576262" y="57150"/>
                </a:lnTo>
                <a:lnTo>
                  <a:pt x="0" y="2127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33" name="任意多边形: 形状 332">
            <a:extLst>
              <a:ext uri="{FF2B5EF4-FFF2-40B4-BE49-F238E27FC236}">
                <a16:creationId xmlns:a16="http://schemas.microsoft.com/office/drawing/2014/main" id="{F5505DDE-1B81-4DCC-8B49-592718D0D77D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4071938" y="4303713"/>
            <a:ext cx="341313" cy="149226"/>
          </a:xfrm>
          <a:custGeom>
            <a:avLst/>
            <a:gdLst/>
            <a:ahLst/>
            <a:cxnLst/>
            <a:rect l="0" t="0" r="0" b="0"/>
            <a:pathLst>
              <a:path w="341313" h="149226">
                <a:moveTo>
                  <a:pt x="0" y="92075"/>
                </a:moveTo>
                <a:lnTo>
                  <a:pt x="341312" y="0"/>
                </a:lnTo>
                <a:lnTo>
                  <a:pt x="341312" y="57150"/>
                </a:lnTo>
                <a:lnTo>
                  <a:pt x="0" y="1492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15" name="任意多边形: 形状 314">
            <a:extLst>
              <a:ext uri="{FF2B5EF4-FFF2-40B4-BE49-F238E27FC236}">
                <a16:creationId xmlns:a16="http://schemas.microsoft.com/office/drawing/2014/main" id="{CC42202F-91DC-4097-BCCE-A81D421C36E9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4725988" y="2538413"/>
            <a:ext cx="341313" cy="149226"/>
          </a:xfrm>
          <a:custGeom>
            <a:avLst/>
            <a:gdLst/>
            <a:ahLst/>
            <a:cxnLst/>
            <a:rect l="0" t="0" r="0" b="0"/>
            <a:pathLst>
              <a:path w="341313" h="149226">
                <a:moveTo>
                  <a:pt x="0" y="92075"/>
                </a:moveTo>
                <a:lnTo>
                  <a:pt x="341312" y="0"/>
                </a:lnTo>
                <a:lnTo>
                  <a:pt x="341312" y="57150"/>
                </a:lnTo>
                <a:lnTo>
                  <a:pt x="0" y="1492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21" name="任意多边形: 形状 320">
            <a:extLst>
              <a:ext uri="{FF2B5EF4-FFF2-40B4-BE49-F238E27FC236}">
                <a16:creationId xmlns:a16="http://schemas.microsoft.com/office/drawing/2014/main" id="{9680C65E-4487-4CB6-AC7A-B0879BD1E4A1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1220788" y="4271963"/>
            <a:ext cx="576263" cy="212726"/>
          </a:xfrm>
          <a:custGeom>
            <a:avLst/>
            <a:gdLst/>
            <a:ahLst/>
            <a:cxnLst/>
            <a:rect l="0" t="0" r="0" b="0"/>
            <a:pathLst>
              <a:path w="576263" h="212726">
                <a:moveTo>
                  <a:pt x="0" y="155575"/>
                </a:moveTo>
                <a:lnTo>
                  <a:pt x="576262" y="0"/>
                </a:lnTo>
                <a:lnTo>
                  <a:pt x="576262" y="57150"/>
                </a:lnTo>
                <a:lnTo>
                  <a:pt x="0" y="2127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27" name="任意多边形: 形状 326">
            <a:extLst>
              <a:ext uri="{FF2B5EF4-FFF2-40B4-BE49-F238E27FC236}">
                <a16:creationId xmlns:a16="http://schemas.microsoft.com/office/drawing/2014/main" id="{C66A42DB-BA33-40F7-BBEB-EBC701242D6D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2528888" y="4271963"/>
            <a:ext cx="576263" cy="212726"/>
          </a:xfrm>
          <a:custGeom>
            <a:avLst/>
            <a:gdLst/>
            <a:ahLst/>
            <a:cxnLst/>
            <a:rect l="0" t="0" r="0" b="0"/>
            <a:pathLst>
              <a:path w="576263" h="212726">
                <a:moveTo>
                  <a:pt x="0" y="155575"/>
                </a:moveTo>
                <a:lnTo>
                  <a:pt x="576262" y="0"/>
                </a:lnTo>
                <a:lnTo>
                  <a:pt x="576262" y="57150"/>
                </a:lnTo>
                <a:lnTo>
                  <a:pt x="0" y="2127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36" name="任意多边形: 形状 335">
            <a:extLst>
              <a:ext uri="{FF2B5EF4-FFF2-40B4-BE49-F238E27FC236}">
                <a16:creationId xmlns:a16="http://schemas.microsoft.com/office/drawing/2014/main" id="{0E99D23D-D691-4A7E-A619-4EB428056BC0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4491038" y="4271963"/>
            <a:ext cx="576263" cy="212726"/>
          </a:xfrm>
          <a:custGeom>
            <a:avLst/>
            <a:gdLst/>
            <a:ahLst/>
            <a:cxnLst/>
            <a:rect l="0" t="0" r="0" b="0"/>
            <a:pathLst>
              <a:path w="576263" h="212726">
                <a:moveTo>
                  <a:pt x="0" y="155575"/>
                </a:moveTo>
                <a:lnTo>
                  <a:pt x="576262" y="0"/>
                </a:lnTo>
                <a:lnTo>
                  <a:pt x="576262" y="57150"/>
                </a:lnTo>
                <a:lnTo>
                  <a:pt x="0" y="2127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09" name="任意多边形: 形状 308">
            <a:extLst>
              <a:ext uri="{FF2B5EF4-FFF2-40B4-BE49-F238E27FC236}">
                <a16:creationId xmlns:a16="http://schemas.microsoft.com/office/drawing/2014/main" id="{3FB4E68E-C9E5-46FB-A240-597AACD7C8C3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1109663" y="2565400"/>
            <a:ext cx="146051" cy="96839"/>
          </a:xfrm>
          <a:custGeom>
            <a:avLst/>
            <a:gdLst/>
            <a:ahLst/>
            <a:cxnLst/>
            <a:rect l="0" t="0" r="0" b="0"/>
            <a:pathLst>
              <a:path w="146051" h="96839">
                <a:moveTo>
                  <a:pt x="0" y="39688"/>
                </a:moveTo>
                <a:lnTo>
                  <a:pt x="146050" y="0"/>
                </a:lnTo>
                <a:lnTo>
                  <a:pt x="146050" y="57150"/>
                </a:lnTo>
                <a:lnTo>
                  <a:pt x="0" y="96838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12" name="任意多边形: 形状 311">
            <a:extLst>
              <a:ext uri="{FF2B5EF4-FFF2-40B4-BE49-F238E27FC236}">
                <a16:creationId xmlns:a16="http://schemas.microsoft.com/office/drawing/2014/main" id="{FDC47135-E5E3-4F61-8B64-8B645BC6F626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3417888" y="2538413"/>
            <a:ext cx="341313" cy="149226"/>
          </a:xfrm>
          <a:custGeom>
            <a:avLst/>
            <a:gdLst/>
            <a:ahLst/>
            <a:cxnLst/>
            <a:rect l="0" t="0" r="0" b="0"/>
            <a:pathLst>
              <a:path w="341313" h="149226">
                <a:moveTo>
                  <a:pt x="0" y="92075"/>
                </a:moveTo>
                <a:lnTo>
                  <a:pt x="341312" y="0"/>
                </a:lnTo>
                <a:lnTo>
                  <a:pt x="341312" y="57150"/>
                </a:lnTo>
                <a:lnTo>
                  <a:pt x="0" y="1492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D0DF39FB-C460-4726-BCA1-4538678B0117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1220788" y="4329113"/>
            <a:ext cx="576263" cy="155576"/>
          </a:xfrm>
          <a:custGeom>
            <a:avLst/>
            <a:gdLst/>
            <a:ahLst/>
            <a:cxnLst/>
            <a:rect l="0" t="0" r="0" b="0"/>
            <a:pathLst>
              <a:path w="576263" h="155576">
                <a:moveTo>
                  <a:pt x="0" y="155575"/>
                </a:moveTo>
                <a:lnTo>
                  <a:pt x="5762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任意多边形: 形状 331">
            <a:extLst>
              <a:ext uri="{FF2B5EF4-FFF2-40B4-BE49-F238E27FC236}">
                <a16:creationId xmlns:a16="http://schemas.microsoft.com/office/drawing/2014/main" id="{1A4F848E-4733-450B-BAE3-553D7E6E298F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4071938" y="4360863"/>
            <a:ext cx="341313" cy="92076"/>
          </a:xfrm>
          <a:custGeom>
            <a:avLst/>
            <a:gdLst/>
            <a:ahLst/>
            <a:cxnLst/>
            <a:rect l="0" t="0" r="0" b="0"/>
            <a:pathLst>
              <a:path w="341313" h="92076">
                <a:moveTo>
                  <a:pt x="0" y="92075"/>
                </a:moveTo>
                <a:lnTo>
                  <a:pt x="34131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任意多边形: 形状 315">
            <a:extLst>
              <a:ext uri="{FF2B5EF4-FFF2-40B4-BE49-F238E27FC236}">
                <a16:creationId xmlns:a16="http://schemas.microsoft.com/office/drawing/2014/main" id="{41FFC9AB-418F-4257-93BA-FDE4A8A17E3B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1109663" y="4330700"/>
            <a:ext cx="146051" cy="39689"/>
          </a:xfrm>
          <a:custGeom>
            <a:avLst/>
            <a:gdLst/>
            <a:ahLst/>
            <a:cxnLst/>
            <a:rect l="0" t="0" r="0" b="0"/>
            <a:pathLst>
              <a:path w="146051" h="39689">
                <a:moveTo>
                  <a:pt x="0" y="39688"/>
                </a:moveTo>
                <a:lnTo>
                  <a:pt x="1460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任意多边形: 形状 324">
            <a:extLst>
              <a:ext uri="{FF2B5EF4-FFF2-40B4-BE49-F238E27FC236}">
                <a16:creationId xmlns:a16="http://schemas.microsoft.com/office/drawing/2014/main" id="{4A634B82-C493-4F55-AF79-00FEA0239CE3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2528888" y="4271963"/>
            <a:ext cx="576263" cy="155576"/>
          </a:xfrm>
          <a:custGeom>
            <a:avLst/>
            <a:gdLst/>
            <a:ahLst/>
            <a:cxnLst/>
            <a:rect l="0" t="0" r="0" b="0"/>
            <a:pathLst>
              <a:path w="576263" h="155576">
                <a:moveTo>
                  <a:pt x="0" y="155575"/>
                </a:moveTo>
                <a:lnTo>
                  <a:pt x="5762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任意多边形: 形状 306">
            <a:extLst>
              <a:ext uri="{FF2B5EF4-FFF2-40B4-BE49-F238E27FC236}">
                <a16:creationId xmlns:a16="http://schemas.microsoft.com/office/drawing/2014/main" id="{D174986F-A4F9-4ABF-820F-39C146592FD0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>
            <a:off x="1109663" y="2565400"/>
            <a:ext cx="146051" cy="39689"/>
          </a:xfrm>
          <a:custGeom>
            <a:avLst/>
            <a:gdLst/>
            <a:ahLst/>
            <a:cxnLst/>
            <a:rect l="0" t="0" r="0" b="0"/>
            <a:pathLst>
              <a:path w="146051" h="39689">
                <a:moveTo>
                  <a:pt x="0" y="39688"/>
                </a:moveTo>
                <a:lnTo>
                  <a:pt x="1460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EEA2CC78-F37C-4186-B314-787D43AF6452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1109663" y="4387850"/>
            <a:ext cx="146051" cy="39689"/>
          </a:xfrm>
          <a:custGeom>
            <a:avLst/>
            <a:gdLst/>
            <a:ahLst/>
            <a:cxnLst/>
            <a:rect l="0" t="0" r="0" b="0"/>
            <a:pathLst>
              <a:path w="146051" h="39689">
                <a:moveTo>
                  <a:pt x="0" y="39688"/>
                </a:moveTo>
                <a:lnTo>
                  <a:pt x="1460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任意多边形: 形状 318">
            <a:extLst>
              <a:ext uri="{FF2B5EF4-FFF2-40B4-BE49-F238E27FC236}">
                <a16:creationId xmlns:a16="http://schemas.microsoft.com/office/drawing/2014/main" id="{759CB515-F601-4AC4-A2DC-04FABBBEDE91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1220788" y="4271963"/>
            <a:ext cx="576263" cy="155576"/>
          </a:xfrm>
          <a:custGeom>
            <a:avLst/>
            <a:gdLst/>
            <a:ahLst/>
            <a:cxnLst/>
            <a:rect l="0" t="0" r="0" b="0"/>
            <a:pathLst>
              <a:path w="576263" h="155576">
                <a:moveTo>
                  <a:pt x="0" y="155575"/>
                </a:moveTo>
                <a:lnTo>
                  <a:pt x="5762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任意多边形: 形状 310">
            <a:extLst>
              <a:ext uri="{FF2B5EF4-FFF2-40B4-BE49-F238E27FC236}">
                <a16:creationId xmlns:a16="http://schemas.microsoft.com/office/drawing/2014/main" id="{AE3BF888-4E8A-4250-B5FC-641FD5AD9F64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3417888" y="2595563"/>
            <a:ext cx="341313" cy="92076"/>
          </a:xfrm>
          <a:custGeom>
            <a:avLst/>
            <a:gdLst/>
            <a:ahLst/>
            <a:cxnLst/>
            <a:rect l="0" t="0" r="0" b="0"/>
            <a:pathLst>
              <a:path w="341313" h="92076">
                <a:moveTo>
                  <a:pt x="0" y="92075"/>
                </a:moveTo>
                <a:lnTo>
                  <a:pt x="34131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任意多边形: 形状 307">
            <a:extLst>
              <a:ext uri="{FF2B5EF4-FFF2-40B4-BE49-F238E27FC236}">
                <a16:creationId xmlns:a16="http://schemas.microsoft.com/office/drawing/2014/main" id="{AE1CC180-7B6D-4C3F-91C6-A15A3E78EDA9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1109663" y="2622550"/>
            <a:ext cx="146051" cy="39689"/>
          </a:xfrm>
          <a:custGeom>
            <a:avLst/>
            <a:gdLst/>
            <a:ahLst/>
            <a:cxnLst/>
            <a:rect l="0" t="0" r="0" b="0"/>
            <a:pathLst>
              <a:path w="146051" h="39689">
                <a:moveTo>
                  <a:pt x="0" y="39688"/>
                </a:moveTo>
                <a:lnTo>
                  <a:pt x="1460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任意多边形: 形状 313">
            <a:extLst>
              <a:ext uri="{FF2B5EF4-FFF2-40B4-BE49-F238E27FC236}">
                <a16:creationId xmlns:a16="http://schemas.microsoft.com/office/drawing/2014/main" id="{BBB7521F-4376-4DF8-BA9D-3A6B4471D8A3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4725988" y="2595563"/>
            <a:ext cx="341313" cy="92076"/>
          </a:xfrm>
          <a:custGeom>
            <a:avLst/>
            <a:gdLst/>
            <a:ahLst/>
            <a:cxnLst/>
            <a:rect l="0" t="0" r="0" b="0"/>
            <a:pathLst>
              <a:path w="341313" h="92076">
                <a:moveTo>
                  <a:pt x="0" y="92075"/>
                </a:moveTo>
                <a:lnTo>
                  <a:pt x="34131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任意多边形: 形状 333">
            <a:extLst>
              <a:ext uri="{FF2B5EF4-FFF2-40B4-BE49-F238E27FC236}">
                <a16:creationId xmlns:a16="http://schemas.microsoft.com/office/drawing/2014/main" id="{5532F4AF-FFEE-4D49-B2DD-7CE0AE8571EE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4491038" y="4271963"/>
            <a:ext cx="576263" cy="155576"/>
          </a:xfrm>
          <a:custGeom>
            <a:avLst/>
            <a:gdLst/>
            <a:ahLst/>
            <a:cxnLst/>
            <a:rect l="0" t="0" r="0" b="0"/>
            <a:pathLst>
              <a:path w="576263" h="155576">
                <a:moveTo>
                  <a:pt x="0" y="155575"/>
                </a:moveTo>
                <a:lnTo>
                  <a:pt x="5762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任意多边形: 形状 328">
            <a:extLst>
              <a:ext uri="{FF2B5EF4-FFF2-40B4-BE49-F238E27FC236}">
                <a16:creationId xmlns:a16="http://schemas.microsoft.com/office/drawing/2014/main" id="{8A89A5F2-264B-4191-A3E6-823AB2483DE0}"/>
              </a:ext>
            </a:extLst>
          </p:cNvPr>
          <p:cNvSpPr/>
          <p:nvPr>
            <p:custDataLst>
              <p:tags r:id="rId42"/>
            </p:custDataLst>
          </p:nvPr>
        </p:nvSpPr>
        <p:spPr bwMode="auto">
          <a:xfrm>
            <a:off x="3182938" y="4329113"/>
            <a:ext cx="576263" cy="155576"/>
          </a:xfrm>
          <a:custGeom>
            <a:avLst/>
            <a:gdLst/>
            <a:ahLst/>
            <a:cxnLst/>
            <a:rect l="0" t="0" r="0" b="0"/>
            <a:pathLst>
              <a:path w="576263" h="155576">
                <a:moveTo>
                  <a:pt x="0" y="155575"/>
                </a:moveTo>
                <a:lnTo>
                  <a:pt x="5762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18A22545-C056-4E1D-B2E2-9A48665E5B97}"/>
              </a:ext>
            </a:extLst>
          </p:cNvPr>
          <p:cNvSpPr/>
          <p:nvPr>
            <p:custDataLst>
              <p:tags r:id="rId43"/>
            </p:custDataLst>
          </p:nvPr>
        </p:nvSpPr>
        <p:spPr bwMode="auto">
          <a:xfrm>
            <a:off x="2528888" y="4329113"/>
            <a:ext cx="576263" cy="155576"/>
          </a:xfrm>
          <a:custGeom>
            <a:avLst/>
            <a:gdLst/>
            <a:ahLst/>
            <a:cxnLst/>
            <a:rect l="0" t="0" r="0" b="0"/>
            <a:pathLst>
              <a:path w="576263" h="155576">
                <a:moveTo>
                  <a:pt x="0" y="155575"/>
                </a:moveTo>
                <a:lnTo>
                  <a:pt x="5762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任意多边形: 形状 321">
            <a:extLst>
              <a:ext uri="{FF2B5EF4-FFF2-40B4-BE49-F238E27FC236}">
                <a16:creationId xmlns:a16="http://schemas.microsoft.com/office/drawing/2014/main" id="{2BEBE4F0-257C-4D93-A4E9-0BFF8EE8F801}"/>
              </a:ext>
            </a:extLst>
          </p:cNvPr>
          <p:cNvSpPr/>
          <p:nvPr>
            <p:custDataLst>
              <p:tags r:id="rId44"/>
            </p:custDataLst>
          </p:nvPr>
        </p:nvSpPr>
        <p:spPr bwMode="auto">
          <a:xfrm>
            <a:off x="1874838" y="4271963"/>
            <a:ext cx="576263" cy="155576"/>
          </a:xfrm>
          <a:custGeom>
            <a:avLst/>
            <a:gdLst/>
            <a:ahLst/>
            <a:cxnLst/>
            <a:rect l="0" t="0" r="0" b="0"/>
            <a:pathLst>
              <a:path w="576263" h="155576">
                <a:moveTo>
                  <a:pt x="0" y="155575"/>
                </a:moveTo>
                <a:lnTo>
                  <a:pt x="5762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任意多边形: 形状 322">
            <a:extLst>
              <a:ext uri="{FF2B5EF4-FFF2-40B4-BE49-F238E27FC236}">
                <a16:creationId xmlns:a16="http://schemas.microsoft.com/office/drawing/2014/main" id="{090A8EC7-DB95-4797-A890-0293B5792F97}"/>
              </a:ext>
            </a:extLst>
          </p:cNvPr>
          <p:cNvSpPr/>
          <p:nvPr>
            <p:custDataLst>
              <p:tags r:id="rId45"/>
            </p:custDataLst>
          </p:nvPr>
        </p:nvSpPr>
        <p:spPr bwMode="auto">
          <a:xfrm>
            <a:off x="1874838" y="4329113"/>
            <a:ext cx="576263" cy="155576"/>
          </a:xfrm>
          <a:custGeom>
            <a:avLst/>
            <a:gdLst/>
            <a:ahLst/>
            <a:cxnLst/>
            <a:rect l="0" t="0" r="0" b="0"/>
            <a:pathLst>
              <a:path w="576263" h="155576">
                <a:moveTo>
                  <a:pt x="0" y="155575"/>
                </a:moveTo>
                <a:lnTo>
                  <a:pt x="5762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A4790575-E510-41AE-BD80-E9C6AB2E06C9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3182938" y="4271963"/>
            <a:ext cx="576263" cy="155576"/>
          </a:xfrm>
          <a:custGeom>
            <a:avLst/>
            <a:gdLst/>
            <a:ahLst/>
            <a:cxnLst/>
            <a:rect l="0" t="0" r="0" b="0"/>
            <a:pathLst>
              <a:path w="576263" h="155576">
                <a:moveTo>
                  <a:pt x="0" y="155575"/>
                </a:moveTo>
                <a:lnTo>
                  <a:pt x="5762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任意多边形: 形状 330">
            <a:extLst>
              <a:ext uri="{FF2B5EF4-FFF2-40B4-BE49-F238E27FC236}">
                <a16:creationId xmlns:a16="http://schemas.microsoft.com/office/drawing/2014/main" id="{47906548-F8C3-4973-BBA4-49F757511D80}"/>
              </a:ext>
            </a:extLst>
          </p:cNvPr>
          <p:cNvSpPr/>
          <p:nvPr>
            <p:custDataLst>
              <p:tags r:id="rId47"/>
            </p:custDataLst>
          </p:nvPr>
        </p:nvSpPr>
        <p:spPr bwMode="auto">
          <a:xfrm>
            <a:off x="4071938" y="4303713"/>
            <a:ext cx="341313" cy="92076"/>
          </a:xfrm>
          <a:custGeom>
            <a:avLst/>
            <a:gdLst/>
            <a:ahLst/>
            <a:cxnLst/>
            <a:rect l="0" t="0" r="0" b="0"/>
            <a:pathLst>
              <a:path w="341313" h="92076">
                <a:moveTo>
                  <a:pt x="0" y="92075"/>
                </a:moveTo>
                <a:lnTo>
                  <a:pt x="34131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任意多边形: 形状 334">
            <a:extLst>
              <a:ext uri="{FF2B5EF4-FFF2-40B4-BE49-F238E27FC236}">
                <a16:creationId xmlns:a16="http://schemas.microsoft.com/office/drawing/2014/main" id="{2EA07513-5734-488B-8AAD-E4857EE5D72D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4491038" y="4329113"/>
            <a:ext cx="576263" cy="155576"/>
          </a:xfrm>
          <a:custGeom>
            <a:avLst/>
            <a:gdLst/>
            <a:ahLst/>
            <a:cxnLst/>
            <a:rect l="0" t="0" r="0" b="0"/>
            <a:pathLst>
              <a:path w="576263" h="155576">
                <a:moveTo>
                  <a:pt x="0" y="155575"/>
                </a:moveTo>
                <a:lnTo>
                  <a:pt x="5762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C3E03EA5-4566-4294-A2AF-C13205D6253F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3417888" y="2538413"/>
            <a:ext cx="341313" cy="92076"/>
          </a:xfrm>
          <a:custGeom>
            <a:avLst/>
            <a:gdLst/>
            <a:ahLst/>
            <a:cxnLst/>
            <a:rect l="0" t="0" r="0" b="0"/>
            <a:pathLst>
              <a:path w="341313" h="92076">
                <a:moveTo>
                  <a:pt x="0" y="92075"/>
                </a:moveTo>
                <a:lnTo>
                  <a:pt x="34131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任意多边形: 形状 312">
            <a:extLst>
              <a:ext uri="{FF2B5EF4-FFF2-40B4-BE49-F238E27FC236}">
                <a16:creationId xmlns:a16="http://schemas.microsoft.com/office/drawing/2014/main" id="{AC7F1521-0371-49D6-B58F-B9D8BB3F2891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4725988" y="2538413"/>
            <a:ext cx="341313" cy="92076"/>
          </a:xfrm>
          <a:custGeom>
            <a:avLst/>
            <a:gdLst/>
            <a:ahLst/>
            <a:cxnLst/>
            <a:rect l="0" t="0" r="0" b="0"/>
            <a:pathLst>
              <a:path w="341313" h="92076">
                <a:moveTo>
                  <a:pt x="0" y="92075"/>
                </a:moveTo>
                <a:lnTo>
                  <a:pt x="34131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72" name="Text Placeholder 2">
            <a:extLst>
              <a:ext uri="{FF2B5EF4-FFF2-40B4-BE49-F238E27FC236}">
                <a16:creationId xmlns:a16="http://schemas.microsoft.com/office/drawing/2014/main" id="{76FC428C-63FD-414F-ACEB-367E7B83115F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3149600" y="2495550"/>
            <a:ext cx="322263" cy="192088"/>
          </a:xfrm>
          <a:prstGeom prst="rect">
            <a:avLst/>
          </a:prstGeom>
          <a:ln>
            <a:noFill/>
          </a:ln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27FB3DB-B1B5-4EF3-9EA0-E4836F7F82E8}" type="datetime'''''''1''''''''''''''''''''''''''''''''5''''''0''''''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150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56" name="Text Placeholder 2">
            <a:extLst>
              <a:ext uri="{FF2B5EF4-FFF2-40B4-BE49-F238E27FC236}">
                <a16:creationId xmlns:a16="http://schemas.microsoft.com/office/drawing/2014/main" id="{E350B85A-99FC-438C-BDF6-A759729A974E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3427413" y="2295525"/>
            <a:ext cx="3222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E9B2DD0-5291-4C13-AD60-B0C040BA77B4}" type="datetime'''''''''''''''6''''''''''4''''''''''''''''0'''''''''''''''">
              <a:rPr lang="zh-CN" altLang="en-US" sz="1400" smtClean="0"/>
              <a:pPr/>
              <a:t>640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341" name="Text Placeholder 2">
            <a:extLst>
              <a:ext uri="{FF2B5EF4-FFF2-40B4-BE49-F238E27FC236}">
                <a16:creationId xmlns:a16="http://schemas.microsoft.com/office/drawing/2014/main" id="{F4CB3AD4-110A-4176-A5F5-D0069AE7D702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2584451" y="3687763"/>
            <a:ext cx="231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D3F516F-7ACC-4F95-A588-C86E1D669E48}" type="datetime'''''''''''''''''''''''8''''''''''''''''''''''''0''''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41B9C448-A2FB-4311-99A7-B652342816BB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2555875" y="4926013"/>
            <a:ext cx="5207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8DF9446-1890-44E0-8397-F883227C5533}" type="datetime'I''''''''''''''N''G''''Y''''''''''''''''''''''''M'''''''">
              <a:rPr lang="en-US" altLang="en-US" sz="1400" smtClean="0">
                <a:ea typeface="等线" panose="02010600030101010101" pitchFamily="2" charset="-122"/>
              </a:rPr>
              <a:pPr/>
              <a:t>INGYM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31808D4-16D6-4A0E-BDB0-B74A22BEAC31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3221038" y="4926013"/>
            <a:ext cx="4984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8C1B683-C663-4F1A-8971-35C9772E5DDB}" type="datetime'''''L''''E''''''''''''''''GF''''I''''''T'''''''''''''''''''''">
              <a:rPr lang="en-US" altLang="en-US" sz="1400" smtClean="0">
                <a:ea typeface="等线" panose="02010600030101010101" pitchFamily="2" charset="-122"/>
              </a:rPr>
              <a:pPr/>
              <a:t>LEGFIT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467FD34F-3A9C-4D59-B0B0-6D26B518E2AB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3883025" y="4926013"/>
            <a:ext cx="484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61B4360-6642-456A-8A2F-2F88734FF493}" type="datetime'''''''''''''SU''''''''''P''''''''''''''''E''''''''R'''''''''">
              <a:rPr lang="en-US" altLang="en-US" sz="1400" smtClean="0">
                <a:ea typeface="等线" panose="02010600030101010101" pitchFamily="2" charset="-122"/>
              </a:rPr>
              <a:pPr/>
              <a:t>SUPER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3F4BA64E-BD9B-4885-95CC-7A641B500531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4492625" y="4926013"/>
            <a:ext cx="5715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428E664-9C33-4847-B6F2-5F9C6243FC13}" type="datetime'''S''U''''''''''''N''''P''''I''''G'''''''''''''''''''">
              <a:rPr lang="en-US" altLang="en-US" sz="1400" smtClean="0">
                <a:ea typeface="等线" panose="02010600030101010101" pitchFamily="2" charset="-122"/>
              </a:rPr>
              <a:pPr/>
              <a:t>SUNPIG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173" name="Text Placeholder 2">
            <a:extLst>
              <a:ext uri="{FF2B5EF4-FFF2-40B4-BE49-F238E27FC236}">
                <a16:creationId xmlns:a16="http://schemas.microsoft.com/office/drawing/2014/main" id="{8FB1F24C-64B3-4158-BF5A-EF279D8C7FF8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4735513" y="2295525"/>
            <a:ext cx="3222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4B1ACEB-4F5C-4E7A-BC03-5B78F5F57818}" type="datetime'64''''''''''''''''''''''0'''''''''''''''''''''''''''''''''''">
              <a:rPr lang="zh-CN" altLang="en-US" sz="1400" smtClean="0"/>
              <a:pPr/>
              <a:t>640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345" name="Text Placeholder 2">
            <a:extLst>
              <a:ext uri="{FF2B5EF4-FFF2-40B4-BE49-F238E27FC236}">
                <a16:creationId xmlns:a16="http://schemas.microsoft.com/office/drawing/2014/main" id="{07B9C0D7-27D0-4358-B955-3580173AF687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4457701" y="3346450"/>
            <a:ext cx="3222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289697-7E8C-46D6-97FD-0A168D65198E}" type="datetime'''''''''''''''''''''''''''''''''''''1''''0''0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340" name="Text Placeholder 2">
            <a:extLst>
              <a:ext uri="{FF2B5EF4-FFF2-40B4-BE49-F238E27FC236}">
                <a16:creationId xmlns:a16="http://schemas.microsoft.com/office/drawing/2014/main" id="{EFCD3F58-FEBF-4DC9-A775-437EC59BEE96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2119314" y="2495550"/>
            <a:ext cx="3222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200F80E-CC2F-439D-9196-444729DC368E}" type="datetime'''''''''''1''''''''''''''''''''''''''''''''''''5''''0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150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 useBgFill="1">
        <p:nvSpPr>
          <p:cNvPr id="343" name="Text Placeholder 2">
            <a:extLst>
              <a:ext uri="{FF2B5EF4-FFF2-40B4-BE49-F238E27FC236}">
                <a16:creationId xmlns:a16="http://schemas.microsoft.com/office/drawing/2014/main" id="{504CA1DB-A1D4-417F-B188-173FA9516614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3892551" y="4292600"/>
            <a:ext cx="231775" cy="192088"/>
          </a:xfrm>
          <a:prstGeom prst="rect">
            <a:avLst/>
          </a:prstGeom>
          <a:ln>
            <a:noFill/>
          </a:ln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467AF8A-6269-4CCD-9FAD-B74C765E6F57}" type="datetime'''''''''2''''''''''''''''''''''''''''''''1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21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8453BE09-4FD5-4476-906E-E8B141BB779E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auto">
          <a:xfrm>
            <a:off x="1778000" y="4926013"/>
            <a:ext cx="76993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449E98-077F-4CA3-981C-EC3853717865}" type="datetime'''''''T''''E''''R''A'''''' ''W''''''E''L''''''L''NE''''S''S'''">
              <a:rPr lang="en-US" altLang="en-US" sz="1400" smtClean="0">
                <a:ea typeface="等线" panose="02010600030101010101" pitchFamily="2" charset="-122"/>
              </a:rPr>
              <a:pPr/>
              <a:t>TERA WELLNESS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D472B14-B391-4AC7-B659-793676B3F3ED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auto">
          <a:xfrm>
            <a:off x="1270000" y="4926013"/>
            <a:ext cx="4778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0C06750-E1A8-4C18-8FE8-EDF73C18ED43}" type="datetime'WIL''''''''''''''''''L’S'''''''">
              <a:rPr lang="en-US" altLang="en-US" sz="1400" smtClean="0">
                <a:ea typeface="等线" panose="02010600030101010101" pitchFamily="2" charset="-122"/>
              </a:rPr>
              <a:pPr/>
              <a:t>WILL’S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337" name="Text Placeholder 2">
            <a:extLst>
              <a:ext uri="{FF2B5EF4-FFF2-40B4-BE49-F238E27FC236}">
                <a16:creationId xmlns:a16="http://schemas.microsoft.com/office/drawing/2014/main" id="{D936D5A8-D67C-46BB-9B29-3DF8D1C09B7A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gray">
          <a:xfrm>
            <a:off x="1276351" y="3654425"/>
            <a:ext cx="231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5C78681-06AD-459E-9F7E-F2A5CB3E3EEC}" type="datetime'''''''''''''''''''''''8''2''''''''''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82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338" name="Text Placeholder 2">
            <a:extLst>
              <a:ext uri="{FF2B5EF4-FFF2-40B4-BE49-F238E27FC236}">
                <a16:creationId xmlns:a16="http://schemas.microsoft.com/office/drawing/2014/main" id="{412BC943-2E38-4C72-99A1-C6DF5A164E36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1465264" y="2836863"/>
            <a:ext cx="3222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BFA79F9-D2EF-42B1-AE33-3D2FB96269DF}" type="datetime'''''''''''1''''''''''''''''3''0''''''''''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130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339" name="Text Placeholder 2">
            <a:extLst>
              <a:ext uri="{FF2B5EF4-FFF2-40B4-BE49-F238E27FC236}">
                <a16:creationId xmlns:a16="http://schemas.microsoft.com/office/drawing/2014/main" id="{1507CEFC-3BF9-4EBB-BA64-241FF42E9976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gray">
          <a:xfrm>
            <a:off x="1930401" y="3943350"/>
            <a:ext cx="231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E83253D-528C-42C2-A31E-6382E169AFC8}" type="datetime'''''''''''''''''''''''''''''''6''''''5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65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344" name="Text Placeholder 2">
            <a:extLst>
              <a:ext uri="{FF2B5EF4-FFF2-40B4-BE49-F238E27FC236}">
                <a16:creationId xmlns:a16="http://schemas.microsoft.com/office/drawing/2014/main" id="{BDE507C4-2564-47E4-943E-0D54EEED2F04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gray">
          <a:xfrm>
            <a:off x="4125914" y="4029075"/>
            <a:ext cx="2317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EF9D932-C7A9-4F0D-AC59-3E09F22FC6A9}" type="datetime'''''''6''''''''''''''''''''''''''''''''''''''0''''''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342" name="Text Placeholder 2">
            <a:extLst>
              <a:ext uri="{FF2B5EF4-FFF2-40B4-BE49-F238E27FC236}">
                <a16:creationId xmlns:a16="http://schemas.microsoft.com/office/drawing/2014/main" id="{09D91D6D-B175-4B0A-BB00-CF30C4CABFCA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gray">
          <a:xfrm>
            <a:off x="2773364" y="3346450"/>
            <a:ext cx="3222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0E5C840-42BD-422C-9E42-F0A8C87A47E2}" type="datetime'''''''''1''''''0''''''''''''''''''''''0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100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D59B4755-49CD-4CED-A15C-155BDEAAC201}"/>
              </a:ext>
            </a:extLst>
          </p:cNvPr>
          <p:cNvSpPr/>
          <p:nvPr/>
        </p:nvSpPr>
        <p:spPr>
          <a:xfrm>
            <a:off x="583434" y="1752197"/>
            <a:ext cx="40118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4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Number of specialty fitness stores</a:t>
            </a:r>
            <a:endParaRPr lang="zh-CN" altLang="zh-CN" sz="1400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838F7A92-3164-4922-B40C-3D4A9A5F28C5}"/>
              </a:ext>
            </a:extLst>
          </p:cNvPr>
          <p:cNvSpPr/>
          <p:nvPr>
            <p:custDataLst>
              <p:tags r:id="rId69"/>
            </p:custDataLst>
          </p:nvPr>
        </p:nvSpPr>
        <p:spPr bwMode="auto">
          <a:xfrm>
            <a:off x="4667250" y="1866900"/>
            <a:ext cx="250825" cy="187325"/>
          </a:xfrm>
          <a:prstGeom prst="rect">
            <a:avLst/>
          </a:prstGeom>
          <a:solidFill>
            <a:srgbClr val="65666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69AF6E7E-1919-4825-A624-2BD1DF1AB959}"/>
              </a:ext>
            </a:extLst>
          </p:cNvPr>
          <p:cNvSpPr/>
          <p:nvPr>
            <p:custDataLst>
              <p:tags r:id="rId70"/>
            </p:custDataLst>
          </p:nvPr>
        </p:nvSpPr>
        <p:spPr bwMode="auto">
          <a:xfrm>
            <a:off x="4667250" y="2109788"/>
            <a:ext cx="250825" cy="187325"/>
          </a:xfrm>
          <a:prstGeom prst="rect">
            <a:avLst/>
          </a:prstGeom>
          <a:solidFill>
            <a:srgbClr val="CC000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56400419-E3AE-4351-B759-84BF6282AC36}"/>
              </a:ext>
            </a:extLst>
          </p:cNvPr>
          <p:cNvSpPr>
            <a:spLocks noGrp="1"/>
          </p:cNvSpPr>
          <p:nvPr>
            <p:custDataLst>
              <p:tags r:id="rId71"/>
            </p:custDataLst>
          </p:nvPr>
        </p:nvSpPr>
        <p:spPr bwMode="auto">
          <a:xfrm>
            <a:off x="4968875" y="1862138"/>
            <a:ext cx="3619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6968F9D-8ED6-4A3A-AE7F-DC7DFDAAF1A7}" type="datetime'''''''''2''0''''''''''''''''1''''''''''6''''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2016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sp>
        <p:nvSpPr>
          <p:cNvPr id="218" name="Text Placeholder 2">
            <a:extLst>
              <a:ext uri="{FF2B5EF4-FFF2-40B4-BE49-F238E27FC236}">
                <a16:creationId xmlns:a16="http://schemas.microsoft.com/office/drawing/2014/main" id="{0E412756-6D64-451B-BE4D-AC9F628710AD}"/>
              </a:ext>
            </a:extLst>
          </p:cNvPr>
          <p:cNvSpPr>
            <a:spLocks noGrp="1"/>
          </p:cNvSpPr>
          <p:nvPr>
            <p:custDataLst>
              <p:tags r:id="rId72"/>
            </p:custDataLst>
          </p:nvPr>
        </p:nvSpPr>
        <p:spPr bwMode="auto">
          <a:xfrm>
            <a:off x="4968875" y="2105025"/>
            <a:ext cx="3619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195AE0D9-5053-4C3B-8DE5-8D2CA6352BF4}" type="datetime'''''''''2''''''''''''''''0''''''''1''''''''''''''''''''''9'''">
              <a:rPr lang="zh-CN" altLang="en-US" sz="1400" smtClean="0">
                <a:ea typeface="等线" panose="02010600030101010101" pitchFamily="2" charset="-122"/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2019</a:t>
            </a:fld>
            <a:endParaRPr lang="zh-CN" altLang="en-US" sz="1400" dirty="0">
              <a:ea typeface="等线" panose="02010600030101010101" pitchFamily="2" charset="-122"/>
              <a:sym typeface="+mn-lt"/>
            </a:endParaRPr>
          </a:p>
        </p:txBody>
      </p:sp>
      <p:cxnSp>
        <p:nvCxnSpPr>
          <p:cNvPr id="238" name="直接连接符 237">
            <a:extLst>
              <a:ext uri="{FF2B5EF4-FFF2-40B4-BE49-F238E27FC236}">
                <a16:creationId xmlns:a16="http://schemas.microsoft.com/office/drawing/2014/main" id="{F8511F63-201B-48A4-8013-F4C9AB6E3706}"/>
              </a:ext>
            </a:extLst>
          </p:cNvPr>
          <p:cNvCxnSpPr>
            <a:cxnSpLocks/>
          </p:cNvCxnSpPr>
          <p:nvPr/>
        </p:nvCxnSpPr>
        <p:spPr>
          <a:xfrm flipV="1">
            <a:off x="3143277" y="2096203"/>
            <a:ext cx="0" cy="321398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矩形 238">
            <a:extLst>
              <a:ext uri="{FF2B5EF4-FFF2-40B4-BE49-F238E27FC236}">
                <a16:creationId xmlns:a16="http://schemas.microsoft.com/office/drawing/2014/main" id="{09D6C49F-B8C4-476D-AD9C-37548E8D0EFB}"/>
              </a:ext>
            </a:extLst>
          </p:cNvPr>
          <p:cNvSpPr/>
          <p:nvPr/>
        </p:nvSpPr>
        <p:spPr>
          <a:xfrm>
            <a:off x="2120207" y="2010794"/>
            <a:ext cx="1008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Traditional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8823EF8B-70C1-4F7A-9089-E4468D258581}"/>
              </a:ext>
            </a:extLst>
          </p:cNvPr>
          <p:cNvSpPr/>
          <p:nvPr/>
        </p:nvSpPr>
        <p:spPr>
          <a:xfrm>
            <a:off x="3148934" y="2010795"/>
            <a:ext cx="882422" cy="31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Specialty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245" name="直接连接符 254">
            <a:extLst>
              <a:ext uri="{FF2B5EF4-FFF2-40B4-BE49-F238E27FC236}">
                <a16:creationId xmlns:a16="http://schemas.microsoft.com/office/drawing/2014/main" id="{DF6FA880-1607-4BB4-8CED-1965955A621D}"/>
              </a:ext>
            </a:extLst>
          </p:cNvPr>
          <p:cNvCxnSpPr/>
          <p:nvPr/>
        </p:nvCxnSpPr>
        <p:spPr>
          <a:xfrm flipV="1">
            <a:off x="254771" y="5703250"/>
            <a:ext cx="5660307" cy="0"/>
          </a:xfrm>
          <a:prstGeom prst="line">
            <a:avLst/>
          </a:prstGeom>
          <a:solidFill>
            <a:srgbClr val="CC0001"/>
          </a:solidFill>
          <a:ln w="19050">
            <a:solidFill>
              <a:srgbClr val="CC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Content Placeholder 11">
            <a:extLst>
              <a:ext uri="{FF2B5EF4-FFF2-40B4-BE49-F238E27FC236}">
                <a16:creationId xmlns:a16="http://schemas.microsoft.com/office/drawing/2014/main" id="{CE019447-05B8-45C3-BD2A-23E26C8DB8C2}"/>
              </a:ext>
            </a:extLst>
          </p:cNvPr>
          <p:cNvSpPr txBox="1">
            <a:spLocks/>
          </p:cNvSpPr>
          <p:nvPr/>
        </p:nvSpPr>
        <p:spPr>
          <a:xfrm>
            <a:off x="371833" y="5725689"/>
            <a:ext cx="5490729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In terms of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store expansion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, the growth rate of new gyms is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significantly higher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than that of traditional gyms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due to attributes such as small size and low debt ratio</a:t>
            </a:r>
            <a:endParaRPr kumimoji="0" lang="en-US" altLang="zh-CN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楷体" panose="0201060004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D9278F78-3533-408F-8EFF-F5A0152F4299}"/>
              </a:ext>
            </a:extLst>
          </p:cNvPr>
          <p:cNvGrpSpPr/>
          <p:nvPr/>
        </p:nvGrpSpPr>
        <p:grpSpPr>
          <a:xfrm>
            <a:off x="6265296" y="1456305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2A4EA8DA-F109-4D35-BD2D-334DE69CCD81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250" name="直接连接符 254">
              <a:extLst>
                <a:ext uri="{FF2B5EF4-FFF2-40B4-BE49-F238E27FC236}">
                  <a16:creationId xmlns:a16="http://schemas.microsoft.com/office/drawing/2014/main" id="{957C27CF-306C-418D-9E26-8374609573B9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矩形 250">
            <a:extLst>
              <a:ext uri="{FF2B5EF4-FFF2-40B4-BE49-F238E27FC236}">
                <a16:creationId xmlns:a16="http://schemas.microsoft.com/office/drawing/2014/main" id="{02467033-625D-47D1-B177-B5891ACA9328}"/>
              </a:ext>
            </a:extLst>
          </p:cNvPr>
          <p:cNvSpPr/>
          <p:nvPr/>
        </p:nvSpPr>
        <p:spPr>
          <a:xfrm>
            <a:off x="6595480" y="1377108"/>
            <a:ext cx="57443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Cooperation between industries is a major trend</a:t>
            </a:r>
            <a:endParaRPr lang="zh-CN" altLang="zh-CN" sz="1700" b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pic>
        <p:nvPicPr>
          <p:cNvPr id="253" name="图片 252">
            <a:extLst>
              <a:ext uri="{FF2B5EF4-FFF2-40B4-BE49-F238E27FC236}">
                <a16:creationId xmlns:a16="http://schemas.microsoft.com/office/drawing/2014/main" id="{F40925DF-2CE3-4FB0-9625-FAB78FA4A21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842" y="2605004"/>
            <a:ext cx="775070" cy="811573"/>
          </a:xfrm>
          <a:prstGeom prst="rect">
            <a:avLst/>
          </a:prstGeom>
        </p:spPr>
      </p:pic>
      <p:pic>
        <p:nvPicPr>
          <p:cNvPr id="254" name="图片 253">
            <a:extLst>
              <a:ext uri="{FF2B5EF4-FFF2-40B4-BE49-F238E27FC236}">
                <a16:creationId xmlns:a16="http://schemas.microsoft.com/office/drawing/2014/main" id="{B9C48322-1714-47D6-BF03-A950897279B8}"/>
              </a:ext>
            </a:extLst>
          </p:cNvPr>
          <p:cNvPicPr>
            <a:picLocks noChangeAspect="1"/>
          </p:cNvPicPr>
          <p:nvPr/>
        </p:nvPicPr>
        <p:blipFill rotWithShape="1">
          <a:blip r:embed="rId7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28584" r="18961" b="22904"/>
          <a:stretch/>
        </p:blipFill>
        <p:spPr>
          <a:xfrm>
            <a:off x="6921325" y="3888216"/>
            <a:ext cx="1486870" cy="758112"/>
          </a:xfrm>
          <a:prstGeom prst="rect">
            <a:avLst/>
          </a:prstGeom>
        </p:spPr>
      </p:pic>
      <p:sp>
        <p:nvSpPr>
          <p:cNvPr id="255" name="矩形: 圆角 333">
            <a:extLst>
              <a:ext uri="{FF2B5EF4-FFF2-40B4-BE49-F238E27FC236}">
                <a16:creationId xmlns:a16="http://schemas.microsoft.com/office/drawing/2014/main" id="{7835B95B-061A-46C8-885D-B8F3D52C2DCE}"/>
              </a:ext>
            </a:extLst>
          </p:cNvPr>
          <p:cNvSpPr/>
          <p:nvPr/>
        </p:nvSpPr>
        <p:spPr>
          <a:xfrm>
            <a:off x="6779352" y="3674126"/>
            <a:ext cx="1650032" cy="1104259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矩形: 圆角 333">
            <a:extLst>
              <a:ext uri="{FF2B5EF4-FFF2-40B4-BE49-F238E27FC236}">
                <a16:creationId xmlns:a16="http://schemas.microsoft.com/office/drawing/2014/main" id="{79D58D1C-908D-4E7C-BC53-B31E31E125C9}"/>
              </a:ext>
            </a:extLst>
          </p:cNvPr>
          <p:cNvSpPr/>
          <p:nvPr/>
        </p:nvSpPr>
        <p:spPr>
          <a:xfrm>
            <a:off x="8927455" y="3677600"/>
            <a:ext cx="2289336" cy="1104264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A7370348-50C4-4284-BFEF-AB58E6F3AF0D}"/>
              </a:ext>
            </a:extLst>
          </p:cNvPr>
          <p:cNvPicPr>
            <a:picLocks noChangeAspect="1"/>
          </p:cNvPicPr>
          <p:nvPr/>
        </p:nvPicPr>
        <p:blipFill rotWithShape="1">
          <a:blip r:embed="rId80"/>
          <a:srcRect t="18572" b="15995"/>
          <a:stretch/>
        </p:blipFill>
        <p:spPr>
          <a:xfrm>
            <a:off x="8936689" y="2541580"/>
            <a:ext cx="1492465" cy="445919"/>
          </a:xfrm>
          <a:prstGeom prst="rect">
            <a:avLst/>
          </a:prstGeom>
        </p:spPr>
      </p:pic>
      <p:pic>
        <p:nvPicPr>
          <p:cNvPr id="259" name="图片 258">
            <a:extLst>
              <a:ext uri="{FF2B5EF4-FFF2-40B4-BE49-F238E27FC236}">
                <a16:creationId xmlns:a16="http://schemas.microsoft.com/office/drawing/2014/main" id="{5799ECBE-000B-4705-9886-CA7295222EB1}"/>
              </a:ext>
            </a:extLst>
          </p:cNvPr>
          <p:cNvPicPr>
            <a:picLocks noChangeAspect="1"/>
          </p:cNvPicPr>
          <p:nvPr/>
        </p:nvPicPr>
        <p:blipFill rotWithShape="1">
          <a:blip r:embed="rId81"/>
          <a:srcRect t="18665" b="20984"/>
          <a:stretch/>
        </p:blipFill>
        <p:spPr>
          <a:xfrm>
            <a:off x="10367047" y="2508251"/>
            <a:ext cx="814779" cy="491734"/>
          </a:xfrm>
          <a:prstGeom prst="rect">
            <a:avLst/>
          </a:prstGeom>
        </p:spPr>
      </p:pic>
      <p:pic>
        <p:nvPicPr>
          <p:cNvPr id="260" name="图片 259">
            <a:extLst>
              <a:ext uri="{FF2B5EF4-FFF2-40B4-BE49-F238E27FC236}">
                <a16:creationId xmlns:a16="http://schemas.microsoft.com/office/drawing/2014/main" id="{0E904698-E687-4CC9-847A-684E34D1E085}"/>
              </a:ext>
            </a:extLst>
          </p:cNvPr>
          <p:cNvPicPr>
            <a:picLocks noChangeAspect="1"/>
          </p:cNvPicPr>
          <p:nvPr/>
        </p:nvPicPr>
        <p:blipFill rotWithShape="1">
          <a:blip r:embed="rId82"/>
          <a:srcRect t="35531"/>
          <a:stretch/>
        </p:blipFill>
        <p:spPr>
          <a:xfrm>
            <a:off x="9682920" y="4267272"/>
            <a:ext cx="1498905" cy="379056"/>
          </a:xfrm>
          <a:prstGeom prst="rect">
            <a:avLst/>
          </a:prstGeom>
        </p:spPr>
      </p:pic>
      <p:pic>
        <p:nvPicPr>
          <p:cNvPr id="261" name="图片 260">
            <a:extLst>
              <a:ext uri="{FF2B5EF4-FFF2-40B4-BE49-F238E27FC236}">
                <a16:creationId xmlns:a16="http://schemas.microsoft.com/office/drawing/2014/main" id="{BD2DA081-B05A-4E36-93F7-46788674C888}"/>
              </a:ext>
            </a:extLst>
          </p:cNvPr>
          <p:cNvPicPr>
            <a:picLocks noChangeAspect="1"/>
          </p:cNvPicPr>
          <p:nvPr/>
        </p:nvPicPr>
        <p:blipFill rotWithShape="1">
          <a:blip r:embed="rId83"/>
          <a:srcRect l="5507" t="15829" r="74545" b="53052"/>
          <a:stretch/>
        </p:blipFill>
        <p:spPr>
          <a:xfrm>
            <a:off x="9084529" y="4236626"/>
            <a:ext cx="539762" cy="440658"/>
          </a:xfrm>
          <a:prstGeom prst="rect">
            <a:avLst/>
          </a:prstGeom>
        </p:spPr>
      </p:pic>
      <p:pic>
        <p:nvPicPr>
          <p:cNvPr id="262" name="图片 261">
            <a:extLst>
              <a:ext uri="{FF2B5EF4-FFF2-40B4-BE49-F238E27FC236}">
                <a16:creationId xmlns:a16="http://schemas.microsoft.com/office/drawing/2014/main" id="{7F7A915A-E140-4F4F-A284-35FFAFEA77F2}"/>
              </a:ext>
            </a:extLst>
          </p:cNvPr>
          <p:cNvPicPr>
            <a:picLocks noChangeAspect="1"/>
          </p:cNvPicPr>
          <p:nvPr/>
        </p:nvPicPr>
        <p:blipFill rotWithShape="1">
          <a:blip r:embed="rId83"/>
          <a:srcRect l="13577" t="67277" r="48085" b="5554"/>
          <a:stretch/>
        </p:blipFill>
        <p:spPr>
          <a:xfrm>
            <a:off x="9095449" y="3747580"/>
            <a:ext cx="1125202" cy="417313"/>
          </a:xfrm>
          <a:prstGeom prst="rect">
            <a:avLst/>
          </a:prstGeom>
        </p:spPr>
      </p:pic>
      <p:sp>
        <p:nvSpPr>
          <p:cNvPr id="265" name="矩形: 圆角 333">
            <a:extLst>
              <a:ext uri="{FF2B5EF4-FFF2-40B4-BE49-F238E27FC236}">
                <a16:creationId xmlns:a16="http://schemas.microsoft.com/office/drawing/2014/main" id="{2DA80998-228A-49DF-B3AF-C7616D403D20}"/>
              </a:ext>
            </a:extLst>
          </p:cNvPr>
          <p:cNvSpPr/>
          <p:nvPr/>
        </p:nvSpPr>
        <p:spPr>
          <a:xfrm>
            <a:off x="6784328" y="2442821"/>
            <a:ext cx="1650032" cy="1104264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矩形: 圆角 333">
            <a:extLst>
              <a:ext uri="{FF2B5EF4-FFF2-40B4-BE49-F238E27FC236}">
                <a16:creationId xmlns:a16="http://schemas.microsoft.com/office/drawing/2014/main" id="{950375EB-836C-4CB4-9348-DFF6C1BF22DE}"/>
              </a:ext>
            </a:extLst>
          </p:cNvPr>
          <p:cNvSpPr/>
          <p:nvPr/>
        </p:nvSpPr>
        <p:spPr>
          <a:xfrm>
            <a:off x="8936689" y="2441966"/>
            <a:ext cx="2289338" cy="110053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7" name="图片 266">
            <a:extLst>
              <a:ext uri="{FF2B5EF4-FFF2-40B4-BE49-F238E27FC236}">
                <a16:creationId xmlns:a16="http://schemas.microsoft.com/office/drawing/2014/main" id="{061179C7-177D-4E0E-BAFF-B4B9A0A873BF}"/>
              </a:ext>
            </a:extLst>
          </p:cNvPr>
          <p:cNvPicPr>
            <a:picLocks noChangeAspect="1"/>
          </p:cNvPicPr>
          <p:nvPr/>
        </p:nvPicPr>
        <p:blipFill rotWithShape="1">
          <a:blip r:embed="rId84"/>
          <a:srcRect l="9479" t="14619" r="11238" b="14915"/>
          <a:stretch/>
        </p:blipFill>
        <p:spPr>
          <a:xfrm>
            <a:off x="9095449" y="2981460"/>
            <a:ext cx="852554" cy="447539"/>
          </a:xfrm>
          <a:prstGeom prst="rect">
            <a:avLst/>
          </a:prstGeom>
        </p:spPr>
      </p:pic>
      <p:pic>
        <p:nvPicPr>
          <p:cNvPr id="268" name="图片 267">
            <a:extLst>
              <a:ext uri="{FF2B5EF4-FFF2-40B4-BE49-F238E27FC236}">
                <a16:creationId xmlns:a16="http://schemas.microsoft.com/office/drawing/2014/main" id="{6CA49926-6725-488B-B483-5E315DFB2844}"/>
              </a:ext>
            </a:extLst>
          </p:cNvPr>
          <p:cNvPicPr>
            <a:picLocks noChangeAspect="1"/>
          </p:cNvPicPr>
          <p:nvPr/>
        </p:nvPicPr>
        <p:blipFill rotWithShape="1">
          <a:blip r:embed="rId85"/>
          <a:srcRect l="7964" t="-7239" r="6901"/>
          <a:stretch/>
        </p:blipFill>
        <p:spPr>
          <a:xfrm>
            <a:off x="10011803" y="2999985"/>
            <a:ext cx="587087" cy="500953"/>
          </a:xfrm>
          <a:prstGeom prst="rect">
            <a:avLst/>
          </a:prstGeom>
        </p:spPr>
      </p:pic>
      <p:sp>
        <p:nvSpPr>
          <p:cNvPr id="269" name="矩形 268">
            <a:extLst>
              <a:ext uri="{FF2B5EF4-FFF2-40B4-BE49-F238E27FC236}">
                <a16:creationId xmlns:a16="http://schemas.microsoft.com/office/drawing/2014/main" id="{7E20D26C-13C8-4E27-8CA8-031E8701DD0C}"/>
              </a:ext>
            </a:extLst>
          </p:cNvPr>
          <p:cNvSpPr/>
          <p:nvPr/>
        </p:nvSpPr>
        <p:spPr>
          <a:xfrm>
            <a:off x="4968875" y="2731982"/>
            <a:ext cx="1349848" cy="42151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Hans" dirty="0"/>
              <a:t>Competitors</a:t>
            </a:r>
            <a:endParaRPr lang="zh-CN" altLang="en-US" dirty="0"/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1F2A4FFE-D23E-4E4F-B9C3-FB11C53A1E7D}"/>
              </a:ext>
            </a:extLst>
          </p:cNvPr>
          <p:cNvSpPr>
            <a:spLocks/>
          </p:cNvSpPr>
          <p:nvPr/>
        </p:nvSpPr>
        <p:spPr>
          <a:xfrm>
            <a:off x="6784328" y="1855180"/>
            <a:ext cx="1650032" cy="48516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Competitors</a:t>
            </a:r>
            <a:endParaRPr lang="zh-CN" altLang="zh-CN" sz="16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271" name="Rectangle 79">
            <a:extLst>
              <a:ext uri="{FF2B5EF4-FFF2-40B4-BE49-F238E27FC236}">
                <a16:creationId xmlns:a16="http://schemas.microsoft.com/office/drawing/2014/main" id="{B84E1FAD-7C78-437E-BB65-769607DCA65C}"/>
              </a:ext>
            </a:extLst>
          </p:cNvPr>
          <p:cNvSpPr>
            <a:spLocks/>
          </p:cNvSpPr>
          <p:nvPr/>
        </p:nvSpPr>
        <p:spPr>
          <a:xfrm>
            <a:off x="8936689" y="1852795"/>
            <a:ext cx="2359154" cy="48516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08000" indent="-108000" algn="ctr">
              <a:lnSpc>
                <a:spcPts val="1800"/>
              </a:lnSpc>
              <a:spcBef>
                <a:spcPts val="0"/>
              </a:spcBef>
              <a:defRPr/>
            </a:pPr>
            <a:r>
              <a:rPr lang="en-US" altLang="zh-CN" sz="16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Upstream-downstream Cooperation</a:t>
            </a:r>
            <a:endParaRPr lang="zh-CN" altLang="zh-CN" sz="1600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cxnSp>
        <p:nvCxnSpPr>
          <p:cNvPr id="273" name="直接箭头连接符 272">
            <a:extLst>
              <a:ext uri="{FF2B5EF4-FFF2-40B4-BE49-F238E27FC236}">
                <a16:creationId xmlns:a16="http://schemas.microsoft.com/office/drawing/2014/main" id="{F32EC490-545A-46C6-A64B-7A3BA5347AB5}"/>
              </a:ext>
            </a:extLst>
          </p:cNvPr>
          <p:cNvCxnSpPr>
            <a:cxnSpLocks/>
          </p:cNvCxnSpPr>
          <p:nvPr/>
        </p:nvCxnSpPr>
        <p:spPr>
          <a:xfrm flipV="1">
            <a:off x="8434360" y="3019015"/>
            <a:ext cx="502329" cy="23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04861AE2-AF5B-4383-A21B-9EB2E5C7FC5D}"/>
              </a:ext>
            </a:extLst>
          </p:cNvPr>
          <p:cNvCxnSpPr/>
          <p:nvPr/>
        </p:nvCxnSpPr>
        <p:spPr>
          <a:xfrm flipV="1">
            <a:off x="8434360" y="4275158"/>
            <a:ext cx="502329" cy="23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F9ADF176-864F-4114-8A0D-29D0743B05E7}"/>
              </a:ext>
            </a:extLst>
          </p:cNvPr>
          <p:cNvCxnSpPr/>
          <p:nvPr/>
        </p:nvCxnSpPr>
        <p:spPr>
          <a:xfrm flipV="1">
            <a:off x="8434360" y="2095380"/>
            <a:ext cx="502329" cy="23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直接连接符 254">
            <a:extLst>
              <a:ext uri="{FF2B5EF4-FFF2-40B4-BE49-F238E27FC236}">
                <a16:creationId xmlns:a16="http://schemas.microsoft.com/office/drawing/2014/main" id="{FBA83F01-07EB-4D3E-83C3-F367B5D1327C}"/>
              </a:ext>
            </a:extLst>
          </p:cNvPr>
          <p:cNvCxnSpPr>
            <a:cxnSpLocks/>
          </p:cNvCxnSpPr>
          <p:nvPr/>
        </p:nvCxnSpPr>
        <p:spPr>
          <a:xfrm>
            <a:off x="6318723" y="4992441"/>
            <a:ext cx="5553962" cy="0"/>
          </a:xfrm>
          <a:prstGeom prst="line">
            <a:avLst/>
          </a:prstGeom>
          <a:solidFill>
            <a:srgbClr val="CC0001"/>
          </a:solidFill>
          <a:ln w="19050">
            <a:solidFill>
              <a:srgbClr val="CC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Content Placeholder 11">
            <a:extLst>
              <a:ext uri="{FF2B5EF4-FFF2-40B4-BE49-F238E27FC236}">
                <a16:creationId xmlns:a16="http://schemas.microsoft.com/office/drawing/2014/main" id="{A41B4ACF-A6DF-4E59-8D95-65660F0A4320}"/>
              </a:ext>
            </a:extLst>
          </p:cNvPr>
          <p:cNvSpPr txBox="1">
            <a:spLocks/>
          </p:cNvSpPr>
          <p:nvPr/>
        </p:nvSpPr>
        <p:spPr>
          <a:xfrm>
            <a:off x="6457902" y="5014880"/>
            <a:ext cx="5362268" cy="121291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0" indent="-108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LEFIT’s c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ompetitors are enthusiastically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improving their industry chain layout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, building an 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华文楷体" panose="02010600040101010101" pitchFamily="2" charset="-122"/>
                <a:cs typeface="Calibri" panose="020F0502020204030204" pitchFamily="34" charset="0"/>
              </a:rPr>
              <a:t>upstream-downstream cooperation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b="1" i="1" dirty="0" err="1"/>
              <a:t>Supermonkey</a:t>
            </a:r>
            <a:r>
              <a:rPr lang="en-US" altLang="zh-CN" dirty="0"/>
              <a:t>: “Happy Exercise + Nutritious Meals”, cooperate with </a:t>
            </a:r>
            <a:r>
              <a:rPr lang="en-US" altLang="zh-CN" dirty="0" err="1"/>
              <a:t>Wagas</a:t>
            </a:r>
            <a:r>
              <a:rPr lang="en-US" altLang="zh-CN" dirty="0"/>
              <a:t>, Puma, </a:t>
            </a:r>
            <a:r>
              <a:rPr lang="en-US" altLang="zh-CN" dirty="0" err="1"/>
              <a:t>Joinfit</a:t>
            </a:r>
            <a:r>
              <a:rPr lang="en-US" altLang="zh-CN" dirty="0"/>
              <a:t>, </a:t>
            </a:r>
            <a:r>
              <a:rPr lang="en-US" altLang="zh-CN" dirty="0" err="1"/>
              <a:t>Modernsky</a:t>
            </a:r>
            <a:r>
              <a:rPr lang="en-US" altLang="zh-CN" dirty="0"/>
              <a:t>, etc.</a:t>
            </a:r>
          </a:p>
          <a:p>
            <a:pPr marL="365125" indent="-188913">
              <a:spcBef>
                <a:spcPts val="0"/>
              </a:spcBef>
              <a:spcAft>
                <a:spcPts val="600"/>
              </a:spcAft>
              <a:buFont typeface="Symbol" charset="2"/>
              <a:buChar char="-"/>
            </a:pPr>
            <a:r>
              <a:rPr lang="en-US" altLang="zh-CN" b="1" i="1" dirty="0" err="1"/>
              <a:t>Sunpig</a:t>
            </a:r>
            <a:r>
              <a:rPr lang="en-US" altLang="zh-CN" dirty="0"/>
              <a:t>: “Beehive Alliance”, cooperate with </a:t>
            </a:r>
            <a:r>
              <a:rPr lang="en-US" altLang="zh-CN" dirty="0" err="1"/>
              <a:t>Kismart</a:t>
            </a:r>
            <a:r>
              <a:rPr lang="en-US" altLang="zh-CN" dirty="0"/>
              <a:t>, INT, SHUA, etc.</a:t>
            </a: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7D34EB0F-487F-4950-9206-F2738698AFD6}"/>
              </a:ext>
            </a:extLst>
          </p:cNvPr>
          <p:cNvSpPr/>
          <p:nvPr/>
        </p:nvSpPr>
        <p:spPr>
          <a:xfrm>
            <a:off x="101408" y="5369259"/>
            <a:ext cx="1175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Growth </a:t>
            </a:r>
            <a:r>
              <a:rPr lang="en-US" altLang="zh-CN" sz="1400" b="1" i="1" kern="100" dirty="0">
                <a:solidFill>
                  <a:prstClr val="black"/>
                </a:solidFill>
                <a:ea typeface="宋体" panose="02010600030101010101" pitchFamily="2" charset="-122"/>
              </a:rPr>
              <a:t>Rate</a:t>
            </a:r>
            <a:endParaRPr lang="zh-CN" altLang="zh-CN" sz="1400" b="1" i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393DB122-B2F2-4B3C-94F1-9C72E9A4D428}"/>
              </a:ext>
            </a:extLst>
          </p:cNvPr>
          <p:cNvSpPr/>
          <p:nvPr/>
        </p:nvSpPr>
        <p:spPr>
          <a:xfrm>
            <a:off x="1579219" y="5369259"/>
            <a:ext cx="1175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131</a:t>
            </a:r>
            <a:r>
              <a:rPr lang="en-US" altLang="zh-CN" sz="14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%</a:t>
            </a:r>
            <a:endParaRPr lang="zh-CN" altLang="zh-CN" sz="1400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56128C4E-D0AA-4F63-837E-A3D4EA8ABA5A}"/>
              </a:ext>
            </a:extLst>
          </p:cNvPr>
          <p:cNvSpPr/>
          <p:nvPr/>
        </p:nvSpPr>
        <p:spPr>
          <a:xfrm>
            <a:off x="932682" y="5369259"/>
            <a:ext cx="1175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58</a:t>
            </a:r>
            <a:r>
              <a:rPr lang="en-US" altLang="zh-CN" sz="14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%</a:t>
            </a:r>
            <a:endParaRPr lang="zh-CN" altLang="zh-CN" sz="1400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A1CD53BF-A367-4729-ABC7-9E8E12172AA6}"/>
              </a:ext>
            </a:extLst>
          </p:cNvPr>
          <p:cNvSpPr/>
          <p:nvPr/>
        </p:nvSpPr>
        <p:spPr>
          <a:xfrm>
            <a:off x="4201323" y="5375746"/>
            <a:ext cx="1175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540%</a:t>
            </a:r>
            <a:endParaRPr lang="zh-CN" altLang="zh-CN" sz="1400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68678D24-FF1B-4C79-9763-6F6B1C041F5E}"/>
              </a:ext>
            </a:extLst>
          </p:cNvPr>
          <p:cNvSpPr/>
          <p:nvPr/>
        </p:nvSpPr>
        <p:spPr>
          <a:xfrm>
            <a:off x="2245860" y="5375746"/>
            <a:ext cx="1175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25</a:t>
            </a:r>
            <a:r>
              <a:rPr lang="en-US" altLang="zh-CN" sz="14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%</a:t>
            </a:r>
            <a:endParaRPr lang="zh-CN" altLang="zh-CN" sz="1400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940E2B70-C833-424B-85AA-1B69678E63E4}"/>
              </a:ext>
            </a:extLst>
          </p:cNvPr>
          <p:cNvSpPr/>
          <p:nvPr/>
        </p:nvSpPr>
        <p:spPr>
          <a:xfrm>
            <a:off x="2892401" y="5375746"/>
            <a:ext cx="1175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327%</a:t>
            </a:r>
            <a:endParaRPr lang="zh-CN" altLang="zh-CN" sz="1400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47" name="矩形 346">
            <a:extLst>
              <a:ext uri="{FF2B5EF4-FFF2-40B4-BE49-F238E27FC236}">
                <a16:creationId xmlns:a16="http://schemas.microsoft.com/office/drawing/2014/main" id="{B20550D2-E09D-4AE8-B292-F0BE676830E4}"/>
              </a:ext>
            </a:extLst>
          </p:cNvPr>
          <p:cNvSpPr/>
          <p:nvPr/>
        </p:nvSpPr>
        <p:spPr>
          <a:xfrm>
            <a:off x="3548181" y="5375746"/>
            <a:ext cx="1175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kern="100" dirty="0">
                <a:solidFill>
                  <a:prstClr val="black"/>
                </a:solidFill>
                <a:ea typeface="宋体" panose="02010600030101010101" pitchFamily="2" charset="-122"/>
              </a:rPr>
              <a:t>186</a:t>
            </a:r>
            <a:r>
              <a:rPr lang="en-US" altLang="zh-CN" sz="1400" kern="100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rPr>
              <a:t>%</a:t>
            </a:r>
            <a:endParaRPr lang="zh-CN" altLang="zh-CN" sz="1400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043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对象 9" hidden="1">
            <a:extLst>
              <a:ext uri="{FF2B5EF4-FFF2-40B4-BE49-F238E27FC236}">
                <a16:creationId xmlns:a16="http://schemas.microsoft.com/office/drawing/2014/main" id="{E99C189C-94C3-7248-8F78-298715E703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6857245"/>
              </p:ext>
            </p:extLst>
          </p:nvPr>
        </p:nvGraphicFramePr>
        <p:xfrm>
          <a:off x="2407444" y="857251"/>
          <a:ext cx="128588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23" name="think-cell 幻灯片" r:id="rId27" imgW="19050" imgH="19050" progId="TCLayout.ActiveDocument.1">
                  <p:embed/>
                </p:oleObj>
              </mc:Choice>
              <mc:Fallback>
                <p:oleObj name="think-cell 幻灯片" r:id="rId27" imgW="19050" imgH="19050" progId="TCLayout.ActiveDocument.1">
                  <p:embed/>
                  <p:pic>
                    <p:nvPicPr>
                      <p:cNvPr id="22529" name="对象 9" hidden="1">
                        <a:extLst>
                          <a:ext uri="{FF2B5EF4-FFF2-40B4-BE49-F238E27FC236}">
                            <a16:creationId xmlns:a16="http://schemas.microsoft.com/office/drawing/2014/main" id="{E99C189C-94C3-7248-8F78-298715E703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444" y="857251"/>
                        <a:ext cx="128588" cy="11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5446A840-89DD-5947-AB8A-321A4A00CEFD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407444" y="857251"/>
            <a:ext cx="128588" cy="1190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anchor="ctr" anchorCtr="0">
            <a:noAutofit/>
          </a:bodyPr>
          <a:lstStyle/>
          <a:p>
            <a:pPr algn="ctr">
              <a:defRPr/>
            </a:pPr>
            <a:endParaRPr lang="en-US" altLang="zh-CN" sz="1400" b="1" dirty="0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D15C37C-9736-0C49-97BD-A2FCED808E11}"/>
              </a:ext>
            </a:extLst>
          </p:cNvPr>
          <p:cNvSpPr/>
          <p:nvPr/>
        </p:nvSpPr>
        <p:spPr>
          <a:xfrm>
            <a:off x="0" y="377277"/>
            <a:ext cx="12192000" cy="93610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sz="2600" b="1" dirty="0">
                <a:solidFill>
                  <a:schemeClr val="bg1"/>
                </a:solidFill>
                <a:ea typeface="Arial" charset="0"/>
                <a:cs typeface="Arial" panose="020B0604020202020204" pitchFamily="34" charset="0"/>
              </a:rPr>
              <a:t>Customer Analysis: To satisfy LEFIT’s target customers, LEFIT propose to provide universal, convenient, social and light fitness service</a:t>
            </a:r>
            <a:endParaRPr lang="zh-CN" altLang="en-US" sz="2600" b="1" dirty="0">
              <a:solidFill>
                <a:schemeClr val="bg1"/>
              </a:solidFill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E4ABFC7-DDA6-5240-AA43-6936B53834AC}"/>
              </a:ext>
            </a:extLst>
          </p:cNvPr>
          <p:cNvSpPr txBox="1"/>
          <p:nvPr/>
        </p:nvSpPr>
        <p:spPr>
          <a:xfrm>
            <a:off x="11868472" y="6551773"/>
            <a:ext cx="32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9</a:t>
            </a:r>
            <a:endParaRPr kumimoji="1" lang="zh-CN" altLang="en-US" sz="16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0BDD3BF-527C-1344-9766-99E69C23336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5" y="-40393"/>
            <a:ext cx="1848486" cy="440923"/>
          </a:xfrm>
          <a:prstGeom prst="rect">
            <a:avLst/>
          </a:prstGeom>
        </p:spPr>
      </p:pic>
      <p:graphicFrame>
        <p:nvGraphicFramePr>
          <p:cNvPr id="179" name="Chart 3">
            <a:extLst>
              <a:ext uri="{FF2B5EF4-FFF2-40B4-BE49-F238E27FC236}">
                <a16:creationId xmlns:a16="http://schemas.microsoft.com/office/drawing/2014/main" id="{5C3BE7DF-6C8E-4033-BE95-0102ACD08D3C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999202655"/>
              </p:ext>
            </p:extLst>
          </p:nvPr>
        </p:nvGraphicFramePr>
        <p:xfrm>
          <a:off x="1511300" y="1774825"/>
          <a:ext cx="4321175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42" name="文本占位符 2">
            <a:extLst>
              <a:ext uri="{FF2B5EF4-FFF2-40B4-BE49-F238E27FC236}">
                <a16:creationId xmlns:a16="http://schemas.microsoft.com/office/drawing/2014/main" id="{31BD8B77-50E5-0F44-BC3C-7F77A104DCE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820738" y="3548063"/>
            <a:ext cx="2794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3796461-6F5A-4E1E-92F6-67889ED8ACD8}" type="datetime'''A''''g''''''''''''''''''''''''''''''''''''e'''''">
              <a:rPr lang="en-US" altLang="en-US" sz="1400" b="1" smtClean="0"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Age</a:t>
            </a:fld>
            <a:endParaRPr lang="zh-CN" altLang="en-US" sz="1400" b="1" dirty="0">
              <a:sym typeface="+mn-lt"/>
            </a:endParaRP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id="{4A49328F-7BEF-2C40-AE97-B6F5307761CB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595313" y="2833688"/>
            <a:ext cx="7318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32844C-8261-4CF8-857E-DECF857B5795}" type="datetime'E''''''''''d''u''c''''''''''at''''io''''''''n'''''''''''''''">
              <a:rPr lang="en-US" altLang="en-US" sz="1400" b="1" smtClean="0"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Education</a:t>
            </a:fld>
            <a:endParaRPr lang="zh-CN" altLang="en-US" sz="1400" b="1" dirty="0">
              <a:sym typeface="+mn-lt"/>
            </a:endParaRPr>
          </a:p>
        </p:txBody>
      </p:sp>
      <p:sp>
        <p:nvSpPr>
          <p:cNvPr id="1899" name="Text Placeholder 2">
            <a:extLst>
              <a:ext uri="{FF2B5EF4-FFF2-40B4-BE49-F238E27FC236}">
                <a16:creationId xmlns:a16="http://schemas.microsoft.com/office/drawing/2014/main" id="{85030B20-5B2A-4446-BCAF-6F4169050C20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gray">
          <a:xfrm>
            <a:off x="5516563" y="4262438"/>
            <a:ext cx="271463" cy="1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BA6AA70-3DA2-4A26-88CB-B99C8CE956AF}" type="datetime'''''''''''''''''5''''''%'''''''''''''">
              <a:rPr lang="en-US" altLang="en-US" sz="1400" b="1" smtClean="0">
                <a:solidFill>
                  <a:schemeClr val="bg1"/>
                </a:solidFill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5%</a:t>
            </a:fld>
            <a:endParaRPr lang="zh-CN" altLang="en-US" sz="14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27903EB3-55C0-2749-B0E1-BD14EF692FE0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539750" y="2119313"/>
            <a:ext cx="8429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ym typeface="+mn-lt"/>
              </a:rPr>
              <a:t>Occupation</a:t>
            </a:r>
            <a:endParaRPr lang="zh-CN" altLang="en-US" sz="1400" b="1" dirty="0">
              <a:sym typeface="+mn-lt"/>
            </a:endParaRP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98BEF11D-DE25-3549-94ED-ED8B8AE54667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auto">
          <a:xfrm>
            <a:off x="688975" y="4262438"/>
            <a:ext cx="5445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B4D6DDF-E3AB-4896-AD32-6CD79E2AB267}" type="datetime'''I''''n''c''''''''''''''''''''''''''''''''om''''e'''">
              <a:rPr lang="en-US" altLang="en-US" sz="1400" b="1" smtClean="0"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Income</a:t>
            </a:fld>
            <a:endParaRPr lang="zh-CN" altLang="en-US" sz="1400" b="1" dirty="0">
              <a:sym typeface="+mn-lt"/>
            </a:endParaRPr>
          </a:p>
        </p:txBody>
      </p:sp>
      <p:sp>
        <p:nvSpPr>
          <p:cNvPr id="1787" name="Text Placeholder 2">
            <a:extLst>
              <a:ext uri="{FF2B5EF4-FFF2-40B4-BE49-F238E27FC236}">
                <a16:creationId xmlns:a16="http://schemas.microsoft.com/office/drawing/2014/main" id="{FC8B5C21-D42F-9D45-BD95-6F2D2C006C9D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gray">
          <a:xfrm>
            <a:off x="5576888" y="3548063"/>
            <a:ext cx="271463" cy="1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290148-AC67-42A3-9362-675C01E85100}" type="datetime'''''''''''2''''''''''''''''''%'">
              <a:rPr lang="en-US" altLang="en-US" sz="1400" b="1" smtClean="0">
                <a:solidFill>
                  <a:schemeClr val="bg1"/>
                </a:solidFill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2%</a:t>
            </a:fld>
            <a:endParaRPr lang="zh-CN" altLang="en-US" sz="14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788" name="Text Placeholder 2">
            <a:extLst>
              <a:ext uri="{FF2B5EF4-FFF2-40B4-BE49-F238E27FC236}">
                <a16:creationId xmlns:a16="http://schemas.microsoft.com/office/drawing/2014/main" id="{7CCF2C0A-BC09-A644-BC80-62E640C03953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 bwMode="gray">
          <a:xfrm>
            <a:off x="1519238" y="3548063"/>
            <a:ext cx="271463" cy="1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947ACF-0245-4B3F-89A3-41EB14F5D2C8}" type="datetime'''''''''''''''''''''''''''3''''''''%'''''''''">
              <a:rPr lang="en-US" altLang="en-US" sz="1400" b="1" smtClean="0">
                <a:solidFill>
                  <a:schemeClr val="bg1"/>
                </a:solidFill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3%</a:t>
            </a:fld>
            <a:endParaRPr lang="zh-CN" altLang="en-US" sz="14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2A0E4362-031F-4E78-BEC1-0A5B7EFE8DAA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1558925" y="4262438"/>
            <a:ext cx="271463" cy="1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DDC603A-3DCE-47DA-A13D-AE2365423F97}" type="datetime'''''''''''''''''5''''''''''''''''''%'">
              <a:rPr lang="en-US" altLang="en-US" sz="1400" b="1" smtClean="0">
                <a:solidFill>
                  <a:schemeClr val="bg1"/>
                </a:solidFill>
                <a:sym typeface="+mn-lt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5%</a:t>
            </a:fld>
            <a:endParaRPr lang="zh-CN" altLang="en-US" sz="14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D576C27-0D0C-544A-B00A-0291DD0F794E}"/>
              </a:ext>
            </a:extLst>
          </p:cNvPr>
          <p:cNvSpPr txBox="1"/>
          <p:nvPr/>
        </p:nvSpPr>
        <p:spPr>
          <a:xfrm>
            <a:off x="1408113" y="5435600"/>
            <a:ext cx="1033463" cy="28892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zh-CN" sz="1400" b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Convenience</a:t>
            </a:r>
            <a:endParaRPr kumimoji="1" lang="zh-CN" altLang="en-US" sz="1400" b="1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6EBCF23E-33A3-A347-B1B5-0587715BA942}"/>
              </a:ext>
            </a:extLst>
          </p:cNvPr>
          <p:cNvSpPr txBox="1"/>
          <p:nvPr/>
        </p:nvSpPr>
        <p:spPr>
          <a:xfrm>
            <a:off x="2535238" y="5438775"/>
            <a:ext cx="923925" cy="28892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zh-CN" sz="1400" b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Coaching</a:t>
            </a:r>
            <a:endParaRPr kumimoji="1" lang="zh-CN" altLang="en-US" sz="1400" b="1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54DB4677-8A72-FD4F-BF5A-5CAE768E7ABE}"/>
              </a:ext>
            </a:extLst>
          </p:cNvPr>
          <p:cNvSpPr txBox="1"/>
          <p:nvPr/>
        </p:nvSpPr>
        <p:spPr>
          <a:xfrm>
            <a:off x="798513" y="5438775"/>
            <a:ext cx="736600" cy="28892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zh-CN" sz="1400" b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Price</a:t>
            </a:r>
            <a:endParaRPr kumimoji="1" lang="zh-CN" altLang="en-US" sz="1400" b="1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B877AD14-B60E-634B-9B4A-E1DEF8C36B22}"/>
              </a:ext>
            </a:extLst>
          </p:cNvPr>
          <p:cNvSpPr txBox="1"/>
          <p:nvPr/>
        </p:nvSpPr>
        <p:spPr>
          <a:xfrm>
            <a:off x="3454400" y="5430838"/>
            <a:ext cx="1004888" cy="28733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zh-CN" sz="1400" b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Socializing</a:t>
            </a:r>
            <a:endParaRPr kumimoji="1" lang="zh-CN" altLang="en-US" sz="1400" b="1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5235E452-C322-2845-B994-C8824FACB821}"/>
              </a:ext>
            </a:extLst>
          </p:cNvPr>
          <p:cNvSpPr txBox="1"/>
          <p:nvPr/>
        </p:nvSpPr>
        <p:spPr>
          <a:xfrm>
            <a:off x="4263708" y="5438775"/>
            <a:ext cx="1042988" cy="28892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kumimoji="1" lang="en-US" altLang="zh-CN" sz="1400" b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Technology</a:t>
            </a:r>
            <a:endParaRPr kumimoji="1" lang="zh-CN" altLang="en-US" sz="1400" b="1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188" name="Oval 59">
            <a:extLst>
              <a:ext uri="{FF2B5EF4-FFF2-40B4-BE49-F238E27FC236}">
                <a16:creationId xmlns:a16="http://schemas.microsoft.com/office/drawing/2014/main" id="{DA1688C5-90B6-5341-AF6B-5CC08DA864D3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1685925" y="597058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89" name="Arc 60">
            <a:extLst>
              <a:ext uri="{FF2B5EF4-FFF2-40B4-BE49-F238E27FC236}">
                <a16:creationId xmlns:a16="http://schemas.microsoft.com/office/drawing/2014/main" id="{05395C2E-CE7F-0942-911A-233CCADCCEC1}"/>
              </a:ext>
            </a:extLst>
          </p:cNvPr>
          <p:cNvSpPr/>
          <p:nvPr>
            <p:custDataLst>
              <p:tags r:id="rId14"/>
            </p:custDataLst>
          </p:nvPr>
        </p:nvSpPr>
        <p:spPr bwMode="gray">
          <a:xfrm>
            <a:off x="1685925" y="5970588"/>
            <a:ext cx="441324" cy="441324"/>
          </a:xfrm>
          <a:prstGeom prst="arc">
            <a:avLst>
              <a:gd name="adj1" fmla="val 16200000"/>
              <a:gd name="adj2" fmla="val 14040000"/>
            </a:avLst>
          </a:prstGeom>
          <a:solidFill>
            <a:schemeClr val="accent3"/>
          </a:solidFill>
          <a:ln w="95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Oval 62">
            <a:extLst>
              <a:ext uri="{FF2B5EF4-FFF2-40B4-BE49-F238E27FC236}">
                <a16:creationId xmlns:a16="http://schemas.microsoft.com/office/drawing/2014/main" id="{731CEF92-9BC3-BD43-85FB-767204C3D944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682875" y="597058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91" name="Arc 63">
            <a:extLst>
              <a:ext uri="{FF2B5EF4-FFF2-40B4-BE49-F238E27FC236}">
                <a16:creationId xmlns:a16="http://schemas.microsoft.com/office/drawing/2014/main" id="{BA06BA6A-BD2D-FA48-9669-4975779DAB66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2682875" y="5970588"/>
            <a:ext cx="441324" cy="441324"/>
          </a:xfrm>
          <a:prstGeom prst="arc">
            <a:avLst>
              <a:gd name="adj1" fmla="val 16200000"/>
              <a:gd name="adj2" fmla="val 3240000"/>
            </a:avLst>
          </a:prstGeom>
          <a:solidFill>
            <a:schemeClr val="accent3"/>
          </a:solidFill>
          <a:ln w="95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Oval 64">
            <a:extLst>
              <a:ext uri="{FF2B5EF4-FFF2-40B4-BE49-F238E27FC236}">
                <a16:creationId xmlns:a16="http://schemas.microsoft.com/office/drawing/2014/main" id="{B5B7105C-7234-5742-ADB3-153D14F2E44B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776288" y="597058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93" name="Arc 9">
            <a:extLst>
              <a:ext uri="{FF2B5EF4-FFF2-40B4-BE49-F238E27FC236}">
                <a16:creationId xmlns:a16="http://schemas.microsoft.com/office/drawing/2014/main" id="{2F01D06C-5174-1E41-87F1-07B0792F60A6}"/>
              </a:ext>
            </a:extLst>
          </p:cNvPr>
          <p:cNvSpPr/>
          <p:nvPr>
            <p:custDataLst>
              <p:tags r:id="rId18"/>
            </p:custDataLst>
          </p:nvPr>
        </p:nvSpPr>
        <p:spPr bwMode="gray">
          <a:xfrm>
            <a:off x="776289" y="5970588"/>
            <a:ext cx="441324" cy="441325"/>
          </a:xfrm>
          <a:prstGeom prst="arc">
            <a:avLst>
              <a:gd name="adj1" fmla="val 16200000"/>
              <a:gd name="adj2" fmla="val 11880000"/>
            </a:avLst>
          </a:prstGeom>
          <a:solidFill>
            <a:schemeClr val="accent3"/>
          </a:solidFill>
          <a:ln w="95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Oval 66">
            <a:extLst>
              <a:ext uri="{FF2B5EF4-FFF2-40B4-BE49-F238E27FC236}">
                <a16:creationId xmlns:a16="http://schemas.microsoft.com/office/drawing/2014/main" id="{8A6C083C-332B-E84D-93F8-D7DD30B88647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3640138" y="597058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535" name="弧 1534">
            <a:extLst>
              <a:ext uri="{FF2B5EF4-FFF2-40B4-BE49-F238E27FC236}">
                <a16:creationId xmlns:a16="http://schemas.microsoft.com/office/drawing/2014/main" id="{DB546B7A-11AE-D543-B947-42E4C7C0E077}"/>
              </a:ext>
            </a:extLst>
          </p:cNvPr>
          <p:cNvSpPr/>
          <p:nvPr>
            <p:custDataLst>
              <p:tags r:id="rId20"/>
            </p:custDataLst>
          </p:nvPr>
        </p:nvSpPr>
        <p:spPr bwMode="gray">
          <a:xfrm>
            <a:off x="3640138" y="5970588"/>
            <a:ext cx="441324" cy="441324"/>
          </a:xfrm>
          <a:prstGeom prst="arc">
            <a:avLst>
              <a:gd name="adj1" fmla="val 16200000"/>
              <a:gd name="adj2" fmla="val 11880000"/>
            </a:avLst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Oval 68">
            <a:extLst>
              <a:ext uri="{FF2B5EF4-FFF2-40B4-BE49-F238E27FC236}">
                <a16:creationId xmlns:a16="http://schemas.microsoft.com/office/drawing/2014/main" id="{FE062689-B3DE-9D4C-9269-28B48C4DFEE9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4562475" y="597058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97" name="Arc 69">
            <a:extLst>
              <a:ext uri="{FF2B5EF4-FFF2-40B4-BE49-F238E27FC236}">
                <a16:creationId xmlns:a16="http://schemas.microsoft.com/office/drawing/2014/main" id="{526AB167-DBFF-7F40-BE06-013662699EEE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4562475" y="5970588"/>
            <a:ext cx="441325" cy="441324"/>
          </a:xfrm>
          <a:prstGeom prst="arc">
            <a:avLst>
              <a:gd name="adj1" fmla="val 16200000"/>
              <a:gd name="adj2" fmla="val 5400000"/>
            </a:avLst>
          </a:prstGeom>
          <a:solidFill>
            <a:schemeClr val="accent3"/>
          </a:solidFill>
          <a:ln w="95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8" name="Straight Connector 99">
            <a:extLst>
              <a:ext uri="{FF2B5EF4-FFF2-40B4-BE49-F238E27FC236}">
                <a16:creationId xmlns:a16="http://schemas.microsoft.com/office/drawing/2014/main" id="{57C762F0-A6E0-9941-A0CF-93C21F06A1BB}"/>
              </a:ext>
            </a:extLst>
          </p:cNvPr>
          <p:cNvCxnSpPr>
            <a:cxnSpLocks/>
          </p:cNvCxnSpPr>
          <p:nvPr/>
        </p:nvCxnSpPr>
        <p:spPr>
          <a:xfrm flipV="1">
            <a:off x="679450" y="6480723"/>
            <a:ext cx="5153025" cy="2629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100">
            <a:extLst>
              <a:ext uri="{FF2B5EF4-FFF2-40B4-BE49-F238E27FC236}">
                <a16:creationId xmlns:a16="http://schemas.microsoft.com/office/drawing/2014/main" id="{4725E0B0-CB9E-DF4A-9872-64FC6C0BE872}"/>
              </a:ext>
            </a:extLst>
          </p:cNvPr>
          <p:cNvCxnSpPr>
            <a:cxnSpLocks/>
          </p:cNvCxnSpPr>
          <p:nvPr/>
        </p:nvCxnSpPr>
        <p:spPr>
          <a:xfrm>
            <a:off x="668338" y="5903913"/>
            <a:ext cx="5130800" cy="0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图片 16">
            <a:extLst>
              <a:ext uri="{FF2B5EF4-FFF2-40B4-BE49-F238E27FC236}">
                <a16:creationId xmlns:a16="http://schemas.microsoft.com/office/drawing/2014/main" id="{8DDA0F40-FC99-1D4F-9DCE-6562F2EA1D42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" y="5626100"/>
            <a:ext cx="307975" cy="307975"/>
          </a:xfrm>
          <a:prstGeom prst="rect">
            <a:avLst/>
          </a:prstGeom>
        </p:spPr>
      </p:pic>
      <p:pic>
        <p:nvPicPr>
          <p:cNvPr id="213" name="图片 16">
            <a:extLst>
              <a:ext uri="{FF2B5EF4-FFF2-40B4-BE49-F238E27FC236}">
                <a16:creationId xmlns:a16="http://schemas.microsoft.com/office/drawing/2014/main" id="{C0A616BB-D8E7-B641-9A26-5B9613EE827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8" y="5619750"/>
            <a:ext cx="307975" cy="307975"/>
          </a:xfrm>
          <a:prstGeom prst="rect">
            <a:avLst/>
          </a:prstGeom>
        </p:spPr>
      </p:pic>
      <p:pic>
        <p:nvPicPr>
          <p:cNvPr id="215" name="图片 16">
            <a:extLst>
              <a:ext uri="{FF2B5EF4-FFF2-40B4-BE49-F238E27FC236}">
                <a16:creationId xmlns:a16="http://schemas.microsoft.com/office/drawing/2014/main" id="{F2E51510-3C25-FA48-9811-4F7E91F59B30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038" y="5619750"/>
            <a:ext cx="307975" cy="307975"/>
          </a:xfrm>
          <a:prstGeom prst="rect">
            <a:avLst/>
          </a:prstGeom>
        </p:spPr>
      </p:pic>
      <p:sp>
        <p:nvSpPr>
          <p:cNvPr id="1167" name="矩形 1166">
            <a:extLst>
              <a:ext uri="{FF2B5EF4-FFF2-40B4-BE49-F238E27FC236}">
                <a16:creationId xmlns:a16="http://schemas.microsoft.com/office/drawing/2014/main" id="{DA36CC5E-124B-0D47-907C-75761EA8A847}"/>
              </a:ext>
            </a:extLst>
          </p:cNvPr>
          <p:cNvSpPr/>
          <p:nvPr/>
        </p:nvSpPr>
        <p:spPr>
          <a:xfrm>
            <a:off x="4923425" y="3103563"/>
            <a:ext cx="1041400" cy="306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ea typeface="等线" panose="02010600030101010101" pitchFamily="2" charset="-122"/>
              </a:rPr>
              <a:t>High School</a:t>
            </a:r>
            <a:endParaRPr lang="zh-CN" altLang="en-US" sz="1400" dirty="0">
              <a:sym typeface="+mn-lt"/>
            </a:endParaRPr>
          </a:p>
        </p:txBody>
      </p:sp>
      <p:sp>
        <p:nvSpPr>
          <p:cNvPr id="1280" name="矩形 1279">
            <a:extLst>
              <a:ext uri="{FF2B5EF4-FFF2-40B4-BE49-F238E27FC236}">
                <a16:creationId xmlns:a16="http://schemas.microsoft.com/office/drawing/2014/main" id="{11BC9170-D538-4B4F-8337-688DD5559F83}"/>
              </a:ext>
            </a:extLst>
          </p:cNvPr>
          <p:cNvSpPr/>
          <p:nvPr/>
        </p:nvSpPr>
        <p:spPr>
          <a:xfrm>
            <a:off x="4240165" y="3101975"/>
            <a:ext cx="722313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/>
              <a:t>College</a:t>
            </a:r>
            <a:endParaRPr lang="zh-CN" altLang="en-US" sz="1400" dirty="0">
              <a:sym typeface="+mn-lt"/>
            </a:endParaRPr>
          </a:p>
        </p:txBody>
      </p:sp>
      <p:sp>
        <p:nvSpPr>
          <p:cNvPr id="1298" name="矩形 1297">
            <a:extLst>
              <a:ext uri="{FF2B5EF4-FFF2-40B4-BE49-F238E27FC236}">
                <a16:creationId xmlns:a16="http://schemas.microsoft.com/office/drawing/2014/main" id="{99885F10-5BD2-4947-A8D9-91FB0DC1D210}"/>
              </a:ext>
            </a:extLst>
          </p:cNvPr>
          <p:cNvSpPr/>
          <p:nvPr/>
        </p:nvSpPr>
        <p:spPr>
          <a:xfrm>
            <a:off x="2995248" y="3114675"/>
            <a:ext cx="920750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Hans" sz="1400" dirty="0"/>
              <a:t>University</a:t>
            </a:r>
            <a:endParaRPr lang="zh-CN" altLang="en-US" sz="1400" dirty="0">
              <a:sym typeface="+mn-lt"/>
            </a:endParaRPr>
          </a:p>
        </p:txBody>
      </p:sp>
      <p:sp>
        <p:nvSpPr>
          <p:cNvPr id="1305" name="矩形 1304">
            <a:extLst>
              <a:ext uri="{FF2B5EF4-FFF2-40B4-BE49-F238E27FC236}">
                <a16:creationId xmlns:a16="http://schemas.microsoft.com/office/drawing/2014/main" id="{1E8B7478-ABF6-3442-8D28-68C8B8EE1348}"/>
              </a:ext>
            </a:extLst>
          </p:cNvPr>
          <p:cNvSpPr/>
          <p:nvPr/>
        </p:nvSpPr>
        <p:spPr>
          <a:xfrm>
            <a:off x="1531890" y="3127375"/>
            <a:ext cx="1150938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Postgraduate</a:t>
            </a:r>
            <a:endParaRPr lang="zh-CN" altLang="en-US" sz="1400" dirty="0">
              <a:sym typeface="+mn-lt"/>
            </a:endParaRPr>
          </a:p>
        </p:txBody>
      </p:sp>
      <p:sp>
        <p:nvSpPr>
          <p:cNvPr id="1392" name="矩形 1391">
            <a:extLst>
              <a:ext uri="{FF2B5EF4-FFF2-40B4-BE49-F238E27FC236}">
                <a16:creationId xmlns:a16="http://schemas.microsoft.com/office/drawing/2014/main" id="{A1C96218-796B-7540-946D-E8937534B38F}"/>
              </a:ext>
            </a:extLst>
          </p:cNvPr>
          <p:cNvSpPr/>
          <p:nvPr/>
        </p:nvSpPr>
        <p:spPr>
          <a:xfrm>
            <a:off x="5478098" y="3833813"/>
            <a:ext cx="457200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&lt;18</a:t>
            </a:r>
            <a:endParaRPr lang="zh-CN" altLang="en-US" sz="1400" dirty="0">
              <a:sym typeface="+mn-lt"/>
            </a:endParaRPr>
          </a:p>
        </p:txBody>
      </p:sp>
      <p:sp>
        <p:nvSpPr>
          <p:cNvPr id="1413" name="矩形 1412">
            <a:extLst>
              <a:ext uri="{FF2B5EF4-FFF2-40B4-BE49-F238E27FC236}">
                <a16:creationId xmlns:a16="http://schemas.microsoft.com/office/drawing/2014/main" id="{D8364C9C-709B-9C41-B2B2-AE7FCA6F19EA}"/>
              </a:ext>
            </a:extLst>
          </p:cNvPr>
          <p:cNvSpPr/>
          <p:nvPr/>
        </p:nvSpPr>
        <p:spPr>
          <a:xfrm>
            <a:off x="4832620" y="3844925"/>
            <a:ext cx="604838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18-24</a:t>
            </a:r>
            <a:endParaRPr lang="zh-CN" altLang="en-US" sz="1400" dirty="0">
              <a:sym typeface="+mn-lt"/>
            </a:endParaRPr>
          </a:p>
        </p:txBody>
      </p:sp>
      <p:sp>
        <p:nvSpPr>
          <p:cNvPr id="1474" name="矩形 1473">
            <a:extLst>
              <a:ext uri="{FF2B5EF4-FFF2-40B4-BE49-F238E27FC236}">
                <a16:creationId xmlns:a16="http://schemas.microsoft.com/office/drawing/2014/main" id="{4E7FB4EE-A0F1-944F-B248-119423EEB60D}"/>
              </a:ext>
            </a:extLst>
          </p:cNvPr>
          <p:cNvSpPr/>
          <p:nvPr/>
        </p:nvSpPr>
        <p:spPr>
          <a:xfrm>
            <a:off x="3194638" y="3843338"/>
            <a:ext cx="604838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25-34</a:t>
            </a:r>
            <a:endParaRPr lang="zh-CN" altLang="en-US" sz="1400" dirty="0">
              <a:sym typeface="+mn-lt"/>
            </a:endParaRPr>
          </a:p>
        </p:txBody>
      </p:sp>
      <p:sp>
        <p:nvSpPr>
          <p:cNvPr id="1568" name="矩形 1567">
            <a:extLst>
              <a:ext uri="{FF2B5EF4-FFF2-40B4-BE49-F238E27FC236}">
                <a16:creationId xmlns:a16="http://schemas.microsoft.com/office/drawing/2014/main" id="{EA37321E-1659-E941-B8E9-0FD1FFDE8409}"/>
              </a:ext>
            </a:extLst>
          </p:cNvPr>
          <p:cNvSpPr/>
          <p:nvPr/>
        </p:nvSpPr>
        <p:spPr>
          <a:xfrm>
            <a:off x="1991988" y="3841750"/>
            <a:ext cx="604838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35-44</a:t>
            </a:r>
            <a:endParaRPr lang="zh-CN" altLang="en-US" sz="1400" dirty="0">
              <a:sym typeface="+mn-lt"/>
            </a:endParaRPr>
          </a:p>
        </p:txBody>
      </p:sp>
      <p:sp>
        <p:nvSpPr>
          <p:cNvPr id="1601" name="矩形 1600">
            <a:extLst>
              <a:ext uri="{FF2B5EF4-FFF2-40B4-BE49-F238E27FC236}">
                <a16:creationId xmlns:a16="http://schemas.microsoft.com/office/drawing/2014/main" id="{FE8A5DC2-5475-E844-914F-7D2CA487795B}"/>
              </a:ext>
            </a:extLst>
          </p:cNvPr>
          <p:cNvSpPr/>
          <p:nvPr/>
        </p:nvSpPr>
        <p:spPr>
          <a:xfrm>
            <a:off x="1521459" y="3840163"/>
            <a:ext cx="455613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&gt;44</a:t>
            </a:r>
            <a:endParaRPr lang="zh-CN" altLang="en-US" sz="1400" dirty="0">
              <a:sym typeface="+mn-lt"/>
            </a:endParaRPr>
          </a:p>
        </p:txBody>
      </p:sp>
      <p:sp>
        <p:nvSpPr>
          <p:cNvPr id="1724" name="矩形 1723">
            <a:extLst>
              <a:ext uri="{FF2B5EF4-FFF2-40B4-BE49-F238E27FC236}">
                <a16:creationId xmlns:a16="http://schemas.microsoft.com/office/drawing/2014/main" id="{80D157B0-D623-E44E-92F9-B953E1C1A0CE}"/>
              </a:ext>
            </a:extLst>
          </p:cNvPr>
          <p:cNvSpPr/>
          <p:nvPr/>
        </p:nvSpPr>
        <p:spPr>
          <a:xfrm>
            <a:off x="3986165" y="2424430"/>
            <a:ext cx="1103313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White-c</a:t>
            </a:r>
            <a:r>
              <a:rPr lang="en-US" altLang="zh-Hans" sz="1400" dirty="0">
                <a:sym typeface="+mn-lt"/>
              </a:rPr>
              <a:t>ollar</a:t>
            </a:r>
            <a:endParaRPr lang="zh-CN" altLang="en-US" sz="1400" dirty="0">
              <a:sym typeface="+mn-lt"/>
            </a:endParaRPr>
          </a:p>
        </p:txBody>
      </p:sp>
      <p:sp>
        <p:nvSpPr>
          <p:cNvPr id="1739" name="矩形 1738">
            <a:extLst>
              <a:ext uri="{FF2B5EF4-FFF2-40B4-BE49-F238E27FC236}">
                <a16:creationId xmlns:a16="http://schemas.microsoft.com/office/drawing/2014/main" id="{82B598B4-634F-0149-BAE6-60D20C39B895}"/>
              </a:ext>
            </a:extLst>
          </p:cNvPr>
          <p:cNvSpPr/>
          <p:nvPr/>
        </p:nvSpPr>
        <p:spPr>
          <a:xfrm>
            <a:off x="2412000" y="2414905"/>
            <a:ext cx="134937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Service industry</a:t>
            </a:r>
            <a:endParaRPr lang="zh-CN" altLang="en-US" sz="1400" dirty="0">
              <a:sym typeface="+mn-lt"/>
            </a:endParaRPr>
          </a:p>
        </p:txBody>
      </p:sp>
      <p:sp>
        <p:nvSpPr>
          <p:cNvPr id="1745" name="矩形 1744">
            <a:extLst>
              <a:ext uri="{FF2B5EF4-FFF2-40B4-BE49-F238E27FC236}">
                <a16:creationId xmlns:a16="http://schemas.microsoft.com/office/drawing/2014/main" id="{BE7D25C9-57A1-0B4D-8795-09851337215A}"/>
              </a:ext>
            </a:extLst>
          </p:cNvPr>
          <p:cNvSpPr/>
          <p:nvPr/>
        </p:nvSpPr>
        <p:spPr>
          <a:xfrm>
            <a:off x="1769172" y="2403793"/>
            <a:ext cx="677863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Others</a:t>
            </a:r>
            <a:endParaRPr lang="zh-CN" altLang="en-US" sz="1400" dirty="0">
              <a:sym typeface="+mn-lt"/>
            </a:endParaRPr>
          </a:p>
        </p:txBody>
      </p:sp>
      <p:sp>
        <p:nvSpPr>
          <p:cNvPr id="3176" name="矩形 3175">
            <a:extLst>
              <a:ext uri="{FF2B5EF4-FFF2-40B4-BE49-F238E27FC236}">
                <a16:creationId xmlns:a16="http://schemas.microsoft.com/office/drawing/2014/main" id="{F54C1FBF-5F54-3441-955F-406F043EF808}"/>
              </a:ext>
            </a:extLst>
          </p:cNvPr>
          <p:cNvSpPr/>
          <p:nvPr/>
        </p:nvSpPr>
        <p:spPr>
          <a:xfrm>
            <a:off x="5405870" y="4564063"/>
            <a:ext cx="447559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&lt;3k</a:t>
            </a:r>
            <a:endParaRPr lang="zh-CN" altLang="en-US" sz="1400" dirty="0">
              <a:sym typeface="+mn-lt"/>
            </a:endParaRPr>
          </a:p>
        </p:txBody>
      </p:sp>
      <p:sp>
        <p:nvSpPr>
          <p:cNvPr id="3179" name="矩形 3178">
            <a:extLst>
              <a:ext uri="{FF2B5EF4-FFF2-40B4-BE49-F238E27FC236}">
                <a16:creationId xmlns:a16="http://schemas.microsoft.com/office/drawing/2014/main" id="{09683FEA-73AF-1146-BAD7-062D0D2827A4}"/>
              </a:ext>
            </a:extLst>
          </p:cNvPr>
          <p:cNvSpPr/>
          <p:nvPr/>
        </p:nvSpPr>
        <p:spPr>
          <a:xfrm>
            <a:off x="1522975" y="4560888"/>
            <a:ext cx="538930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&gt;20k</a:t>
            </a:r>
            <a:endParaRPr lang="zh-CN" altLang="en-US" sz="1400" dirty="0">
              <a:sym typeface="+mn-lt"/>
            </a:endParaRPr>
          </a:p>
        </p:txBody>
      </p:sp>
      <p:sp>
        <p:nvSpPr>
          <p:cNvPr id="3180" name="矩形 3179">
            <a:extLst>
              <a:ext uri="{FF2B5EF4-FFF2-40B4-BE49-F238E27FC236}">
                <a16:creationId xmlns:a16="http://schemas.microsoft.com/office/drawing/2014/main" id="{4F77968B-6805-4D48-BD30-F5987AC1DA6E}"/>
              </a:ext>
            </a:extLst>
          </p:cNvPr>
          <p:cNvSpPr/>
          <p:nvPr/>
        </p:nvSpPr>
        <p:spPr>
          <a:xfrm>
            <a:off x="2027545" y="4560888"/>
            <a:ext cx="686406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10-20k</a:t>
            </a:r>
            <a:endParaRPr lang="zh-CN" altLang="en-US" sz="1400" dirty="0">
              <a:sym typeface="+mn-lt"/>
            </a:endParaRPr>
          </a:p>
        </p:txBody>
      </p:sp>
      <p:sp>
        <p:nvSpPr>
          <p:cNvPr id="3188" name="矩形 3187">
            <a:extLst>
              <a:ext uri="{FF2B5EF4-FFF2-40B4-BE49-F238E27FC236}">
                <a16:creationId xmlns:a16="http://schemas.microsoft.com/office/drawing/2014/main" id="{1CDE50AA-C687-474B-BF3C-AFA344670CBA}"/>
              </a:ext>
            </a:extLst>
          </p:cNvPr>
          <p:cNvSpPr/>
          <p:nvPr/>
        </p:nvSpPr>
        <p:spPr>
          <a:xfrm>
            <a:off x="3034051" y="4556125"/>
            <a:ext cx="59503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5-10k</a:t>
            </a:r>
            <a:endParaRPr lang="zh-CN" altLang="en-US" sz="1400" dirty="0">
              <a:sym typeface="+mn-lt"/>
            </a:endParaRPr>
          </a:p>
        </p:txBody>
      </p:sp>
      <p:sp>
        <p:nvSpPr>
          <p:cNvPr id="3189" name="矩形 3188">
            <a:extLst>
              <a:ext uri="{FF2B5EF4-FFF2-40B4-BE49-F238E27FC236}">
                <a16:creationId xmlns:a16="http://schemas.microsoft.com/office/drawing/2014/main" id="{2D834491-02A6-2847-B6AA-3BB77182D736}"/>
              </a:ext>
            </a:extLst>
          </p:cNvPr>
          <p:cNvSpPr/>
          <p:nvPr/>
        </p:nvSpPr>
        <p:spPr>
          <a:xfrm>
            <a:off x="4660019" y="4560888"/>
            <a:ext cx="503664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ym typeface="+mn-lt"/>
              </a:rPr>
              <a:t>3-5k</a:t>
            </a:r>
            <a:endParaRPr lang="zh-CN" altLang="en-US" sz="1400" dirty="0">
              <a:sym typeface="+mn-lt"/>
            </a:endParaRPr>
          </a:p>
        </p:txBody>
      </p:sp>
      <p:pic>
        <p:nvPicPr>
          <p:cNvPr id="23310" name="图片 23309">
            <a:extLst>
              <a:ext uri="{FF2B5EF4-FFF2-40B4-BE49-F238E27FC236}">
                <a16:creationId xmlns:a16="http://schemas.microsoft.com/office/drawing/2014/main" id="{D256298B-CD91-8A46-9111-6CE5D51ABA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05" y="3787775"/>
            <a:ext cx="301625" cy="301625"/>
          </a:xfrm>
          <a:prstGeom prst="rect">
            <a:avLst/>
          </a:prstGeom>
        </p:spPr>
      </p:pic>
      <p:pic>
        <p:nvPicPr>
          <p:cNvPr id="23333" name="图片 23332">
            <a:extLst>
              <a:ext uri="{FF2B5EF4-FFF2-40B4-BE49-F238E27FC236}">
                <a16:creationId xmlns:a16="http://schemas.microsoft.com/office/drawing/2014/main" id="{2D4DED66-D390-6343-A196-C57661BE3F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8" y="2274888"/>
            <a:ext cx="473075" cy="473075"/>
          </a:xfrm>
          <a:prstGeom prst="rect">
            <a:avLst/>
          </a:prstGeom>
        </p:spPr>
      </p:pic>
      <p:sp>
        <p:nvSpPr>
          <p:cNvPr id="3389" name="矩形 17">
            <a:extLst>
              <a:ext uri="{FF2B5EF4-FFF2-40B4-BE49-F238E27FC236}">
                <a16:creationId xmlns:a16="http://schemas.microsoft.com/office/drawing/2014/main" id="{B42086CE-C33F-2F43-AF72-34F4EBB59CE0}"/>
              </a:ext>
            </a:extLst>
          </p:cNvPr>
          <p:cNvSpPr/>
          <p:nvPr/>
        </p:nvSpPr>
        <p:spPr>
          <a:xfrm>
            <a:off x="2686639" y="1981199"/>
            <a:ext cx="3093556" cy="463869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3506" name="矩形 17">
            <a:extLst>
              <a:ext uri="{FF2B5EF4-FFF2-40B4-BE49-F238E27FC236}">
                <a16:creationId xmlns:a16="http://schemas.microsoft.com/office/drawing/2014/main" id="{2B03F7F0-E533-9545-AFC4-E0DB64CF7981}"/>
              </a:ext>
            </a:extLst>
          </p:cNvPr>
          <p:cNvSpPr/>
          <p:nvPr/>
        </p:nvSpPr>
        <p:spPr>
          <a:xfrm>
            <a:off x="1543745" y="2693988"/>
            <a:ext cx="2706534" cy="455613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3513" name="矩形 17">
            <a:extLst>
              <a:ext uri="{FF2B5EF4-FFF2-40B4-BE49-F238E27FC236}">
                <a16:creationId xmlns:a16="http://schemas.microsoft.com/office/drawing/2014/main" id="{F0A2EEEC-F353-0C42-98F4-54CC7997ECEE}"/>
              </a:ext>
            </a:extLst>
          </p:cNvPr>
          <p:cNvSpPr/>
          <p:nvPr/>
        </p:nvSpPr>
        <p:spPr>
          <a:xfrm>
            <a:off x="2323411" y="3414713"/>
            <a:ext cx="3400847" cy="455613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3544" name="矩形 17">
            <a:extLst>
              <a:ext uri="{FF2B5EF4-FFF2-40B4-BE49-F238E27FC236}">
                <a16:creationId xmlns:a16="http://schemas.microsoft.com/office/drawing/2014/main" id="{B849E782-A8F3-5649-833E-E9ABCB59846E}"/>
              </a:ext>
            </a:extLst>
          </p:cNvPr>
          <p:cNvSpPr/>
          <p:nvPr/>
        </p:nvSpPr>
        <p:spPr>
          <a:xfrm>
            <a:off x="2336873" y="4125913"/>
            <a:ext cx="3266374" cy="465138"/>
          </a:xfrm>
          <a:prstGeom prst="rect">
            <a:avLst/>
          </a:prstGeom>
          <a:noFill/>
          <a:ln w="19050" cmpd="sng">
            <a:solidFill>
              <a:srgbClr val="CC010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Arial"/>
              <a:cs typeface="Arial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55D91B1-2BBB-4CE5-B905-EEFE1307FB4B}"/>
              </a:ext>
            </a:extLst>
          </p:cNvPr>
          <p:cNvSpPr/>
          <p:nvPr/>
        </p:nvSpPr>
        <p:spPr>
          <a:xfrm>
            <a:off x="584957" y="1389580"/>
            <a:ext cx="558778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Profile of LEFIT’s primary target customers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CC3432C-7F15-4E47-8D7E-3EED589B2DF3}"/>
              </a:ext>
            </a:extLst>
          </p:cNvPr>
          <p:cNvGrpSpPr/>
          <p:nvPr/>
        </p:nvGrpSpPr>
        <p:grpSpPr>
          <a:xfrm>
            <a:off x="254772" y="1468777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72B5CF35-5DE9-44DB-8B7C-257B320287AE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1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76" name="直接连接符 254">
              <a:extLst>
                <a:ext uri="{FF2B5EF4-FFF2-40B4-BE49-F238E27FC236}">
                  <a16:creationId xmlns:a16="http://schemas.microsoft.com/office/drawing/2014/main" id="{8900CF1D-D429-401A-96D3-DE4439CA5E64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753F4F8-6E5C-4316-A7DB-ED3AE705072B}"/>
              </a:ext>
            </a:extLst>
          </p:cNvPr>
          <p:cNvGrpSpPr/>
          <p:nvPr/>
        </p:nvGrpSpPr>
        <p:grpSpPr>
          <a:xfrm>
            <a:off x="6117516" y="1456305"/>
            <a:ext cx="5660307" cy="274746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1BF34EB8-862F-4AEF-A68F-5BD6063FFEA3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3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79" name="直接连接符 254">
              <a:extLst>
                <a:ext uri="{FF2B5EF4-FFF2-40B4-BE49-F238E27FC236}">
                  <a16:creationId xmlns:a16="http://schemas.microsoft.com/office/drawing/2014/main" id="{AF2BA0F2-4011-4F56-891E-0961E5149FD8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CBDC3765-424E-4B12-9BA4-69FBAF52CD03}"/>
              </a:ext>
            </a:extLst>
          </p:cNvPr>
          <p:cNvSpPr/>
          <p:nvPr/>
        </p:nvSpPr>
        <p:spPr>
          <a:xfrm>
            <a:off x="6447700" y="1377108"/>
            <a:ext cx="548952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Value proposition: Universal, convenient, social and light</a:t>
            </a:r>
            <a:endParaRPr lang="zh-CN" altLang="zh-CN" sz="1700" b="1" kern="10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38EF55DB-1F14-4BC6-90A5-DFC1D9B50F9C}"/>
              </a:ext>
            </a:extLst>
          </p:cNvPr>
          <p:cNvSpPr/>
          <p:nvPr/>
        </p:nvSpPr>
        <p:spPr>
          <a:xfrm>
            <a:off x="583052" y="5060950"/>
            <a:ext cx="5587786" cy="354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700" b="1" kern="100" dirty="0">
                <a:solidFill>
                  <a:prstClr val="black"/>
                </a:solidFill>
                <a:ea typeface="宋体" panose="02010600030101010101" pitchFamily="2" charset="-122"/>
              </a:rPr>
              <a:t>Key purchasing criteria of LEFIT’s primary target customers</a:t>
            </a:r>
            <a:endParaRPr lang="zh-CN" altLang="zh-CN" sz="1700" b="1" kern="100" dirty="0">
              <a:solidFill>
                <a:prstClr val="black"/>
              </a:solidFill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574D27DE-16C1-481A-8E8B-5BB7C465AC08}"/>
              </a:ext>
            </a:extLst>
          </p:cNvPr>
          <p:cNvGrpSpPr/>
          <p:nvPr/>
        </p:nvGrpSpPr>
        <p:grpSpPr>
          <a:xfrm>
            <a:off x="252867" y="5140325"/>
            <a:ext cx="5660307" cy="274638"/>
            <a:chOff x="179512" y="1556792"/>
            <a:chExt cx="4320000" cy="252000"/>
          </a:xfrm>
          <a:solidFill>
            <a:srgbClr val="CC0001"/>
          </a:solidFill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26CC928F-0F05-47DC-BDC4-E43FC937F64B}"/>
                </a:ext>
              </a:extLst>
            </p:cNvPr>
            <p:cNvSpPr/>
            <p:nvPr/>
          </p:nvSpPr>
          <p:spPr>
            <a:xfrm>
              <a:off x="179512" y="1556792"/>
              <a:ext cx="252000" cy="25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cs typeface="Arial" pitchFamily="34" charset="0"/>
                </a:rPr>
                <a:t>2</a:t>
              </a:r>
              <a:endParaRPr lang="zh-CN" altLang="en-US" sz="1600" b="1" dirty="0">
                <a:cs typeface="Arial" pitchFamily="34" charset="0"/>
              </a:endParaRPr>
            </a:p>
          </p:txBody>
        </p:sp>
        <p:cxnSp>
          <p:nvCxnSpPr>
            <p:cNvPr id="155" name="直接连接符 254">
              <a:extLst>
                <a:ext uri="{FF2B5EF4-FFF2-40B4-BE49-F238E27FC236}">
                  <a16:creationId xmlns:a16="http://schemas.microsoft.com/office/drawing/2014/main" id="{B5AB6885-5145-4480-9EED-7234D6BF6CB7}"/>
                </a:ext>
              </a:extLst>
            </p:cNvPr>
            <p:cNvCxnSpPr/>
            <p:nvPr/>
          </p:nvCxnSpPr>
          <p:spPr>
            <a:xfrm flipV="1">
              <a:off x="179512" y="1800000"/>
              <a:ext cx="4320000" cy="0"/>
            </a:xfrm>
            <a:prstGeom prst="line">
              <a:avLst/>
            </a:prstGeom>
            <a:grpFill/>
            <a:ln w="19050"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Content Placeholder 11">
            <a:extLst>
              <a:ext uri="{FF2B5EF4-FFF2-40B4-BE49-F238E27FC236}">
                <a16:creationId xmlns:a16="http://schemas.microsoft.com/office/drawing/2014/main" id="{D11CB784-E203-4491-A509-4B6475F2E3CE}"/>
              </a:ext>
            </a:extLst>
          </p:cNvPr>
          <p:cNvSpPr txBox="1">
            <a:spLocks/>
          </p:cNvSpPr>
          <p:nvPr/>
        </p:nvSpPr>
        <p:spPr>
          <a:xfrm>
            <a:off x="56320" y="4794965"/>
            <a:ext cx="5667475" cy="586103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457200">
              <a:spcBef>
                <a:spcPct val="0"/>
              </a:spcBef>
              <a:spcAft>
                <a:spcPct val="0"/>
              </a:spcAft>
            </a:pPr>
            <a:r>
              <a:rPr lang="en-US" altLang="zh-Hans" b="1" dirty="0"/>
              <a:t>Profile</a:t>
            </a:r>
            <a:r>
              <a:rPr lang="en-US" altLang="zh-Hans" dirty="0"/>
              <a:t>: </a:t>
            </a:r>
            <a:r>
              <a:rPr lang="en-US" altLang="zh-Hans" i="1" dirty="0"/>
              <a:t>Well-</a:t>
            </a:r>
            <a:r>
              <a:rPr lang="zh-CN" altLang="en-US" i="1" dirty="0"/>
              <a:t>educat</a:t>
            </a:r>
            <a:r>
              <a:rPr lang="en-US" altLang="zh-CN" i="1" dirty="0"/>
              <a:t>e</a:t>
            </a:r>
            <a:r>
              <a:rPr lang="en-US" altLang="zh-Hans" i="1" dirty="0"/>
              <a:t>d, </a:t>
            </a:r>
            <a:r>
              <a:rPr lang="zh-CN" altLang="en-US" i="1" dirty="0"/>
              <a:t>high</a:t>
            </a:r>
            <a:r>
              <a:rPr lang="en-US" altLang="zh-CN" i="1" dirty="0"/>
              <a:t>-</a:t>
            </a:r>
            <a:r>
              <a:rPr lang="zh-CN" altLang="en-US" i="1" dirty="0"/>
              <a:t>income</a:t>
            </a:r>
            <a:r>
              <a:rPr lang="en-US" altLang="zh-CN" i="1" dirty="0"/>
              <a:t>, </a:t>
            </a:r>
            <a:r>
              <a:rPr lang="zh-CN" altLang="en-US" i="1" dirty="0"/>
              <a:t>young</a:t>
            </a:r>
            <a:r>
              <a:rPr lang="en-US" altLang="zh-CN" i="1" dirty="0"/>
              <a:t>, </a:t>
            </a:r>
            <a:r>
              <a:rPr lang="zh-CN" altLang="en-US" i="1" dirty="0"/>
              <a:t>white-collar</a:t>
            </a:r>
            <a:r>
              <a:rPr lang="en-US" altLang="zh-CN" i="1" dirty="0"/>
              <a:t> </a:t>
            </a:r>
            <a:r>
              <a:rPr lang="en-US" altLang="zh-CN" dirty="0"/>
              <a:t>customers</a:t>
            </a:r>
            <a:endParaRPr lang="zh-CN" altLang="en-US" dirty="0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2A103AE8-8191-402F-9765-3973C1D88A0E}"/>
              </a:ext>
            </a:extLst>
          </p:cNvPr>
          <p:cNvSpPr txBox="1"/>
          <p:nvPr/>
        </p:nvSpPr>
        <p:spPr>
          <a:xfrm>
            <a:off x="5256530" y="5442585"/>
            <a:ext cx="736600" cy="28892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zh-CN" sz="1400" b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Easiness</a:t>
            </a:r>
            <a:endParaRPr kumimoji="1" lang="zh-CN" altLang="en-US" sz="1400" b="1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187" name="Oval 64">
            <a:extLst>
              <a:ext uri="{FF2B5EF4-FFF2-40B4-BE49-F238E27FC236}">
                <a16:creationId xmlns:a16="http://schemas.microsoft.com/office/drawing/2014/main" id="{C6D0B5E8-7FC7-4D18-99E5-C1B11C2A0B6B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5356225" y="596423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95" name="Arc 9">
            <a:extLst>
              <a:ext uri="{FF2B5EF4-FFF2-40B4-BE49-F238E27FC236}">
                <a16:creationId xmlns:a16="http://schemas.microsoft.com/office/drawing/2014/main" id="{375F02AD-AB13-4702-A15E-FE6699156347}"/>
              </a:ext>
            </a:extLst>
          </p:cNvPr>
          <p:cNvSpPr/>
          <p:nvPr>
            <p:custDataLst>
              <p:tags r:id="rId24"/>
            </p:custDataLst>
          </p:nvPr>
        </p:nvSpPr>
        <p:spPr bwMode="gray">
          <a:xfrm>
            <a:off x="5356226" y="5964238"/>
            <a:ext cx="441324" cy="441325"/>
          </a:xfrm>
          <a:prstGeom prst="arc">
            <a:avLst>
              <a:gd name="adj1" fmla="val 16200000"/>
              <a:gd name="adj2" fmla="val 11880000"/>
            </a:avLst>
          </a:prstGeom>
          <a:solidFill>
            <a:schemeClr val="accent3"/>
          </a:solidFill>
          <a:ln w="9525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8" name="图片 16">
            <a:extLst>
              <a:ext uri="{FF2B5EF4-FFF2-40B4-BE49-F238E27FC236}">
                <a16:creationId xmlns:a16="http://schemas.microsoft.com/office/drawing/2014/main" id="{C9B55243-415B-494F-B9DF-2B83B9951448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13" y="5619750"/>
            <a:ext cx="307975" cy="307975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77D8EF90-370E-481A-903B-0333C05DCEB6}"/>
              </a:ext>
            </a:extLst>
          </p:cNvPr>
          <p:cNvSpPr/>
          <p:nvPr/>
        </p:nvSpPr>
        <p:spPr>
          <a:xfrm>
            <a:off x="6437582" y="2152561"/>
            <a:ext cx="2380981" cy="23809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41ADE4D-DA9E-4050-B1C3-84B42AFF0415}"/>
              </a:ext>
            </a:extLst>
          </p:cNvPr>
          <p:cNvSpPr/>
          <p:nvPr/>
        </p:nvSpPr>
        <p:spPr>
          <a:xfrm>
            <a:off x="9056092" y="2152561"/>
            <a:ext cx="2380980" cy="2380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Content Placeholder 11">
            <a:extLst>
              <a:ext uri="{FF2B5EF4-FFF2-40B4-BE49-F238E27FC236}">
                <a16:creationId xmlns:a16="http://schemas.microsoft.com/office/drawing/2014/main" id="{99FE1B15-DC6E-42F4-8F21-5DD1B56844A8}"/>
              </a:ext>
            </a:extLst>
          </p:cNvPr>
          <p:cNvSpPr txBox="1">
            <a:spLocks/>
          </p:cNvSpPr>
          <p:nvPr/>
        </p:nvSpPr>
        <p:spPr>
          <a:xfrm>
            <a:off x="5350193" y="1788199"/>
            <a:ext cx="5667475" cy="586103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b="1" i="1" dirty="0"/>
              <a:t>Value Proposition</a:t>
            </a:r>
            <a:endParaRPr lang="zh-CN" altLang="en-US" sz="1600" b="1" i="1" dirty="0"/>
          </a:p>
        </p:txBody>
      </p:sp>
      <p:sp>
        <p:nvSpPr>
          <p:cNvPr id="202" name="Content Placeholder 11">
            <a:extLst>
              <a:ext uri="{FF2B5EF4-FFF2-40B4-BE49-F238E27FC236}">
                <a16:creationId xmlns:a16="http://schemas.microsoft.com/office/drawing/2014/main" id="{8D079C34-951A-49BB-9503-19A408614257}"/>
              </a:ext>
            </a:extLst>
          </p:cNvPr>
          <p:cNvSpPr txBox="1">
            <a:spLocks/>
          </p:cNvSpPr>
          <p:nvPr/>
        </p:nvSpPr>
        <p:spPr>
          <a:xfrm>
            <a:off x="2624456" y="1778484"/>
            <a:ext cx="5667475" cy="586103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8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000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7550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b="1" i="1" dirty="0"/>
              <a:t>Customer Profile</a:t>
            </a:r>
            <a:endParaRPr lang="zh-CN" altLang="en-US" sz="1600" b="1" i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9EB84F2-E254-4954-A596-38C6337C824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652" y="3090264"/>
            <a:ext cx="511174" cy="511174"/>
          </a:xfrm>
          <a:prstGeom prst="rect">
            <a:avLst/>
          </a:prstGeom>
        </p:spPr>
      </p:pic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20F8AC6A-3938-4414-B2E7-D487D395C832}"/>
              </a:ext>
            </a:extLst>
          </p:cNvPr>
          <p:cNvCxnSpPr>
            <a:cxnSpLocks/>
          </p:cNvCxnSpPr>
          <p:nvPr/>
        </p:nvCxnSpPr>
        <p:spPr>
          <a:xfrm flipV="1">
            <a:off x="10231412" y="2150297"/>
            <a:ext cx="1215916" cy="1021247"/>
          </a:xfrm>
          <a:prstGeom prst="line">
            <a:avLst/>
          </a:prstGeom>
          <a:ln>
            <a:solidFill>
              <a:srgbClr val="3B383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EB2C0E88-499A-410A-B428-5A28CDC81EE2}"/>
              </a:ext>
            </a:extLst>
          </p:cNvPr>
          <p:cNvCxnSpPr>
            <a:cxnSpLocks/>
            <a:stCxn id="25" idx="0"/>
            <a:endCxn id="18" idx="1"/>
          </p:cNvCxnSpPr>
          <p:nvPr/>
        </p:nvCxnSpPr>
        <p:spPr>
          <a:xfrm flipH="1" flipV="1">
            <a:off x="6786269" y="2501248"/>
            <a:ext cx="868970" cy="589016"/>
          </a:xfrm>
          <a:prstGeom prst="line">
            <a:avLst/>
          </a:prstGeom>
          <a:ln>
            <a:solidFill>
              <a:srgbClr val="3B383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A159F0E4-272B-49C2-93EC-209E5ECBF4B1}"/>
              </a:ext>
            </a:extLst>
          </p:cNvPr>
          <p:cNvCxnSpPr>
            <a:cxnSpLocks/>
            <a:stCxn id="25" idx="2"/>
            <a:endCxn id="18" idx="3"/>
          </p:cNvCxnSpPr>
          <p:nvPr/>
        </p:nvCxnSpPr>
        <p:spPr>
          <a:xfrm flipH="1">
            <a:off x="6786269" y="3601438"/>
            <a:ext cx="868970" cy="583417"/>
          </a:xfrm>
          <a:prstGeom prst="line">
            <a:avLst/>
          </a:prstGeom>
          <a:ln>
            <a:solidFill>
              <a:srgbClr val="3B383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5" name="图片 2754">
            <a:extLst>
              <a:ext uri="{FF2B5EF4-FFF2-40B4-BE49-F238E27FC236}">
                <a16:creationId xmlns:a16="http://schemas.microsoft.com/office/drawing/2014/main" id="{28673905-7078-40C8-B229-F0170B2AE90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059" y="3090264"/>
            <a:ext cx="563026" cy="506724"/>
          </a:xfrm>
          <a:prstGeom prst="rect">
            <a:avLst/>
          </a:prstGeom>
        </p:spPr>
      </p:pic>
      <p:cxnSp>
        <p:nvCxnSpPr>
          <p:cNvPr id="212" name="直接连接符 211">
            <a:extLst>
              <a:ext uri="{FF2B5EF4-FFF2-40B4-BE49-F238E27FC236}">
                <a16:creationId xmlns:a16="http://schemas.microsoft.com/office/drawing/2014/main" id="{D57D0E5A-0856-4E3E-87FB-5ADD04315D53}"/>
              </a:ext>
            </a:extLst>
          </p:cNvPr>
          <p:cNvCxnSpPr>
            <a:cxnSpLocks/>
            <a:stCxn id="2755" idx="2"/>
          </p:cNvCxnSpPr>
          <p:nvPr/>
        </p:nvCxnSpPr>
        <p:spPr>
          <a:xfrm>
            <a:off x="10241572" y="3596988"/>
            <a:ext cx="1205660" cy="948977"/>
          </a:xfrm>
          <a:prstGeom prst="line">
            <a:avLst/>
          </a:prstGeom>
          <a:ln>
            <a:solidFill>
              <a:srgbClr val="3B383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3" name="直接箭头连接符 2762">
            <a:extLst>
              <a:ext uri="{FF2B5EF4-FFF2-40B4-BE49-F238E27FC236}">
                <a16:creationId xmlns:a16="http://schemas.microsoft.com/office/drawing/2014/main" id="{B1EB10A5-2AEC-410F-8313-68C64A141B16}"/>
              </a:ext>
            </a:extLst>
          </p:cNvPr>
          <p:cNvCxnSpPr>
            <a:stCxn id="25" idx="3"/>
          </p:cNvCxnSpPr>
          <p:nvPr/>
        </p:nvCxnSpPr>
        <p:spPr>
          <a:xfrm flipV="1">
            <a:off x="7910826" y="3343052"/>
            <a:ext cx="1019814" cy="27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5" name="直接箭头连接符 2764">
            <a:extLst>
              <a:ext uri="{FF2B5EF4-FFF2-40B4-BE49-F238E27FC236}">
                <a16:creationId xmlns:a16="http://schemas.microsoft.com/office/drawing/2014/main" id="{88E42073-AC06-4C40-B671-F13F1DE0D0C3}"/>
              </a:ext>
            </a:extLst>
          </p:cNvPr>
          <p:cNvCxnSpPr>
            <a:stCxn id="2755" idx="1"/>
          </p:cNvCxnSpPr>
          <p:nvPr/>
        </p:nvCxnSpPr>
        <p:spPr>
          <a:xfrm flipH="1" flipV="1">
            <a:off x="8930640" y="3343052"/>
            <a:ext cx="1029419" cy="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文本框 221">
            <a:extLst>
              <a:ext uri="{FF2B5EF4-FFF2-40B4-BE49-F238E27FC236}">
                <a16:creationId xmlns:a16="http://schemas.microsoft.com/office/drawing/2014/main" id="{68580E3C-BFF4-407E-ADE4-F4CAA94A6222}"/>
              </a:ext>
            </a:extLst>
          </p:cNvPr>
          <p:cNvSpPr txBox="1"/>
          <p:nvPr/>
        </p:nvSpPr>
        <p:spPr>
          <a:xfrm>
            <a:off x="8617148" y="4127991"/>
            <a:ext cx="238098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kumimoji="1" lang="en-US" altLang="zh-CN" sz="14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Pain Relievers</a:t>
            </a:r>
            <a:endParaRPr kumimoji="1" lang="zh-CN" altLang="en-US" sz="1400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5B112B5B-C7DC-4F94-8D2D-F9740EEDF57B}"/>
              </a:ext>
            </a:extLst>
          </p:cNvPr>
          <p:cNvSpPr txBox="1"/>
          <p:nvPr/>
        </p:nvSpPr>
        <p:spPr>
          <a:xfrm>
            <a:off x="10579244" y="3413425"/>
            <a:ext cx="857828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kumimoji="1" lang="en-US" altLang="zh-CN" sz="14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Fitness Service</a:t>
            </a:r>
            <a:endParaRPr kumimoji="1" lang="zh-CN" altLang="en-US" sz="1400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230" name="图片 229">
            <a:extLst>
              <a:ext uri="{FF2B5EF4-FFF2-40B4-BE49-F238E27FC236}">
                <a16:creationId xmlns:a16="http://schemas.microsoft.com/office/drawing/2014/main" id="{05171A5D-42BC-4249-8809-1CDCD629C0F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96" y="2607453"/>
            <a:ext cx="504205" cy="504205"/>
          </a:xfrm>
          <a:prstGeom prst="rect">
            <a:avLst/>
          </a:prstGeom>
        </p:spPr>
      </p:pic>
      <p:sp>
        <p:nvSpPr>
          <p:cNvPr id="231" name="文本框 230">
            <a:extLst>
              <a:ext uri="{FF2B5EF4-FFF2-40B4-BE49-F238E27FC236}">
                <a16:creationId xmlns:a16="http://schemas.microsoft.com/office/drawing/2014/main" id="{54C578D7-C94A-4F56-AA6F-F9C945E3AF51}"/>
              </a:ext>
            </a:extLst>
          </p:cNvPr>
          <p:cNvSpPr txBox="1"/>
          <p:nvPr/>
        </p:nvSpPr>
        <p:spPr>
          <a:xfrm>
            <a:off x="8627178" y="2371009"/>
            <a:ext cx="238098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kumimoji="1" lang="en-US" altLang="zh-CN" sz="14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Gain Creators</a:t>
            </a:r>
            <a:endParaRPr kumimoji="1" lang="zh-CN" altLang="en-US" sz="1400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2779" name="图片 2778">
            <a:extLst>
              <a:ext uri="{FF2B5EF4-FFF2-40B4-BE49-F238E27FC236}">
                <a16:creationId xmlns:a16="http://schemas.microsoft.com/office/drawing/2014/main" id="{1F050DB5-ED61-47A3-8732-E29F643C6C8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12" y="2719246"/>
            <a:ext cx="464485" cy="464485"/>
          </a:xfrm>
          <a:prstGeom prst="rect">
            <a:avLst/>
          </a:prstGeom>
        </p:spPr>
      </p:pic>
      <p:pic>
        <p:nvPicPr>
          <p:cNvPr id="2781" name="图片 2780">
            <a:extLst>
              <a:ext uri="{FF2B5EF4-FFF2-40B4-BE49-F238E27FC236}">
                <a16:creationId xmlns:a16="http://schemas.microsoft.com/office/drawing/2014/main" id="{3083BF07-24A4-4326-AA20-5ECBA5F7C0C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40" y="3498174"/>
            <a:ext cx="448674" cy="448674"/>
          </a:xfrm>
          <a:prstGeom prst="rect">
            <a:avLst/>
          </a:prstGeom>
        </p:spPr>
      </p:pic>
      <p:sp>
        <p:nvSpPr>
          <p:cNvPr id="236" name="文本框 235">
            <a:extLst>
              <a:ext uri="{FF2B5EF4-FFF2-40B4-BE49-F238E27FC236}">
                <a16:creationId xmlns:a16="http://schemas.microsoft.com/office/drawing/2014/main" id="{B8C239A7-1295-4B5F-A2D4-6D19FF8732A8}"/>
              </a:ext>
            </a:extLst>
          </p:cNvPr>
          <p:cNvSpPr txBox="1"/>
          <p:nvPr/>
        </p:nvSpPr>
        <p:spPr>
          <a:xfrm>
            <a:off x="6607524" y="2426260"/>
            <a:ext cx="238098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kumimoji="1" lang="en-US" altLang="zh-CN" sz="14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Gains</a:t>
            </a:r>
            <a:endParaRPr kumimoji="1" lang="zh-CN" altLang="en-US" sz="1400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3D566BEB-7176-4D0B-B760-B731E6979DB1}"/>
              </a:ext>
            </a:extLst>
          </p:cNvPr>
          <p:cNvSpPr txBox="1"/>
          <p:nvPr/>
        </p:nvSpPr>
        <p:spPr>
          <a:xfrm>
            <a:off x="6637438" y="3939717"/>
            <a:ext cx="238098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kumimoji="1" lang="en-US" altLang="zh-CN" sz="14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Pains</a:t>
            </a:r>
            <a:endParaRPr kumimoji="1" lang="zh-CN" altLang="en-US" sz="1400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2783" name="图片 2782">
            <a:extLst>
              <a:ext uri="{FF2B5EF4-FFF2-40B4-BE49-F238E27FC236}">
                <a16:creationId xmlns:a16="http://schemas.microsoft.com/office/drawing/2014/main" id="{09F4799D-027C-477C-8EC1-B0F51821B70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94" y="3688792"/>
            <a:ext cx="501480" cy="408707"/>
          </a:xfrm>
          <a:prstGeom prst="rect">
            <a:avLst/>
          </a:prstGeom>
        </p:spPr>
      </p:pic>
      <p:pic>
        <p:nvPicPr>
          <p:cNvPr id="1377" name="图片 1376">
            <a:extLst>
              <a:ext uri="{FF2B5EF4-FFF2-40B4-BE49-F238E27FC236}">
                <a16:creationId xmlns:a16="http://schemas.microsoft.com/office/drawing/2014/main" id="{559B3908-4253-4556-99A2-C41C8626F15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011" y="2937791"/>
            <a:ext cx="490509" cy="470889"/>
          </a:xfrm>
          <a:prstGeom prst="rect">
            <a:avLst/>
          </a:prstGeom>
        </p:spPr>
      </p:pic>
      <p:sp>
        <p:nvSpPr>
          <p:cNvPr id="242" name="文本框 241">
            <a:extLst>
              <a:ext uri="{FF2B5EF4-FFF2-40B4-BE49-F238E27FC236}">
                <a16:creationId xmlns:a16="http://schemas.microsoft.com/office/drawing/2014/main" id="{BEC31501-C254-4DFC-9E67-0F575CC20C5F}"/>
              </a:ext>
            </a:extLst>
          </p:cNvPr>
          <p:cNvSpPr txBox="1"/>
          <p:nvPr/>
        </p:nvSpPr>
        <p:spPr>
          <a:xfrm>
            <a:off x="6541824" y="3413196"/>
            <a:ext cx="868970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kumimoji="1" lang="en-US" altLang="zh-CN" sz="14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Purchasing</a:t>
            </a:r>
          </a:p>
          <a:p>
            <a:pPr algn="ctr"/>
            <a:r>
              <a:rPr kumimoji="1" lang="en-US" altLang="zh-CN" sz="14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Criteria</a:t>
            </a:r>
            <a:endParaRPr kumimoji="1" lang="zh-CN" altLang="en-US" sz="1400" dirty="0" err="1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1379" name="图片 1378">
            <a:extLst>
              <a:ext uri="{FF2B5EF4-FFF2-40B4-BE49-F238E27FC236}">
                <a16:creationId xmlns:a16="http://schemas.microsoft.com/office/drawing/2014/main" id="{8A0DA68B-6DFC-4176-BEA4-FA866F9DB80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88" y="2929925"/>
            <a:ext cx="495900" cy="495900"/>
          </a:xfrm>
          <a:prstGeom prst="rect">
            <a:avLst/>
          </a:prstGeom>
        </p:spPr>
      </p:pic>
      <p:cxnSp>
        <p:nvCxnSpPr>
          <p:cNvPr id="247" name="Straight Connector 99">
            <a:extLst>
              <a:ext uri="{FF2B5EF4-FFF2-40B4-BE49-F238E27FC236}">
                <a16:creationId xmlns:a16="http://schemas.microsoft.com/office/drawing/2014/main" id="{BDB69C08-C1B0-46A8-9C9F-5DE804258C1F}"/>
              </a:ext>
            </a:extLst>
          </p:cNvPr>
          <p:cNvCxnSpPr>
            <a:cxnSpLocks/>
          </p:cNvCxnSpPr>
          <p:nvPr/>
        </p:nvCxnSpPr>
        <p:spPr>
          <a:xfrm>
            <a:off x="6511964" y="5283149"/>
            <a:ext cx="4822467" cy="0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100">
            <a:extLst>
              <a:ext uri="{FF2B5EF4-FFF2-40B4-BE49-F238E27FC236}">
                <a16:creationId xmlns:a16="http://schemas.microsoft.com/office/drawing/2014/main" id="{7FBBDFBE-7581-414A-8182-AECDDBB771ED}"/>
              </a:ext>
            </a:extLst>
          </p:cNvPr>
          <p:cNvCxnSpPr>
            <a:cxnSpLocks/>
          </p:cNvCxnSpPr>
          <p:nvPr/>
        </p:nvCxnSpPr>
        <p:spPr>
          <a:xfrm>
            <a:off x="6511964" y="4853234"/>
            <a:ext cx="4838233" cy="29581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100">
            <a:extLst>
              <a:ext uri="{FF2B5EF4-FFF2-40B4-BE49-F238E27FC236}">
                <a16:creationId xmlns:a16="http://schemas.microsoft.com/office/drawing/2014/main" id="{D60C15EB-1CD5-4A14-9D68-AE9F3694DE4F}"/>
              </a:ext>
            </a:extLst>
          </p:cNvPr>
          <p:cNvCxnSpPr>
            <a:cxnSpLocks/>
          </p:cNvCxnSpPr>
          <p:nvPr/>
        </p:nvCxnSpPr>
        <p:spPr>
          <a:xfrm flipV="1">
            <a:off x="6511964" y="5692234"/>
            <a:ext cx="4814584" cy="11286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99">
            <a:extLst>
              <a:ext uri="{FF2B5EF4-FFF2-40B4-BE49-F238E27FC236}">
                <a16:creationId xmlns:a16="http://schemas.microsoft.com/office/drawing/2014/main" id="{33BFFB4F-AF26-4A05-82E0-3C95369928F1}"/>
              </a:ext>
            </a:extLst>
          </p:cNvPr>
          <p:cNvCxnSpPr>
            <a:cxnSpLocks/>
          </p:cNvCxnSpPr>
          <p:nvPr/>
        </p:nvCxnSpPr>
        <p:spPr>
          <a:xfrm>
            <a:off x="6511964" y="6105791"/>
            <a:ext cx="4830350" cy="3914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100">
            <a:extLst>
              <a:ext uri="{FF2B5EF4-FFF2-40B4-BE49-F238E27FC236}">
                <a16:creationId xmlns:a16="http://schemas.microsoft.com/office/drawing/2014/main" id="{3B9F533F-CE5A-4C0B-9D83-270E1FD1E76F}"/>
              </a:ext>
            </a:extLst>
          </p:cNvPr>
          <p:cNvCxnSpPr>
            <a:cxnSpLocks/>
          </p:cNvCxnSpPr>
          <p:nvPr/>
        </p:nvCxnSpPr>
        <p:spPr>
          <a:xfrm flipV="1">
            <a:off x="6511964" y="6509376"/>
            <a:ext cx="4822467" cy="2498"/>
          </a:xfrm>
          <a:prstGeom prst="line">
            <a:avLst/>
          </a:prstGeom>
          <a:ln w="19050">
            <a:solidFill>
              <a:srgbClr val="0808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矩形 260">
            <a:extLst>
              <a:ext uri="{FF2B5EF4-FFF2-40B4-BE49-F238E27FC236}">
                <a16:creationId xmlns:a16="http://schemas.microsoft.com/office/drawing/2014/main" id="{111F7177-B577-4210-881C-C6FADE671C5E}"/>
              </a:ext>
            </a:extLst>
          </p:cNvPr>
          <p:cNvSpPr/>
          <p:nvPr/>
        </p:nvSpPr>
        <p:spPr>
          <a:xfrm>
            <a:off x="6873750" y="4901750"/>
            <a:ext cx="1408788" cy="342900"/>
          </a:xfrm>
          <a:prstGeom prst="rect">
            <a:avLst/>
          </a:prstGeom>
          <a:solidFill>
            <a:srgbClr val="CC000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dirty="0"/>
              <a:t>Price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FE0B28B3-C810-419B-B7BB-08D319725570}"/>
              </a:ext>
            </a:extLst>
          </p:cNvPr>
          <p:cNvSpPr/>
          <p:nvPr/>
        </p:nvSpPr>
        <p:spPr>
          <a:xfrm>
            <a:off x="6871829" y="5312856"/>
            <a:ext cx="1408788" cy="342900"/>
          </a:xfrm>
          <a:prstGeom prst="rect">
            <a:avLst/>
          </a:prstGeom>
          <a:solidFill>
            <a:srgbClr val="CC000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dirty="0"/>
              <a:t>Convenience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id="{DAFAB31F-7B44-4504-A8F3-891948F0F252}"/>
              </a:ext>
            </a:extLst>
          </p:cNvPr>
          <p:cNvSpPr/>
          <p:nvPr/>
        </p:nvSpPr>
        <p:spPr>
          <a:xfrm>
            <a:off x="6871829" y="5726428"/>
            <a:ext cx="1408788" cy="342900"/>
          </a:xfrm>
          <a:prstGeom prst="rect">
            <a:avLst/>
          </a:prstGeom>
          <a:solidFill>
            <a:srgbClr val="CC000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dirty="0"/>
              <a:t>Socializing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264" name="矩形 263">
            <a:extLst>
              <a:ext uri="{FF2B5EF4-FFF2-40B4-BE49-F238E27FC236}">
                <a16:creationId xmlns:a16="http://schemas.microsoft.com/office/drawing/2014/main" id="{7B075AE4-57A9-4D07-BAE0-89628061E1ED}"/>
              </a:ext>
            </a:extLst>
          </p:cNvPr>
          <p:cNvSpPr/>
          <p:nvPr/>
        </p:nvSpPr>
        <p:spPr>
          <a:xfrm>
            <a:off x="6866293" y="6139397"/>
            <a:ext cx="1408788" cy="342900"/>
          </a:xfrm>
          <a:prstGeom prst="rect">
            <a:avLst/>
          </a:prstGeom>
          <a:solidFill>
            <a:srgbClr val="CC000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dirty="0"/>
              <a:t>Easiness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B364EDC4-3608-46E6-BA37-1F668DEEB2F3}"/>
              </a:ext>
            </a:extLst>
          </p:cNvPr>
          <p:cNvSpPr txBox="1"/>
          <p:nvPr/>
        </p:nvSpPr>
        <p:spPr>
          <a:xfrm>
            <a:off x="9005064" y="4566675"/>
            <a:ext cx="1839462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fontAlgn="ctr"/>
            <a:r>
              <a:rPr kumimoji="1"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Value Proposition</a:t>
            </a:r>
            <a:endParaRPr kumimoji="1"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文本框 270">
            <a:extLst>
              <a:ext uri="{FF2B5EF4-FFF2-40B4-BE49-F238E27FC236}">
                <a16:creationId xmlns:a16="http://schemas.microsoft.com/office/drawing/2014/main" id="{31330284-A9A1-4547-8FD2-57AAAA197999}"/>
              </a:ext>
            </a:extLst>
          </p:cNvPr>
          <p:cNvSpPr txBox="1"/>
          <p:nvPr/>
        </p:nvSpPr>
        <p:spPr>
          <a:xfrm>
            <a:off x="7162693" y="4566157"/>
            <a:ext cx="790785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fontAlgn="ctr"/>
            <a:r>
              <a:rPr kumimoji="1"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Criteria</a:t>
            </a:r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8AF9B8EC-1A85-4721-80EB-2B10C1A0F922}"/>
              </a:ext>
            </a:extLst>
          </p:cNvPr>
          <p:cNvSpPr/>
          <p:nvPr/>
        </p:nvSpPr>
        <p:spPr>
          <a:xfrm>
            <a:off x="8875297" y="4911675"/>
            <a:ext cx="2150207" cy="342900"/>
          </a:xfrm>
          <a:prstGeom prst="rect">
            <a:avLst/>
          </a:prstGeom>
          <a:solidFill>
            <a:srgbClr val="6566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b="1" i="1" dirty="0"/>
              <a:t>Universal</a:t>
            </a:r>
            <a:r>
              <a:rPr lang="en-US" altLang="zh-CN" sz="1400" dirty="0"/>
              <a:t> to get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84AF45C2-4F81-4E61-873E-A105EEA41DDC}"/>
              </a:ext>
            </a:extLst>
          </p:cNvPr>
          <p:cNvSpPr/>
          <p:nvPr/>
        </p:nvSpPr>
        <p:spPr>
          <a:xfrm>
            <a:off x="8875297" y="5316937"/>
            <a:ext cx="2150207" cy="342900"/>
          </a:xfrm>
          <a:prstGeom prst="rect">
            <a:avLst/>
          </a:prstGeom>
          <a:solidFill>
            <a:srgbClr val="6566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b="1" i="1" dirty="0"/>
              <a:t>Convenient</a:t>
            </a:r>
            <a:r>
              <a:rPr lang="en-US" altLang="zh-CN" sz="1400" dirty="0"/>
              <a:t>, Accessible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94EC377C-6DEA-4795-90D4-47069DD41F72}"/>
              </a:ext>
            </a:extLst>
          </p:cNvPr>
          <p:cNvSpPr/>
          <p:nvPr/>
        </p:nvSpPr>
        <p:spPr>
          <a:xfrm>
            <a:off x="8875297" y="5734886"/>
            <a:ext cx="2150207" cy="342900"/>
          </a:xfrm>
          <a:prstGeom prst="rect">
            <a:avLst/>
          </a:prstGeom>
          <a:solidFill>
            <a:srgbClr val="6566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dirty="0"/>
              <a:t>To meet </a:t>
            </a:r>
            <a:r>
              <a:rPr lang="en-US" altLang="zh-CN" sz="1400" b="1" i="1" dirty="0"/>
              <a:t>social</a:t>
            </a:r>
            <a:r>
              <a:rPr lang="en-US" altLang="zh-CN" sz="1400" dirty="0"/>
              <a:t> needs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E9D262BB-DDD4-49AA-B924-8D4FA3DEFF1F}"/>
              </a:ext>
            </a:extLst>
          </p:cNvPr>
          <p:cNvSpPr/>
          <p:nvPr/>
        </p:nvSpPr>
        <p:spPr>
          <a:xfrm>
            <a:off x="8875297" y="6140148"/>
            <a:ext cx="2150207" cy="342900"/>
          </a:xfrm>
          <a:prstGeom prst="rect">
            <a:avLst/>
          </a:prstGeom>
          <a:solidFill>
            <a:srgbClr val="65666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ctr"/>
            <a:r>
              <a:rPr lang="en-US" altLang="zh-CN" sz="1400" dirty="0"/>
              <a:t>Simple and </a:t>
            </a:r>
            <a:r>
              <a:rPr lang="en-US" altLang="zh-CN" sz="1400" b="1" i="1" dirty="0"/>
              <a:t>light</a:t>
            </a:r>
            <a:r>
              <a:rPr lang="en-US" altLang="zh-CN" sz="1400" dirty="0"/>
              <a:t> training</a:t>
            </a:r>
            <a:endParaRPr lang="en-US" altLang="zh-CN" sz="14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4A1C70EC-9459-4C1A-BB89-C150A1EC5C87}"/>
              </a:ext>
            </a:extLst>
          </p:cNvPr>
          <p:cNvCxnSpPr>
            <a:cxnSpLocks/>
            <a:endCxn id="279" idx="1"/>
          </p:cNvCxnSpPr>
          <p:nvPr/>
        </p:nvCxnSpPr>
        <p:spPr>
          <a:xfrm flipV="1">
            <a:off x="8291931" y="5083125"/>
            <a:ext cx="583366" cy="9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直接箭头连接符 284">
            <a:extLst>
              <a:ext uri="{FF2B5EF4-FFF2-40B4-BE49-F238E27FC236}">
                <a16:creationId xmlns:a16="http://schemas.microsoft.com/office/drawing/2014/main" id="{61AA64E2-AB6A-4EDA-9FF1-D4DB3D704D5A}"/>
              </a:ext>
            </a:extLst>
          </p:cNvPr>
          <p:cNvCxnSpPr>
            <a:cxnSpLocks/>
          </p:cNvCxnSpPr>
          <p:nvPr/>
        </p:nvCxnSpPr>
        <p:spPr>
          <a:xfrm flipV="1">
            <a:off x="8292698" y="5487908"/>
            <a:ext cx="583366" cy="9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直接箭头连接符 285">
            <a:extLst>
              <a:ext uri="{FF2B5EF4-FFF2-40B4-BE49-F238E27FC236}">
                <a16:creationId xmlns:a16="http://schemas.microsoft.com/office/drawing/2014/main" id="{6BDD2B18-2BBA-46F9-A580-A5B56CAB1867}"/>
              </a:ext>
            </a:extLst>
          </p:cNvPr>
          <p:cNvCxnSpPr>
            <a:cxnSpLocks/>
          </p:cNvCxnSpPr>
          <p:nvPr/>
        </p:nvCxnSpPr>
        <p:spPr>
          <a:xfrm flipV="1">
            <a:off x="8281771" y="5909294"/>
            <a:ext cx="583366" cy="9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6773ED31-24AB-4646-A83C-173A2919753C}"/>
              </a:ext>
            </a:extLst>
          </p:cNvPr>
          <p:cNvCxnSpPr>
            <a:cxnSpLocks/>
          </p:cNvCxnSpPr>
          <p:nvPr/>
        </p:nvCxnSpPr>
        <p:spPr>
          <a:xfrm flipV="1">
            <a:off x="8282538" y="6314077"/>
            <a:ext cx="583366" cy="9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CA46E0C-F9A5-4ACA-87F7-263C01C2D6D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6" y="3070225"/>
            <a:ext cx="490858" cy="3755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8F9641-2C96-40B9-92A5-D7B189C0A33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7" y="4398962"/>
            <a:ext cx="521268" cy="521268"/>
          </a:xfrm>
          <a:prstGeom prst="rect">
            <a:avLst/>
          </a:prstGeom>
        </p:spPr>
      </p:pic>
      <p:sp>
        <p:nvSpPr>
          <p:cNvPr id="132" name="TextBox 66">
            <a:extLst>
              <a:ext uri="{FF2B5EF4-FFF2-40B4-BE49-F238E27FC236}">
                <a16:creationId xmlns:a16="http://schemas.microsoft.com/office/drawing/2014/main" id="{C559600E-177E-4500-B905-91C447E2805F}"/>
              </a:ext>
            </a:extLst>
          </p:cNvPr>
          <p:cNvSpPr txBox="1"/>
          <p:nvPr/>
        </p:nvSpPr>
        <p:spPr>
          <a:xfrm>
            <a:off x="413451" y="6604110"/>
            <a:ext cx="657505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lvl="0"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Source: Expert Interview; Literature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  <a:r>
              <a:rPr lang="en-US" altLang="zh-CN" sz="1200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INSIGHTers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  <a:endParaRPr kumimoji="0" lang="zh-CN" altLang="en-US" sz="1200" b="0" i="1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" name="TextBox 250">
            <a:extLst>
              <a:ext uri="{FF2B5EF4-FFF2-40B4-BE49-F238E27FC236}">
                <a16:creationId xmlns:a16="http://schemas.microsoft.com/office/drawing/2014/main" id="{6AAD2528-B6B0-4208-92A7-ED8C7A40526B}"/>
              </a:ext>
            </a:extLst>
          </p:cNvPr>
          <p:cNvSpPr txBox="1"/>
          <p:nvPr/>
        </p:nvSpPr>
        <p:spPr>
          <a:xfrm>
            <a:off x="-944" y="36001"/>
            <a:ext cx="5274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+mn-lt"/>
                <a:ea typeface="Verdana" pitchFamily="34" charset="0"/>
                <a:cs typeface="Arial" pitchFamily="34" charset="0"/>
              </a:rPr>
              <a:t>Analysis: Customer Analysis </a:t>
            </a:r>
            <a:r>
              <a:rPr lang="en-US" altLang="zh-CN" sz="1400" b="1" dirty="0">
                <a:ea typeface="Verdana" pitchFamily="34" charset="0"/>
                <a:cs typeface="Arial" pitchFamily="34" charset="0"/>
              </a:rPr>
              <a:t>&gt;&gt;</a:t>
            </a: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+mn-lt"/>
                <a:ea typeface="Verdana" pitchFamily="34" charset="0"/>
                <a:cs typeface="Arial" pitchFamily="34" charset="0"/>
              </a:rPr>
              <a:t> Strategy &gt;&gt; Implementation Timeline</a:t>
            </a:r>
            <a:endParaRPr lang="zh-CN" altLang="en-US" sz="1400" b="1" dirty="0">
              <a:latin typeface="+mn-lt"/>
              <a:cs typeface="Arial" pitchFamily="34" charset="0"/>
            </a:endParaRPr>
          </a:p>
        </p:txBody>
      </p:sp>
      <p:cxnSp>
        <p:nvCxnSpPr>
          <p:cNvPr id="124" name="直接连接符 111">
            <a:extLst>
              <a:ext uri="{FF2B5EF4-FFF2-40B4-BE49-F238E27FC236}">
                <a16:creationId xmlns:a16="http://schemas.microsoft.com/office/drawing/2014/main" id="{B460FD37-B0A0-4BC3-BE60-16650FD1DC92}"/>
              </a:ext>
            </a:extLst>
          </p:cNvPr>
          <p:cNvCxnSpPr>
            <a:cxnSpLocks/>
          </p:cNvCxnSpPr>
          <p:nvPr/>
        </p:nvCxnSpPr>
        <p:spPr>
          <a:xfrm>
            <a:off x="-9232" y="6588001"/>
            <a:ext cx="122012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574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29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/%#m/%#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4&quot;&gt;&lt;elem m_fUsage=&quot;4.32572616811599885978E+00&quot;&gt;&lt;m_msothmcolidx val=&quot;0&quot;/&gt;&lt;m_rgb r=&quot;CC&quot; g=&quot;00&quot; b=&quot;01&quot;/&gt;&lt;m_nBrightness endver=&quot;26206&quot; val=&quot;0&quot;/&gt;&lt;/elem&gt;&lt;elem m_fUsage=&quot;2.59199138177799959237E+00&quot;&gt;&lt;m_msothmcolidx val=&quot;0&quot;/&gt;&lt;m_rgb r=&quot;65&quot; g=&quot;66&quot; b=&quot;65&quot;/&gt;&lt;m_nBrightness endver=&quot;26206&quot; val=&quot;0&quot;/&gt;&lt;/elem&gt;&lt;elem m_fUsage=&quot;1.47940490369499233481E+00&quot;&gt;&lt;m_msothmcolidx val=&quot;0&quot;/&gt;&lt;m_rgb r=&quot;77&quot; g=&quot;77&quot; b=&quot;77&quot;/&gt;&lt;m_nBrightness endver=&quot;26206&quot; val=&quot;0&quot;/&gt;&lt;/elem&gt;&lt;elem m_fUsage=&quot;1.45506871699666584519E+00&quot;&gt;&lt;m_msothmcolidx val=&quot;0&quot;/&gt;&lt;m_rgb r=&quot;B2&quot; g=&quot;B3&quot; b=&quot;AE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Lw6CyckafJRu7OXKH97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VigeQzupUbo_x3mSymIt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I14hAsiLh_dP8hjrB7k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1MdOhtvipCAeSHXz9k4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8AdRdXMcr4O9QGDA1wmc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x7Z7DSMw3nQJ.R.hZnu8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ZDOnDEzdPDKoaIYEt0tm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sG7kweptDc4.3ZTVKQh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dHroaEqITcNYhqhnfabz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hmI4hRf0BGkvmHVy0t7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5dtDyrKBSDSACsO9GuS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XxJqYmiCoeE68BZnRcMw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YtEMnoEYZGzk8FzeKu0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ygTPz.q2zXy7nSTwGP.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CgOuRyUXlvuzKX8DRZiw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4TbrYdRUJnXL5nyuZah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QmernmZqMCqgwceQrtA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wWQ3WQq7YJd_Be0Hgd6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8jHnv533wseWtQTHsEkw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Ac8K2YgrKGXWmg7Tf7hw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cTC7W36.cGfX0OraNOq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ULz4aZvdEQa_d2.DSbg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jeUZB8W4RB1conctitz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cNvePPQ1qV.hjtYaYRn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U7rGJi4xAP5_kZ_mqSO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pn9YyB6SqHVdIOE82h7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BizBMOt8BkES4Rn50I.1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VNrzHCW67PzLYF.wQNJ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nZJln3dbgnxxRIC1luCH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aN0.aguB_xBKUsnpFln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ED5HQiiAD2I6b4tu_9a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V2cfOXC5WKvDEY_37Co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6GoAUPZCyu3SzHLzzQV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O18YdZsphudj1MReJgFQ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ByCTOqAQEADSZ8nbjl10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cPMXBWLhKoCG_MHgl8Jx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Mef6qRJ8hrL2XCqqlNC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47UoIJG3J9DqrNuyeqQ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T0TnbJb0a9.MiS_0XSA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5cGpC3.tgx8tRXQpzAj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5vRsvtECnS5ci896NuICQ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8IPh0Xz5_ffJNWQgXHC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46lz3gQu9W61XaXlbAy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S9CcJWrM60AVTesxzmcKA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j6BDuM2ITPU1uUGsSAc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njOGC3oYRiCss.7vaPbB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TzQTI5zUBwslNPUJfPz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EwpbpE7B4zhQ0UOfy9o4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Ops.nn.bi1.E8sNLdhA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rfqnbeFXpUjEhjx8LR6W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__qCUV5Uv58Hjc5mDn.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thBKeMnjiyVDLNZP4GD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cAWCE9xNJA7jHp0NNA80w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HEEaVLj2ljL2Uv04Pl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Umxvsbj7vZ.rE2JA9poQ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v7Nqsu6InEGwGYol25R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4N_rOXN68.qxt7_x7l_k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7pLzeVhtSDzNunjqc6D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ywZdv5TCEdv3yh6GMfU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ncB7x3n4aj3n.zq1egkQ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BemEE.7TjRXW8f.92HIQ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nAot38Lhg0na1T1tM8EV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T0TnbJb0a9.MiS_0XSA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Pz8X7oUps5dnKqRymfPw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T0TnbJb0a9.MiS_0XSA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T0TnbJb0a9.MiS_0XSA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Es2Knpi3YIv05lDGGv1W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U_iCkRf4Fj3NbofG_qFg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RiUp_QgtDZAVy5exX.sa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mcNFrYyt1_WXavI1.3Y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mxeIvpnbGMGWdhqf.BE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jErusyOApTDQkG0xLgkw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AIW644iyVN07uNBTr5Z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z3IIfMRByAV1tY5xWLdg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csVX7OrHUkrUIF_hOy_g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mDGJ8vOsBfwTpKSVW6W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WkrSnpcW3K1viVLfWKXM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dNq2_IehTiawrnpB0v8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TMLCDQx9Jg9hDOAtSdpQ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VZyZictQ4h4yTy3Wj7g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UmLPjxKeY35H16w15hM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.FVbaPAY_QNdcDg7xoU3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r1zPrb6U1NXBHytcRXW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2gauTSZGiOC_AO6n1CUr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szqC8alUEgpOTUZOKif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NSBbLoEwcYaNy0e5RCf7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0Rr795HuVZNAontakXGQ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5fD5G6i_0Oty9mV0wUhbg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3ZJU8BgjQzhrq64iqMe6Q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qGtY4KWUSFjBiQNn4bf1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iHRYMS6jy8bLLR1v4Mdw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dA8tDd1cFillH1TAnolE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1kY8WwGG0DkhCs8Phw9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MwtSqzaGOiyd4QT.20Hgg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tpJBv_GpAKZ0sqjkfwF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yzd7CLil5evMg6EYbSlA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8QI6OZfcXypUhjSzCGMVA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tOrVveOObjWttXrVFB4.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riEOsRa4iEVJAotyna8w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9gaZAjt87eOc0uGcUrfa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bwe6SgeuJXc4MYnHEkV4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CFwqeXKhdo25RT0yHarYg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eo.ER4uDiysvBgI8CSUw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xzFsU1U4S0V9xvyZRXRQ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86.TxJXEWu4LPEbGVis4A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DYrMuOdkOzgkUBqx_OZ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_69ILuRzfsAyZoNnKUST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npjokJ8G1GXXHUEjCa9nA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GxPLuXLKdFOEg3oDCN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0G_TJ4HCXA0QdDhiqsvw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.qvpgK.WbOz1c3lbqhtqA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d48Ob2XcsbseG02BFU5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T0TnbJb0a9.MiS_0XSAg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qI9scNJEcf9SaT8ZBFLY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Io68.4c5MVvfR6dmUhi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eQJGpl34lqvbgCW5kpZ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4LcYsEQv.IsXfhp7oeN8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c7O5XQO7JNUnYe8rPD8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ijFi0C2Yy6J4uk8rN7E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GBOQzuXUlD.KCxnZae1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4E6qv_Tf_trLdFuOUoi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7YLVaFrab8MaNRnsqM_6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WkEnAmRRBU8.pZbA4.Ac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CaS7e0h8qHe3rIxMtR_w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DHu5oxlw9SXXajDgQd7mg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AGhhyagCos630sC0wXn9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b2atPQyYK7rn67dfzvS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80D86Kvv43k7TSKYwKmw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5qGcfrMZzqqNrNbhE6IzA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gH.ZaHWs6jtuKWyjTCt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fGzZoUX3DNeiVJLLiOboA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6hnSnUxl0I_.wuoKlLAA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sxrrDYfis8H6YwqIVqb7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qXKQkUDnWk8UoFyeqaj2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7i4KH222X2q_9O2Qpsx9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xChLF0b7I93MWoMU2uXn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FkaIWYOc0CZtmzO.X8FA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Qpgd2jIXG4zXALhvURvQ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Ui7_GehzPszxvHkwOP9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HOMdFjHWXQKIaIz1.Ue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fi9dav2cDEV2MxJqFwmX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7rTSDJ4bDzmLRrb5Sv4r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i6AOUTOBFJX_SyTHAyVkw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.o5lNpYeicStJvqK5beHg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MdQ_2jvyvpQ6hAsfSjpQ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UdJC2rmW0MQAncmupRkA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LXvZr39jbK6Et9PXdUt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nLQSDarlofVguVpE9.yD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TTFCGQTsoYygN7PIpBuQ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zGt..e.lQRaoMxBekGXg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HCmUzH1RLzfAnHoP4KPpA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usIaJlV9Sij7.xTXEdgg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W7e6gmxE62lHADMjfdn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zpb.Vfb6K3vpQRj2C9Vw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F7R9Nm72kR9sn9VWduU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aJYPTazQYIhnzvlZ_Qjg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tp8NHMU4qj_DbA4zgkCu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kBjc.Y2OueJpjGYERXp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Wgnsrh2Bu7nHEfOnFis3A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IcvldvJRkRF_HH5qOVMRg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A_PlMKVhkHWlSo2Y1hfO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IcvldvJRkRF_HH5qOVMRg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A_PlMKVhkHWlSo2Y1hfOA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kM_aeUaiIKWeohAjfjJ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2WVEZoKNW.akdwx0UHlQ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n.wRshC0fwJdGqPuItkA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wFSApConxLZBLuEMP.VQg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rkYMmVsdNkNSo5CKDSI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h47.Swhxxa7xUJDq4a9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BVUwF14jncT5Rr2Hw.ng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T0TnbJb0a9.MiS_0XSAg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T0TnbJb0a9.MiS_0XSAg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v_qjar9kGflKjj.aDECw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v_qjar9kGflKjj.aDECw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v_qjar9kGflKjj.aDECw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v_qjar9kGflKjj.aDECw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v_qjar9kGflKjj.aDEC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T0TnbJb0a9.MiS_0XSA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NLpXkX6wu5V.X585mXn4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_hWsV_LpFJzjrfHd4xnw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bGInxa8lT1Iuk0EuW8h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7mqbAXx4H3byqRYdgM7r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HvpUjotZwwqyqiwqoRS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cqtFK2skPhGqqIpQnIU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ianmjbPJIp2fTVrEd_NT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vBNB9foT5ERcYlhlg6Nw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mAaNM3GiZfe6N3IxyZY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ff_wQT30Hj54R7Q_IfM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xeiVp8TdwhPRvVHsR3W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CTXnmJQ02rMXaI4Xf1A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418uta4GI0hD3LSRCvT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aJYPTazQYIhnzvlZ_Qj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5HzbLiQHV1o8zocSlgE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IE36d_a4g75texbhilAB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JiGHxxMn2n_gkKDxx_Fa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6vdKBLoGME1vL8IzrYd9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ZTWzEYmwOvG1ZFvOIyP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GAMhBY920NRfgmU.66g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5dIoAJCW3ZKfyMCjphdL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TNpe9f7DIqfLMcKsqbL4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PSqSX0qPMd0XEqLwwiX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6X2qGgNreNXcozrjRcj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Y1tn8nIQa6kVfyao9v8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8NagzmaCI_l_vOKYX_vJ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AaWtIJ4X1TTkempofqrp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YioGVIhX9PrE8wpqG66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9tlwfI.S0BILIw.Ggv62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4rtOOs_zEZpKg96tDtIJ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BaU50_tUrqU7soGuV.ix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T0TnbJb0a9.MiS_0XSA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HHXyimjIMfvD7HTO.am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T0TnbJb0a9.MiS_0XSA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UxKHJlXmm6LvCUm9OF9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tbUlOeC7DhXsCF30Xaz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BgeNjbrdH7LBPLbj8y6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aOFtziMNy4uetz8NNlA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nMi4qb_a6xvNXzJym77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Cy.tfXI6Dtjgcv0m6xdv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WjNsbhWY8rOkWwiBc811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eGIzjN1VMrvMthv4evUw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TXdExiqRX4.n_uHOroyi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p5fpp6SQQp9n_pvARd_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UkdluVo54zsf0uNBsrt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FSCWatceUgohDoaQEJb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H8d2F0CNLWD2JGZdx632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D8eMGWNRD54IfULj4eq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TxKHkOsYymA7VTL5QW50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IDVsQLTsGjRzXXBJMd6s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HKw1E6Bsz_toD4W83y9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UCvRIdOhGXXMo0g2zI7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YFso_K7YRfYNCoP0XNQ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OaLHMsT3PvV_o5VmGkP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TkihuHlpd6sayAWCMcN1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bLtMjJiq.cxpcPLxzxL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nDaKsGsKxCRA2n1n24U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tnEUnpL4WehXTOWUzkw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vVR4.VsLRzHC3moa5dK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1mIOSu9eObQLf1VKJiM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paNOXllT8ib70kPHFRr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CJdNlEVC.FUrnE_O8oI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LtQhcvsd5KyW9Zb9BQv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3N6joH5_260vKsNCIuyH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d73kMEGHTcT4_64DLUZ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D_SSXRzRQ9_PoXDnJpV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OpRvxGRztdOVkNnbu5t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oSbY5S6sxzRXiCa3IuV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.7TeiXgvrpnchDE72LMQ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AbpbtbSZF81IBqW.St3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Kz1U.kJdkoGelhXNTKkz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AtmGsD2p_5E7DzHvtPC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2vpzjBhbcqERfpizFD66w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3186</Words>
  <Application>Microsoft Office PowerPoint</Application>
  <PresentationFormat>宽屏</PresentationFormat>
  <Paragraphs>843</Paragraphs>
  <Slides>18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Microsoft YaHei UI</vt:lpstr>
      <vt:lpstr>等线</vt:lpstr>
      <vt:lpstr>Arial</vt:lpstr>
      <vt:lpstr>Calibri</vt:lpstr>
      <vt:lpstr>Calibri Light</vt:lpstr>
      <vt:lpstr>Symbol</vt:lpstr>
      <vt:lpstr>Office Theme</vt:lpstr>
      <vt:lpstr>think-cell 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 </cp:lastModifiedBy>
  <cp:revision>387</cp:revision>
  <dcterms:created xsi:type="dcterms:W3CDTF">2018-11-18T15:54:43Z</dcterms:created>
  <dcterms:modified xsi:type="dcterms:W3CDTF">2020-05-08T03:44:11Z</dcterms:modified>
</cp:coreProperties>
</file>